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6" r:id="rId2"/>
    <p:sldId id="285" r:id="rId3"/>
    <p:sldId id="463" r:id="rId4"/>
    <p:sldId id="464" r:id="rId5"/>
    <p:sldId id="383" r:id="rId6"/>
    <p:sldId id="481" r:id="rId7"/>
    <p:sldId id="482" r:id="rId8"/>
    <p:sldId id="483" r:id="rId9"/>
    <p:sldId id="431" r:id="rId10"/>
    <p:sldId id="368" r:id="rId11"/>
    <p:sldId id="370" r:id="rId12"/>
    <p:sldId id="373" r:id="rId13"/>
    <p:sldId id="377" r:id="rId14"/>
    <p:sldId id="374" r:id="rId15"/>
    <p:sldId id="376" r:id="rId16"/>
    <p:sldId id="375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527" r:id="rId32"/>
    <p:sldId id="507" r:id="rId33"/>
    <p:sldId id="499" r:id="rId34"/>
    <p:sldId id="500" r:id="rId35"/>
    <p:sldId id="501" r:id="rId36"/>
    <p:sldId id="502" r:id="rId37"/>
    <p:sldId id="503" r:id="rId38"/>
    <p:sldId id="504" r:id="rId39"/>
    <p:sldId id="505" r:id="rId40"/>
    <p:sldId id="506" r:id="rId41"/>
    <p:sldId id="509" r:id="rId42"/>
    <p:sldId id="510" r:id="rId43"/>
    <p:sldId id="511" r:id="rId44"/>
    <p:sldId id="518" r:id="rId45"/>
    <p:sldId id="526" r:id="rId46"/>
    <p:sldId id="472" r:id="rId47"/>
    <p:sldId id="473" r:id="rId48"/>
    <p:sldId id="465" r:id="rId4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A50"/>
    <a:srgbClr val="F79646"/>
    <a:srgbClr val="FABD8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76" autoAdjust="0"/>
  </p:normalViewPr>
  <p:slideViewPr>
    <p:cSldViewPr>
      <p:cViewPr>
        <p:scale>
          <a:sx n="70" d="100"/>
          <a:sy n="70" d="100"/>
        </p:scale>
        <p:origin x="-196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2781EC-592D-40DE-9DDE-63B9E9C6308D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CD554C-25A9-4756-9099-A91193514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61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554C-25A9-4756-9099-A91193514E7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21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כ"ד/סיון/תשע"ב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7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50.png"/><Relationship Id="rId5" Type="http://schemas.openxmlformats.org/officeDocument/2006/relationships/image" Target="../media/image910.png"/><Relationship Id="rId15" Type="http://schemas.openxmlformats.org/officeDocument/2006/relationships/image" Target="../media/image22.png"/><Relationship Id="rId10" Type="http://schemas.openxmlformats.org/officeDocument/2006/relationships/image" Target="../media/image141.png"/><Relationship Id="rId4" Type="http://schemas.openxmlformats.org/officeDocument/2006/relationships/image" Target="../media/image231.png"/><Relationship Id="rId9" Type="http://schemas.openxmlformats.org/officeDocument/2006/relationships/image" Target="../media/image130.png"/><Relationship Id="rId1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70.png"/><Relationship Id="rId3" Type="http://schemas.openxmlformats.org/officeDocument/2006/relationships/image" Target="../media/image220.png"/><Relationship Id="rId7" Type="http://schemas.openxmlformats.org/officeDocument/2006/relationships/image" Target="../media/image910.png"/><Relationship Id="rId12" Type="http://schemas.openxmlformats.org/officeDocument/2006/relationships/image" Target="../media/image1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150.png"/><Relationship Id="rId5" Type="http://schemas.openxmlformats.org/officeDocument/2006/relationships/image" Target="../media/image231.png"/><Relationship Id="rId10" Type="http://schemas.openxmlformats.org/officeDocument/2006/relationships/image" Target="../media/image140.png"/><Relationship Id="rId4" Type="http://schemas.openxmlformats.org/officeDocument/2006/relationships/image" Target="../media/image70.png"/><Relationship Id="rId9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3" Type="http://schemas.openxmlformats.org/officeDocument/2006/relationships/image" Target="../media/image220.png"/><Relationship Id="rId7" Type="http://schemas.openxmlformats.org/officeDocument/2006/relationships/image" Target="../media/image100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230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2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33.png"/><Relationship Id="rId4" Type="http://schemas.openxmlformats.org/officeDocument/2006/relationships/image" Target="../media/image3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0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250.png"/><Relationship Id="rId7" Type="http://schemas.openxmlformats.org/officeDocument/2006/relationships/image" Target="../media/image42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10.png"/><Relationship Id="rId4" Type="http://schemas.openxmlformats.org/officeDocument/2006/relationships/image" Target="../media/image2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62.png"/><Relationship Id="rId21" Type="http://schemas.openxmlformats.org/officeDocument/2006/relationships/image" Target="../media/image89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51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9.png"/><Relationship Id="rId5" Type="http://schemas.openxmlformats.org/officeDocument/2006/relationships/image" Target="../media/image71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64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24936" cy="1470025"/>
          </a:xfrm>
        </p:spPr>
        <p:txBody>
          <a:bodyPr>
            <a:noAutofit/>
          </a:bodyPr>
          <a:lstStyle/>
          <a:p>
            <a:pPr rtl="0"/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On the Degree of Univariate Polynomials Over the Integers</a:t>
            </a:r>
            <a:endParaRPr lang="he-IL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6400800" cy="860276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Gil Cohen</a:t>
            </a:r>
          </a:p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Weizmann Institute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7624" y="5492824"/>
            <a:ext cx="6400800" cy="1752600"/>
          </a:xfrm>
          <a:prstGeom prst="rect">
            <a:avLst/>
          </a:prstGeom>
        </p:spPr>
        <p:txBody>
          <a:bodyPr vert="horz" wrap="square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Amir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Shpilka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and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Avishay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 Tal</a:t>
            </a:r>
          </a:p>
          <a:p>
            <a:pPr lvl="1" rtl="0"/>
            <a:endParaRPr lang="en-US" sz="24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87624" y="5005536"/>
            <a:ext cx="6400800" cy="439688"/>
          </a:xfrm>
          <a:prstGeom prst="rect">
            <a:avLst/>
          </a:prstGeom>
        </p:spPr>
        <p:txBody>
          <a:bodyPr vert="horz" wrap="square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Joint work with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08" y="3836640"/>
            <a:ext cx="1208164" cy="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1406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Observations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1560" y="1229851"/>
            <a:ext cx="7214448" cy="4921805"/>
            <a:chOff x="611560" y="1229851"/>
            <a:chExt cx="7214448" cy="492180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59632" y="2204864"/>
              <a:ext cx="0" cy="374441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59632" y="5949280"/>
              <a:ext cx="6048672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21952" y="5689991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952" y="5689991"/>
                  <a:ext cx="504056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611560" y="1229851"/>
              <a:ext cx="144016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>
                  <a:latin typeface="Comic Sans MS" pitchFamily="66" charset="0"/>
                </a:rPr>
                <a:t>minimal degree</a:t>
              </a:r>
              <a:endParaRPr lang="he-IL" sz="2400" dirty="0">
                <a:latin typeface="Comic Sans MS" pitchFamily="66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008" y="2552534"/>
            <a:ext cx="1561312" cy="3839247"/>
            <a:chOff x="72008" y="2552534"/>
            <a:chExt cx="1561312" cy="3839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29264" y="5991671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264" y="5991671"/>
                  <a:ext cx="50405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2008" y="2552534"/>
                  <a:ext cx="133164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525</m:t>
                            </m:r>
                          </m:sup>
                        </m:s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8" y="2552534"/>
                  <a:ext cx="13316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1403648" y="2708920"/>
              <a:ext cx="100027" cy="1000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9552" y="5621178"/>
            <a:ext cx="6627080" cy="712243"/>
            <a:chOff x="539552" y="5621178"/>
            <a:chExt cx="6627080" cy="712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806592" y="5933311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592" y="5933311"/>
                  <a:ext cx="36004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9552" y="5621178"/>
                  <a:ext cx="64397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621178"/>
                  <a:ext cx="643972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6920245" y="5733256"/>
              <a:ext cx="100027" cy="1000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7" name="Rounded Rectangular Callout 56"/>
          <p:cNvSpPr/>
          <p:nvPr/>
        </p:nvSpPr>
        <p:spPr>
          <a:xfrm>
            <a:off x="2051720" y="2060848"/>
            <a:ext cx="1368152" cy="748099"/>
          </a:xfrm>
          <a:prstGeom prst="wedgeRoundRectCallout">
            <a:avLst>
              <a:gd name="adj1" fmla="val -69430"/>
              <a:gd name="adj2" fmla="val 35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[GR97]</a:t>
            </a:r>
            <a:endParaRPr lang="he-IL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ular Callout 57"/>
              <p:cNvSpPr/>
              <p:nvPr/>
            </p:nvSpPr>
            <p:spPr>
              <a:xfrm>
                <a:off x="7020272" y="4481101"/>
                <a:ext cx="1368152" cy="748099"/>
              </a:xfrm>
              <a:prstGeom prst="wedgeRoundRectCallout">
                <a:avLst>
                  <a:gd name="adj1" fmla="val -47485"/>
                  <a:gd name="adj2" fmla="val 10263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he-IL" sz="20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Rounded Rectangular Callout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481101"/>
                <a:ext cx="1368152" cy="748099"/>
              </a:xfrm>
              <a:prstGeom prst="wedgeRoundRectCallout">
                <a:avLst>
                  <a:gd name="adj1" fmla="val -47485"/>
                  <a:gd name="adj2" fmla="val 102636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ular Callout 58"/>
              <p:cNvSpPr/>
              <p:nvPr/>
            </p:nvSpPr>
            <p:spPr>
              <a:xfrm>
                <a:off x="4427984" y="4149080"/>
                <a:ext cx="1368152" cy="748099"/>
              </a:xfrm>
              <a:prstGeom prst="wedgeRoundRectCallout">
                <a:avLst>
                  <a:gd name="adj1" fmla="val -60453"/>
                  <a:gd name="adj2" fmla="val 9169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2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e-IL" sz="2000" dirty="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9" name="Rounded 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149080"/>
                <a:ext cx="1368152" cy="748099"/>
              </a:xfrm>
              <a:prstGeom prst="wedgeRoundRectCallout">
                <a:avLst>
                  <a:gd name="adj1" fmla="val -60453"/>
                  <a:gd name="adj2" fmla="val 91690"/>
                  <a:gd name="adj3" fmla="val 16667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539552" y="4005064"/>
            <a:ext cx="6336704" cy="2376264"/>
            <a:chOff x="539552" y="4005064"/>
            <a:chExt cx="6336704" cy="2376264"/>
          </a:xfrm>
        </p:grpSpPr>
        <p:grpSp>
          <p:nvGrpSpPr>
            <p:cNvPr id="55" name="Group 54"/>
            <p:cNvGrpSpPr/>
            <p:nvPr/>
          </p:nvGrpSpPr>
          <p:grpSpPr>
            <a:xfrm>
              <a:off x="539552" y="4005064"/>
              <a:ext cx="6120680" cy="2376264"/>
              <a:chOff x="539552" y="4005064"/>
              <a:chExt cx="6120680" cy="237626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539552" y="4005064"/>
                <a:ext cx="6120680" cy="2344326"/>
                <a:chOff x="539552" y="4005064"/>
                <a:chExt cx="6120680" cy="23443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543652" y="4005064"/>
                      <a:ext cx="64397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oMath>
                        </m:oMathPara>
                      </a14:m>
                      <a:endParaRPr lang="he-IL" sz="2400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3652" y="4005064"/>
                      <a:ext cx="643972" cy="400110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39552" y="5319498"/>
                      <a:ext cx="64397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oMath>
                        </m:oMathPara>
                      </a14:m>
                      <a:endParaRPr lang="he-IL" sz="2400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552" y="5319498"/>
                      <a:ext cx="643972" cy="40011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270320" y="5589240"/>
                  <a:ext cx="2389912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3995936" y="5949280"/>
                      <a:ext cx="64807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/>
                            </a:rPr>
                            <m:t>𝑛</m:t>
                          </m:r>
                        </m:oMath>
                      </a14:m>
                      <a:r>
                        <a:rPr lang="en-US" sz="2000" dirty="0" smtClean="0"/>
                        <a:t>/2</a:t>
                      </a:r>
                      <a:endParaRPr lang="he-IL" sz="20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95936" y="5949280"/>
                      <a:ext cx="648072" cy="400110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 t="-7576" r="-10377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e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475656" y="5981218"/>
                    <a:ext cx="5040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he-IL" sz="20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5981218"/>
                    <a:ext cx="504056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940152" y="5949280"/>
                  <a:ext cx="936104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949280"/>
                  <a:ext cx="936104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55576" y="223680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36802"/>
                <a:ext cx="50405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>
          <a:xfrm rot="10800000">
            <a:off x="1619672" y="2758933"/>
            <a:ext cx="5400600" cy="2830306"/>
          </a:xfrm>
          <a:prstGeom prst="arc">
            <a:avLst>
              <a:gd name="adj1" fmla="val 16200000"/>
              <a:gd name="adj2" fmla="val 2158559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 5"/>
          <p:cNvSpPr/>
          <p:nvPr/>
        </p:nvSpPr>
        <p:spPr>
          <a:xfrm>
            <a:off x="1475656" y="2424322"/>
            <a:ext cx="5135526" cy="3020902"/>
          </a:xfrm>
          <a:custGeom>
            <a:avLst/>
            <a:gdLst>
              <a:gd name="connsiteX0" fmla="*/ 10633 w 5135526"/>
              <a:gd name="connsiteY0" fmla="*/ 0 h 2626323"/>
              <a:gd name="connsiteX1" fmla="*/ 0 w 5135526"/>
              <a:gd name="connsiteY1" fmla="*/ 53163 h 2626323"/>
              <a:gd name="connsiteX2" fmla="*/ 21265 w 5135526"/>
              <a:gd name="connsiteY2" fmla="*/ 180754 h 2626323"/>
              <a:gd name="connsiteX3" fmla="*/ 42531 w 5135526"/>
              <a:gd name="connsiteY3" fmla="*/ 223284 h 2626323"/>
              <a:gd name="connsiteX4" fmla="*/ 53163 w 5135526"/>
              <a:gd name="connsiteY4" fmla="*/ 255182 h 2626323"/>
              <a:gd name="connsiteX5" fmla="*/ 74428 w 5135526"/>
              <a:gd name="connsiteY5" fmla="*/ 287079 h 2626323"/>
              <a:gd name="connsiteX6" fmla="*/ 106326 w 5135526"/>
              <a:gd name="connsiteY6" fmla="*/ 350875 h 2626323"/>
              <a:gd name="connsiteX7" fmla="*/ 148856 w 5135526"/>
              <a:gd name="connsiteY7" fmla="*/ 414670 h 2626323"/>
              <a:gd name="connsiteX8" fmla="*/ 170121 w 5135526"/>
              <a:gd name="connsiteY8" fmla="*/ 457200 h 2626323"/>
              <a:gd name="connsiteX9" fmla="*/ 212652 w 5135526"/>
              <a:gd name="connsiteY9" fmla="*/ 520996 h 2626323"/>
              <a:gd name="connsiteX10" fmla="*/ 233917 w 5135526"/>
              <a:gd name="connsiteY10" fmla="*/ 563526 h 2626323"/>
              <a:gd name="connsiteX11" fmla="*/ 244549 w 5135526"/>
              <a:gd name="connsiteY11" fmla="*/ 595423 h 2626323"/>
              <a:gd name="connsiteX12" fmla="*/ 265814 w 5135526"/>
              <a:gd name="connsiteY12" fmla="*/ 616689 h 2626323"/>
              <a:gd name="connsiteX13" fmla="*/ 287079 w 5135526"/>
              <a:gd name="connsiteY13" fmla="*/ 648586 h 2626323"/>
              <a:gd name="connsiteX14" fmla="*/ 361507 w 5135526"/>
              <a:gd name="connsiteY14" fmla="*/ 701749 h 2626323"/>
              <a:gd name="connsiteX15" fmla="*/ 382772 w 5135526"/>
              <a:gd name="connsiteY15" fmla="*/ 765544 h 2626323"/>
              <a:gd name="connsiteX16" fmla="*/ 414670 w 5135526"/>
              <a:gd name="connsiteY16" fmla="*/ 829340 h 2626323"/>
              <a:gd name="connsiteX17" fmla="*/ 446568 w 5135526"/>
              <a:gd name="connsiteY17" fmla="*/ 850605 h 2626323"/>
              <a:gd name="connsiteX18" fmla="*/ 489098 w 5135526"/>
              <a:gd name="connsiteY18" fmla="*/ 903768 h 2626323"/>
              <a:gd name="connsiteX19" fmla="*/ 531628 w 5135526"/>
              <a:gd name="connsiteY19" fmla="*/ 935665 h 2626323"/>
              <a:gd name="connsiteX20" fmla="*/ 563526 w 5135526"/>
              <a:gd name="connsiteY20" fmla="*/ 956930 h 2626323"/>
              <a:gd name="connsiteX21" fmla="*/ 584791 w 5135526"/>
              <a:gd name="connsiteY21" fmla="*/ 978196 h 2626323"/>
              <a:gd name="connsiteX22" fmla="*/ 648586 w 5135526"/>
              <a:gd name="connsiteY22" fmla="*/ 1010093 h 2626323"/>
              <a:gd name="connsiteX23" fmla="*/ 701749 w 5135526"/>
              <a:gd name="connsiteY23" fmla="*/ 1052623 h 2626323"/>
              <a:gd name="connsiteX24" fmla="*/ 723014 w 5135526"/>
              <a:gd name="connsiteY24" fmla="*/ 1073889 h 2626323"/>
              <a:gd name="connsiteX25" fmla="*/ 754912 w 5135526"/>
              <a:gd name="connsiteY25" fmla="*/ 1095154 h 2626323"/>
              <a:gd name="connsiteX26" fmla="*/ 797442 w 5135526"/>
              <a:gd name="connsiteY26" fmla="*/ 1127051 h 2626323"/>
              <a:gd name="connsiteX27" fmla="*/ 839972 w 5135526"/>
              <a:gd name="connsiteY27" fmla="*/ 1148316 h 2626323"/>
              <a:gd name="connsiteX28" fmla="*/ 861238 w 5135526"/>
              <a:gd name="connsiteY28" fmla="*/ 1169582 h 2626323"/>
              <a:gd name="connsiteX29" fmla="*/ 893135 w 5135526"/>
              <a:gd name="connsiteY29" fmla="*/ 1190847 h 2626323"/>
              <a:gd name="connsiteX30" fmla="*/ 967563 w 5135526"/>
              <a:gd name="connsiteY30" fmla="*/ 1254642 h 2626323"/>
              <a:gd name="connsiteX31" fmla="*/ 1031358 w 5135526"/>
              <a:gd name="connsiteY31" fmla="*/ 1297172 h 2626323"/>
              <a:gd name="connsiteX32" fmla="*/ 1052624 w 5135526"/>
              <a:gd name="connsiteY32" fmla="*/ 1318437 h 2626323"/>
              <a:gd name="connsiteX33" fmla="*/ 1073889 w 5135526"/>
              <a:gd name="connsiteY33" fmla="*/ 1350335 h 2626323"/>
              <a:gd name="connsiteX34" fmla="*/ 1137684 w 5135526"/>
              <a:gd name="connsiteY34" fmla="*/ 1392865 h 2626323"/>
              <a:gd name="connsiteX35" fmla="*/ 1244010 w 5135526"/>
              <a:gd name="connsiteY35" fmla="*/ 1477926 h 2626323"/>
              <a:gd name="connsiteX36" fmla="*/ 1286540 w 5135526"/>
              <a:gd name="connsiteY36" fmla="*/ 1509823 h 2626323"/>
              <a:gd name="connsiteX37" fmla="*/ 1339703 w 5135526"/>
              <a:gd name="connsiteY37" fmla="*/ 1552354 h 2626323"/>
              <a:gd name="connsiteX38" fmla="*/ 1371600 w 5135526"/>
              <a:gd name="connsiteY38" fmla="*/ 1562986 h 2626323"/>
              <a:gd name="connsiteX39" fmla="*/ 1435396 w 5135526"/>
              <a:gd name="connsiteY39" fmla="*/ 1605516 h 2626323"/>
              <a:gd name="connsiteX40" fmla="*/ 1456661 w 5135526"/>
              <a:gd name="connsiteY40" fmla="*/ 1626782 h 2626323"/>
              <a:gd name="connsiteX41" fmla="*/ 1499191 w 5135526"/>
              <a:gd name="connsiteY41" fmla="*/ 1658679 h 2626323"/>
              <a:gd name="connsiteX42" fmla="*/ 1562986 w 5135526"/>
              <a:gd name="connsiteY42" fmla="*/ 1701209 h 2626323"/>
              <a:gd name="connsiteX43" fmla="*/ 1605517 w 5135526"/>
              <a:gd name="connsiteY43" fmla="*/ 1733107 h 2626323"/>
              <a:gd name="connsiteX44" fmla="*/ 1648047 w 5135526"/>
              <a:gd name="connsiteY44" fmla="*/ 1754372 h 2626323"/>
              <a:gd name="connsiteX45" fmla="*/ 1722475 w 5135526"/>
              <a:gd name="connsiteY45" fmla="*/ 1796902 h 2626323"/>
              <a:gd name="connsiteX46" fmla="*/ 1743740 w 5135526"/>
              <a:gd name="connsiteY46" fmla="*/ 1818168 h 2626323"/>
              <a:gd name="connsiteX47" fmla="*/ 1850065 w 5135526"/>
              <a:gd name="connsiteY47" fmla="*/ 1850065 h 2626323"/>
              <a:gd name="connsiteX48" fmla="*/ 1956391 w 5135526"/>
              <a:gd name="connsiteY48" fmla="*/ 1881963 h 2626323"/>
              <a:gd name="connsiteX49" fmla="*/ 1998921 w 5135526"/>
              <a:gd name="connsiteY49" fmla="*/ 1903228 h 2626323"/>
              <a:gd name="connsiteX50" fmla="*/ 2062717 w 5135526"/>
              <a:gd name="connsiteY50" fmla="*/ 1924493 h 2626323"/>
              <a:gd name="connsiteX51" fmla="*/ 2158410 w 5135526"/>
              <a:gd name="connsiteY51" fmla="*/ 1967023 h 2626323"/>
              <a:gd name="connsiteX52" fmla="*/ 2232838 w 5135526"/>
              <a:gd name="connsiteY52" fmla="*/ 1988289 h 2626323"/>
              <a:gd name="connsiteX53" fmla="*/ 2296633 w 5135526"/>
              <a:gd name="connsiteY53" fmla="*/ 2020186 h 2626323"/>
              <a:gd name="connsiteX54" fmla="*/ 2328531 w 5135526"/>
              <a:gd name="connsiteY54" fmla="*/ 2030819 h 2626323"/>
              <a:gd name="connsiteX55" fmla="*/ 2371061 w 5135526"/>
              <a:gd name="connsiteY55" fmla="*/ 2052084 h 2626323"/>
              <a:gd name="connsiteX56" fmla="*/ 2434856 w 5135526"/>
              <a:gd name="connsiteY56" fmla="*/ 2062716 h 2626323"/>
              <a:gd name="connsiteX57" fmla="*/ 2466754 w 5135526"/>
              <a:gd name="connsiteY57" fmla="*/ 2083982 h 2626323"/>
              <a:gd name="connsiteX58" fmla="*/ 2541182 w 5135526"/>
              <a:gd name="connsiteY58" fmla="*/ 2105247 h 2626323"/>
              <a:gd name="connsiteX59" fmla="*/ 2636875 w 5135526"/>
              <a:gd name="connsiteY59" fmla="*/ 2126512 h 2626323"/>
              <a:gd name="connsiteX60" fmla="*/ 2743200 w 5135526"/>
              <a:gd name="connsiteY60" fmla="*/ 2169042 h 2626323"/>
              <a:gd name="connsiteX61" fmla="*/ 2913321 w 5135526"/>
              <a:gd name="connsiteY61" fmla="*/ 2211572 h 2626323"/>
              <a:gd name="connsiteX62" fmla="*/ 3051545 w 5135526"/>
              <a:gd name="connsiteY62" fmla="*/ 2254102 h 2626323"/>
              <a:gd name="connsiteX63" fmla="*/ 3200400 w 5135526"/>
              <a:gd name="connsiteY63" fmla="*/ 2275368 h 2626323"/>
              <a:gd name="connsiteX64" fmla="*/ 3285461 w 5135526"/>
              <a:gd name="connsiteY64" fmla="*/ 2296633 h 2626323"/>
              <a:gd name="connsiteX65" fmla="*/ 3381154 w 5135526"/>
              <a:gd name="connsiteY65" fmla="*/ 2328530 h 2626323"/>
              <a:gd name="connsiteX66" fmla="*/ 3476847 w 5135526"/>
              <a:gd name="connsiteY66" fmla="*/ 2349796 h 2626323"/>
              <a:gd name="connsiteX67" fmla="*/ 3593805 w 5135526"/>
              <a:gd name="connsiteY67" fmla="*/ 2381693 h 2626323"/>
              <a:gd name="connsiteX68" fmla="*/ 3721396 w 5135526"/>
              <a:gd name="connsiteY68" fmla="*/ 2413591 h 2626323"/>
              <a:gd name="connsiteX69" fmla="*/ 3848986 w 5135526"/>
              <a:gd name="connsiteY69" fmla="*/ 2445489 h 2626323"/>
              <a:gd name="connsiteX70" fmla="*/ 3891517 w 5135526"/>
              <a:gd name="connsiteY70" fmla="*/ 2466754 h 2626323"/>
              <a:gd name="connsiteX71" fmla="*/ 3934047 w 5135526"/>
              <a:gd name="connsiteY71" fmla="*/ 2477386 h 2626323"/>
              <a:gd name="connsiteX72" fmla="*/ 4051005 w 5135526"/>
              <a:gd name="connsiteY72" fmla="*/ 2498651 h 2626323"/>
              <a:gd name="connsiteX73" fmla="*/ 4093535 w 5135526"/>
              <a:gd name="connsiteY73" fmla="*/ 2509284 h 2626323"/>
              <a:gd name="connsiteX74" fmla="*/ 4253024 w 5135526"/>
              <a:gd name="connsiteY74" fmla="*/ 2541182 h 2626323"/>
              <a:gd name="connsiteX75" fmla="*/ 4486940 w 5135526"/>
              <a:gd name="connsiteY75" fmla="*/ 2562447 h 2626323"/>
              <a:gd name="connsiteX76" fmla="*/ 4933507 w 5135526"/>
              <a:gd name="connsiteY76" fmla="*/ 2594344 h 2626323"/>
              <a:gd name="connsiteX77" fmla="*/ 4986670 w 5135526"/>
              <a:gd name="connsiteY77" fmla="*/ 2604977 h 2626323"/>
              <a:gd name="connsiteX78" fmla="*/ 5071731 w 5135526"/>
              <a:gd name="connsiteY78" fmla="*/ 2615609 h 2626323"/>
              <a:gd name="connsiteX79" fmla="*/ 5135526 w 5135526"/>
              <a:gd name="connsiteY79" fmla="*/ 2626242 h 262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135526" h="2626323">
                <a:moveTo>
                  <a:pt x="10633" y="0"/>
                </a:moveTo>
                <a:cubicBezTo>
                  <a:pt x="7089" y="17721"/>
                  <a:pt x="0" y="35091"/>
                  <a:pt x="0" y="53163"/>
                </a:cubicBezTo>
                <a:cubicBezTo>
                  <a:pt x="0" y="92614"/>
                  <a:pt x="4630" y="141939"/>
                  <a:pt x="21265" y="180754"/>
                </a:cubicBezTo>
                <a:cubicBezTo>
                  <a:pt x="27509" y="195323"/>
                  <a:pt x="36287" y="208715"/>
                  <a:pt x="42531" y="223284"/>
                </a:cubicBezTo>
                <a:cubicBezTo>
                  <a:pt x="46946" y="233586"/>
                  <a:pt x="48151" y="245157"/>
                  <a:pt x="53163" y="255182"/>
                </a:cubicBezTo>
                <a:cubicBezTo>
                  <a:pt x="58878" y="266612"/>
                  <a:pt x="68222" y="275909"/>
                  <a:pt x="74428" y="287079"/>
                </a:cubicBezTo>
                <a:cubicBezTo>
                  <a:pt x="85974" y="307862"/>
                  <a:pt x="94346" y="330338"/>
                  <a:pt x="106326" y="350875"/>
                </a:cubicBezTo>
                <a:cubicBezTo>
                  <a:pt x="119204" y="372951"/>
                  <a:pt x="137426" y="391811"/>
                  <a:pt x="148856" y="414670"/>
                </a:cubicBezTo>
                <a:cubicBezTo>
                  <a:pt x="155944" y="428847"/>
                  <a:pt x="161966" y="443609"/>
                  <a:pt x="170121" y="457200"/>
                </a:cubicBezTo>
                <a:cubicBezTo>
                  <a:pt x="183270" y="479116"/>
                  <a:pt x="201222" y="498136"/>
                  <a:pt x="212652" y="520996"/>
                </a:cubicBezTo>
                <a:cubicBezTo>
                  <a:pt x="219740" y="535173"/>
                  <a:pt x="227673" y="548958"/>
                  <a:pt x="233917" y="563526"/>
                </a:cubicBezTo>
                <a:cubicBezTo>
                  <a:pt x="238332" y="573827"/>
                  <a:pt x="238783" y="585813"/>
                  <a:pt x="244549" y="595423"/>
                </a:cubicBezTo>
                <a:cubicBezTo>
                  <a:pt x="249707" y="604019"/>
                  <a:pt x="259552" y="608861"/>
                  <a:pt x="265814" y="616689"/>
                </a:cubicBezTo>
                <a:cubicBezTo>
                  <a:pt x="273797" y="626667"/>
                  <a:pt x="278043" y="639550"/>
                  <a:pt x="287079" y="648586"/>
                </a:cubicBezTo>
                <a:cubicBezTo>
                  <a:pt x="300266" y="661773"/>
                  <a:pt x="343396" y="689675"/>
                  <a:pt x="361507" y="701749"/>
                </a:cubicBezTo>
                <a:lnTo>
                  <a:pt x="382772" y="765544"/>
                </a:lnTo>
                <a:cubicBezTo>
                  <a:pt x="391419" y="791486"/>
                  <a:pt x="394060" y="808730"/>
                  <a:pt x="414670" y="829340"/>
                </a:cubicBezTo>
                <a:cubicBezTo>
                  <a:pt x="423706" y="838376"/>
                  <a:pt x="435935" y="843517"/>
                  <a:pt x="446568" y="850605"/>
                </a:cubicBezTo>
                <a:cubicBezTo>
                  <a:pt x="463735" y="876355"/>
                  <a:pt x="466375" y="884832"/>
                  <a:pt x="489098" y="903768"/>
                </a:cubicBezTo>
                <a:cubicBezTo>
                  <a:pt x="502711" y="915113"/>
                  <a:pt x="517208" y="925365"/>
                  <a:pt x="531628" y="935665"/>
                </a:cubicBezTo>
                <a:cubicBezTo>
                  <a:pt x="542027" y="943092"/>
                  <a:pt x="553547" y="948947"/>
                  <a:pt x="563526" y="956930"/>
                </a:cubicBezTo>
                <a:cubicBezTo>
                  <a:pt x="571354" y="963192"/>
                  <a:pt x="576963" y="971934"/>
                  <a:pt x="584791" y="978196"/>
                </a:cubicBezTo>
                <a:cubicBezTo>
                  <a:pt x="614235" y="1001751"/>
                  <a:pt x="614897" y="998864"/>
                  <a:pt x="648586" y="1010093"/>
                </a:cubicBezTo>
                <a:cubicBezTo>
                  <a:pt x="699942" y="1061447"/>
                  <a:pt x="634673" y="998960"/>
                  <a:pt x="701749" y="1052623"/>
                </a:cubicBezTo>
                <a:cubicBezTo>
                  <a:pt x="709577" y="1058885"/>
                  <a:pt x="715186" y="1067627"/>
                  <a:pt x="723014" y="1073889"/>
                </a:cubicBezTo>
                <a:cubicBezTo>
                  <a:pt x="732993" y="1081872"/>
                  <a:pt x="744513" y="1087727"/>
                  <a:pt x="754912" y="1095154"/>
                </a:cubicBezTo>
                <a:cubicBezTo>
                  <a:pt x="769332" y="1105454"/>
                  <a:pt x="782415" y="1117659"/>
                  <a:pt x="797442" y="1127051"/>
                </a:cubicBezTo>
                <a:cubicBezTo>
                  <a:pt x="810883" y="1135451"/>
                  <a:pt x="826784" y="1139524"/>
                  <a:pt x="839972" y="1148316"/>
                </a:cubicBezTo>
                <a:cubicBezTo>
                  <a:pt x="848313" y="1153877"/>
                  <a:pt x="853410" y="1163319"/>
                  <a:pt x="861238" y="1169582"/>
                </a:cubicBezTo>
                <a:cubicBezTo>
                  <a:pt x="871216" y="1177565"/>
                  <a:pt x="883318" y="1182666"/>
                  <a:pt x="893135" y="1190847"/>
                </a:cubicBezTo>
                <a:cubicBezTo>
                  <a:pt x="975733" y="1259678"/>
                  <a:pt x="868021" y="1184962"/>
                  <a:pt x="967563" y="1254642"/>
                </a:cubicBezTo>
                <a:cubicBezTo>
                  <a:pt x="988500" y="1269298"/>
                  <a:pt x="1013286" y="1279101"/>
                  <a:pt x="1031358" y="1297172"/>
                </a:cubicBezTo>
                <a:cubicBezTo>
                  <a:pt x="1038447" y="1304260"/>
                  <a:pt x="1046362" y="1310609"/>
                  <a:pt x="1052624" y="1318437"/>
                </a:cubicBezTo>
                <a:cubicBezTo>
                  <a:pt x="1060607" y="1328416"/>
                  <a:pt x="1064272" y="1341920"/>
                  <a:pt x="1073889" y="1350335"/>
                </a:cubicBezTo>
                <a:cubicBezTo>
                  <a:pt x="1093123" y="1367165"/>
                  <a:pt x="1119612" y="1374793"/>
                  <a:pt x="1137684" y="1392865"/>
                </a:cubicBezTo>
                <a:cubicBezTo>
                  <a:pt x="1256594" y="1511776"/>
                  <a:pt x="1151439" y="1420070"/>
                  <a:pt x="1244010" y="1477926"/>
                </a:cubicBezTo>
                <a:cubicBezTo>
                  <a:pt x="1259037" y="1487318"/>
                  <a:pt x="1272927" y="1498478"/>
                  <a:pt x="1286540" y="1509823"/>
                </a:cubicBezTo>
                <a:cubicBezTo>
                  <a:pt x="1316212" y="1534550"/>
                  <a:pt x="1300266" y="1532636"/>
                  <a:pt x="1339703" y="1552354"/>
                </a:cubicBezTo>
                <a:cubicBezTo>
                  <a:pt x="1349727" y="1557366"/>
                  <a:pt x="1360968" y="1559442"/>
                  <a:pt x="1371600" y="1562986"/>
                </a:cubicBezTo>
                <a:cubicBezTo>
                  <a:pt x="1452717" y="1644103"/>
                  <a:pt x="1358454" y="1559351"/>
                  <a:pt x="1435396" y="1605516"/>
                </a:cubicBezTo>
                <a:cubicBezTo>
                  <a:pt x="1443992" y="1610674"/>
                  <a:pt x="1448960" y="1620364"/>
                  <a:pt x="1456661" y="1626782"/>
                </a:cubicBezTo>
                <a:cubicBezTo>
                  <a:pt x="1470274" y="1638127"/>
                  <a:pt x="1484674" y="1648517"/>
                  <a:pt x="1499191" y="1658679"/>
                </a:cubicBezTo>
                <a:cubicBezTo>
                  <a:pt x="1520128" y="1673335"/>
                  <a:pt x="1541721" y="1687032"/>
                  <a:pt x="1562986" y="1701209"/>
                </a:cubicBezTo>
                <a:cubicBezTo>
                  <a:pt x="1577731" y="1711039"/>
                  <a:pt x="1590489" y="1723715"/>
                  <a:pt x="1605517" y="1733107"/>
                </a:cubicBezTo>
                <a:cubicBezTo>
                  <a:pt x="1618958" y="1741507"/>
                  <a:pt x="1634132" y="1746782"/>
                  <a:pt x="1648047" y="1754372"/>
                </a:cubicBezTo>
                <a:cubicBezTo>
                  <a:pt x="1673132" y="1768055"/>
                  <a:pt x="1698700" y="1781052"/>
                  <a:pt x="1722475" y="1796902"/>
                </a:cubicBezTo>
                <a:cubicBezTo>
                  <a:pt x="1730816" y="1802463"/>
                  <a:pt x="1734774" y="1813685"/>
                  <a:pt x="1743740" y="1818168"/>
                </a:cubicBezTo>
                <a:cubicBezTo>
                  <a:pt x="1769627" y="1831112"/>
                  <a:pt x="1819539" y="1842434"/>
                  <a:pt x="1850065" y="1850065"/>
                </a:cubicBezTo>
                <a:cubicBezTo>
                  <a:pt x="1917453" y="1894990"/>
                  <a:pt x="1840605" y="1850385"/>
                  <a:pt x="1956391" y="1881963"/>
                </a:cubicBezTo>
                <a:cubicBezTo>
                  <a:pt x="1971682" y="1886133"/>
                  <a:pt x="1984205" y="1897342"/>
                  <a:pt x="1998921" y="1903228"/>
                </a:cubicBezTo>
                <a:cubicBezTo>
                  <a:pt x="2019733" y="1911553"/>
                  <a:pt x="2041905" y="1916168"/>
                  <a:pt x="2062717" y="1924493"/>
                </a:cubicBezTo>
                <a:cubicBezTo>
                  <a:pt x="2155365" y="1961552"/>
                  <a:pt x="2050737" y="1931131"/>
                  <a:pt x="2158410" y="1967023"/>
                </a:cubicBezTo>
                <a:cubicBezTo>
                  <a:pt x="2182888" y="1975182"/>
                  <a:pt x="2208756" y="1979027"/>
                  <a:pt x="2232838" y="1988289"/>
                </a:cubicBezTo>
                <a:cubicBezTo>
                  <a:pt x="2255028" y="1996824"/>
                  <a:pt x="2274907" y="2010530"/>
                  <a:pt x="2296633" y="2020186"/>
                </a:cubicBezTo>
                <a:cubicBezTo>
                  <a:pt x="2306875" y="2024738"/>
                  <a:pt x="2318229" y="2026404"/>
                  <a:pt x="2328531" y="2030819"/>
                </a:cubicBezTo>
                <a:cubicBezTo>
                  <a:pt x="2343099" y="2037063"/>
                  <a:pt x="2355879" y="2047530"/>
                  <a:pt x="2371061" y="2052084"/>
                </a:cubicBezTo>
                <a:cubicBezTo>
                  <a:pt x="2391710" y="2058279"/>
                  <a:pt x="2413591" y="2059172"/>
                  <a:pt x="2434856" y="2062716"/>
                </a:cubicBezTo>
                <a:cubicBezTo>
                  <a:pt x="2445489" y="2069805"/>
                  <a:pt x="2454889" y="2079236"/>
                  <a:pt x="2466754" y="2083982"/>
                </a:cubicBezTo>
                <a:cubicBezTo>
                  <a:pt x="2490711" y="2093565"/>
                  <a:pt x="2516289" y="2098458"/>
                  <a:pt x="2541182" y="2105247"/>
                </a:cubicBezTo>
                <a:cubicBezTo>
                  <a:pt x="2582466" y="2116506"/>
                  <a:pt x="2592606" y="2117658"/>
                  <a:pt x="2636875" y="2126512"/>
                </a:cubicBezTo>
                <a:cubicBezTo>
                  <a:pt x="2687840" y="2160489"/>
                  <a:pt x="2661332" y="2147498"/>
                  <a:pt x="2743200" y="2169042"/>
                </a:cubicBezTo>
                <a:cubicBezTo>
                  <a:pt x="2743348" y="2169081"/>
                  <a:pt x="2875467" y="2202109"/>
                  <a:pt x="2913321" y="2211572"/>
                </a:cubicBezTo>
                <a:cubicBezTo>
                  <a:pt x="2991780" y="2231186"/>
                  <a:pt x="2966862" y="2237971"/>
                  <a:pt x="3051545" y="2254102"/>
                </a:cubicBezTo>
                <a:cubicBezTo>
                  <a:pt x="3100782" y="2263481"/>
                  <a:pt x="3151774" y="2263212"/>
                  <a:pt x="3200400" y="2275368"/>
                </a:cubicBezTo>
                <a:lnTo>
                  <a:pt x="3285461" y="2296633"/>
                </a:lnTo>
                <a:cubicBezTo>
                  <a:pt x="3318080" y="2304788"/>
                  <a:pt x="3348535" y="2320375"/>
                  <a:pt x="3381154" y="2328530"/>
                </a:cubicBezTo>
                <a:cubicBezTo>
                  <a:pt x="3484838" y="2354452"/>
                  <a:pt x="3355407" y="2322810"/>
                  <a:pt x="3476847" y="2349796"/>
                </a:cubicBezTo>
                <a:cubicBezTo>
                  <a:pt x="3526190" y="2360761"/>
                  <a:pt x="3537495" y="2366875"/>
                  <a:pt x="3593805" y="2381693"/>
                </a:cubicBezTo>
                <a:cubicBezTo>
                  <a:pt x="3636201" y="2392850"/>
                  <a:pt x="3721396" y="2413591"/>
                  <a:pt x="3721396" y="2413591"/>
                </a:cubicBezTo>
                <a:cubicBezTo>
                  <a:pt x="3817436" y="2461611"/>
                  <a:pt x="3697806" y="2407694"/>
                  <a:pt x="3848986" y="2445489"/>
                </a:cubicBezTo>
                <a:cubicBezTo>
                  <a:pt x="3864363" y="2449333"/>
                  <a:pt x="3876676" y="2461189"/>
                  <a:pt x="3891517" y="2466754"/>
                </a:cubicBezTo>
                <a:cubicBezTo>
                  <a:pt x="3905200" y="2471885"/>
                  <a:pt x="3919782" y="2474216"/>
                  <a:pt x="3934047" y="2477386"/>
                </a:cubicBezTo>
                <a:cubicBezTo>
                  <a:pt x="4036734" y="2500205"/>
                  <a:pt x="3935524" y="2475555"/>
                  <a:pt x="4051005" y="2498651"/>
                </a:cubicBezTo>
                <a:cubicBezTo>
                  <a:pt x="4065334" y="2501517"/>
                  <a:pt x="4079296" y="2505998"/>
                  <a:pt x="4093535" y="2509284"/>
                </a:cubicBezTo>
                <a:cubicBezTo>
                  <a:pt x="4150229" y="2522367"/>
                  <a:pt x="4196612" y="2533661"/>
                  <a:pt x="4253024" y="2541182"/>
                </a:cubicBezTo>
                <a:cubicBezTo>
                  <a:pt x="4346838" y="2553690"/>
                  <a:pt x="4385552" y="2553998"/>
                  <a:pt x="4486940" y="2562447"/>
                </a:cubicBezTo>
                <a:cubicBezTo>
                  <a:pt x="4835437" y="2591489"/>
                  <a:pt x="4619476" y="2577817"/>
                  <a:pt x="4933507" y="2594344"/>
                </a:cubicBezTo>
                <a:cubicBezTo>
                  <a:pt x="4951228" y="2597888"/>
                  <a:pt x="4968808" y="2602229"/>
                  <a:pt x="4986670" y="2604977"/>
                </a:cubicBezTo>
                <a:cubicBezTo>
                  <a:pt x="5014912" y="2609322"/>
                  <a:pt x="5043545" y="2610911"/>
                  <a:pt x="5071731" y="2615609"/>
                </a:cubicBezTo>
                <a:cubicBezTo>
                  <a:pt x="5145845" y="2627961"/>
                  <a:pt x="5087663" y="2626242"/>
                  <a:pt x="5135526" y="2626242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Freeform 9"/>
          <p:cNvSpPr/>
          <p:nvPr/>
        </p:nvSpPr>
        <p:spPr>
          <a:xfrm>
            <a:off x="1392865" y="2498651"/>
            <a:ext cx="5348177" cy="714325"/>
          </a:xfrm>
          <a:custGeom>
            <a:avLst/>
            <a:gdLst>
              <a:gd name="connsiteX0" fmla="*/ 0 w 5348177"/>
              <a:gd name="connsiteY0" fmla="*/ 0 h 925033"/>
              <a:gd name="connsiteX1" fmla="*/ 53163 w 5348177"/>
              <a:gd name="connsiteY1" fmla="*/ 21265 h 925033"/>
              <a:gd name="connsiteX2" fmla="*/ 116958 w 5348177"/>
              <a:gd name="connsiteY2" fmla="*/ 42530 h 925033"/>
              <a:gd name="connsiteX3" fmla="*/ 180754 w 5348177"/>
              <a:gd name="connsiteY3" fmla="*/ 74428 h 925033"/>
              <a:gd name="connsiteX4" fmla="*/ 265814 w 5348177"/>
              <a:gd name="connsiteY4" fmla="*/ 116958 h 925033"/>
              <a:gd name="connsiteX5" fmla="*/ 308344 w 5348177"/>
              <a:gd name="connsiteY5" fmla="*/ 138223 h 925033"/>
              <a:gd name="connsiteX6" fmla="*/ 372140 w 5348177"/>
              <a:gd name="connsiteY6" fmla="*/ 170121 h 925033"/>
              <a:gd name="connsiteX7" fmla="*/ 435935 w 5348177"/>
              <a:gd name="connsiteY7" fmla="*/ 202019 h 925033"/>
              <a:gd name="connsiteX8" fmla="*/ 467833 w 5348177"/>
              <a:gd name="connsiteY8" fmla="*/ 212651 h 925033"/>
              <a:gd name="connsiteX9" fmla="*/ 510363 w 5348177"/>
              <a:gd name="connsiteY9" fmla="*/ 244549 h 925033"/>
              <a:gd name="connsiteX10" fmla="*/ 574158 w 5348177"/>
              <a:gd name="connsiteY10" fmla="*/ 265814 h 925033"/>
              <a:gd name="connsiteX11" fmla="*/ 627321 w 5348177"/>
              <a:gd name="connsiteY11" fmla="*/ 287079 h 925033"/>
              <a:gd name="connsiteX12" fmla="*/ 691116 w 5348177"/>
              <a:gd name="connsiteY12" fmla="*/ 308344 h 925033"/>
              <a:gd name="connsiteX13" fmla="*/ 776177 w 5348177"/>
              <a:gd name="connsiteY13" fmla="*/ 340242 h 925033"/>
              <a:gd name="connsiteX14" fmla="*/ 861237 w 5348177"/>
              <a:gd name="connsiteY14" fmla="*/ 361507 h 925033"/>
              <a:gd name="connsiteX15" fmla="*/ 914400 w 5348177"/>
              <a:gd name="connsiteY15" fmla="*/ 382772 h 925033"/>
              <a:gd name="connsiteX16" fmla="*/ 967563 w 5348177"/>
              <a:gd name="connsiteY16" fmla="*/ 393405 h 925033"/>
              <a:gd name="connsiteX17" fmla="*/ 1031358 w 5348177"/>
              <a:gd name="connsiteY17" fmla="*/ 414670 h 925033"/>
              <a:gd name="connsiteX18" fmla="*/ 1084521 w 5348177"/>
              <a:gd name="connsiteY18" fmla="*/ 425302 h 925033"/>
              <a:gd name="connsiteX19" fmla="*/ 1201479 w 5348177"/>
              <a:gd name="connsiteY19" fmla="*/ 457200 h 925033"/>
              <a:gd name="connsiteX20" fmla="*/ 1424763 w 5348177"/>
              <a:gd name="connsiteY20" fmla="*/ 531628 h 925033"/>
              <a:gd name="connsiteX21" fmla="*/ 1552354 w 5348177"/>
              <a:gd name="connsiteY21" fmla="*/ 574158 h 925033"/>
              <a:gd name="connsiteX22" fmla="*/ 1605516 w 5348177"/>
              <a:gd name="connsiteY22" fmla="*/ 595423 h 925033"/>
              <a:gd name="connsiteX23" fmla="*/ 1669312 w 5348177"/>
              <a:gd name="connsiteY23" fmla="*/ 606056 h 925033"/>
              <a:gd name="connsiteX24" fmla="*/ 1871330 w 5348177"/>
              <a:gd name="connsiteY24" fmla="*/ 669851 h 925033"/>
              <a:gd name="connsiteX25" fmla="*/ 1945758 w 5348177"/>
              <a:gd name="connsiteY25" fmla="*/ 680484 h 925033"/>
              <a:gd name="connsiteX26" fmla="*/ 2105247 w 5348177"/>
              <a:gd name="connsiteY26" fmla="*/ 723014 h 925033"/>
              <a:gd name="connsiteX27" fmla="*/ 2222205 w 5348177"/>
              <a:gd name="connsiteY27" fmla="*/ 744279 h 925033"/>
              <a:gd name="connsiteX28" fmla="*/ 2456121 w 5348177"/>
              <a:gd name="connsiteY28" fmla="*/ 754912 h 925033"/>
              <a:gd name="connsiteX29" fmla="*/ 2541182 w 5348177"/>
              <a:gd name="connsiteY29" fmla="*/ 765544 h 925033"/>
              <a:gd name="connsiteX30" fmla="*/ 2690037 w 5348177"/>
              <a:gd name="connsiteY30" fmla="*/ 786809 h 925033"/>
              <a:gd name="connsiteX31" fmla="*/ 2785730 w 5348177"/>
              <a:gd name="connsiteY31" fmla="*/ 797442 h 925033"/>
              <a:gd name="connsiteX32" fmla="*/ 3327991 w 5348177"/>
              <a:gd name="connsiteY32" fmla="*/ 818707 h 925033"/>
              <a:gd name="connsiteX33" fmla="*/ 3668233 w 5348177"/>
              <a:gd name="connsiteY33" fmla="*/ 850605 h 925033"/>
              <a:gd name="connsiteX34" fmla="*/ 3976577 w 5348177"/>
              <a:gd name="connsiteY34" fmla="*/ 861237 h 925033"/>
              <a:gd name="connsiteX35" fmla="*/ 4210493 w 5348177"/>
              <a:gd name="connsiteY35" fmla="*/ 871870 h 925033"/>
              <a:gd name="connsiteX36" fmla="*/ 4518837 w 5348177"/>
              <a:gd name="connsiteY36" fmla="*/ 903768 h 925033"/>
              <a:gd name="connsiteX37" fmla="*/ 5007935 w 5348177"/>
              <a:gd name="connsiteY37" fmla="*/ 925033 h 925033"/>
              <a:gd name="connsiteX38" fmla="*/ 5348177 w 5348177"/>
              <a:gd name="connsiteY38" fmla="*/ 914400 h 9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48177" h="925033">
                <a:moveTo>
                  <a:pt x="0" y="0"/>
                </a:moveTo>
                <a:cubicBezTo>
                  <a:pt x="17721" y="7088"/>
                  <a:pt x="35226" y="14742"/>
                  <a:pt x="53163" y="21265"/>
                </a:cubicBezTo>
                <a:cubicBezTo>
                  <a:pt x="74229" y="28925"/>
                  <a:pt x="116958" y="42530"/>
                  <a:pt x="116958" y="42530"/>
                </a:cubicBezTo>
                <a:cubicBezTo>
                  <a:pt x="186863" y="89135"/>
                  <a:pt x="111578" y="42985"/>
                  <a:pt x="180754" y="74428"/>
                </a:cubicBezTo>
                <a:cubicBezTo>
                  <a:pt x="209613" y="87545"/>
                  <a:pt x="237461" y="102781"/>
                  <a:pt x="265814" y="116958"/>
                </a:cubicBezTo>
                <a:lnTo>
                  <a:pt x="308344" y="138223"/>
                </a:lnTo>
                <a:cubicBezTo>
                  <a:pt x="348904" y="178785"/>
                  <a:pt x="306819" y="143993"/>
                  <a:pt x="372140" y="170121"/>
                </a:cubicBezTo>
                <a:cubicBezTo>
                  <a:pt x="394215" y="178951"/>
                  <a:pt x="414209" y="192363"/>
                  <a:pt x="435935" y="202019"/>
                </a:cubicBezTo>
                <a:cubicBezTo>
                  <a:pt x="446177" y="206571"/>
                  <a:pt x="457200" y="209107"/>
                  <a:pt x="467833" y="212651"/>
                </a:cubicBezTo>
                <a:cubicBezTo>
                  <a:pt x="482010" y="223284"/>
                  <a:pt x="494513" y="236624"/>
                  <a:pt x="510363" y="244549"/>
                </a:cubicBezTo>
                <a:cubicBezTo>
                  <a:pt x="530412" y="254573"/>
                  <a:pt x="553092" y="258154"/>
                  <a:pt x="574158" y="265814"/>
                </a:cubicBezTo>
                <a:cubicBezTo>
                  <a:pt x="592095" y="272337"/>
                  <a:pt x="609384" y="280556"/>
                  <a:pt x="627321" y="287079"/>
                </a:cubicBezTo>
                <a:cubicBezTo>
                  <a:pt x="648387" y="294739"/>
                  <a:pt x="670050" y="300684"/>
                  <a:pt x="691116" y="308344"/>
                </a:cubicBezTo>
                <a:cubicBezTo>
                  <a:pt x="723334" y="320059"/>
                  <a:pt x="744583" y="331625"/>
                  <a:pt x="776177" y="340242"/>
                </a:cubicBezTo>
                <a:cubicBezTo>
                  <a:pt x="804373" y="347932"/>
                  <a:pt x="833303" y="352912"/>
                  <a:pt x="861237" y="361507"/>
                </a:cubicBezTo>
                <a:cubicBezTo>
                  <a:pt x="879479" y="367120"/>
                  <a:pt x="896119" y="377288"/>
                  <a:pt x="914400" y="382772"/>
                </a:cubicBezTo>
                <a:cubicBezTo>
                  <a:pt x="931710" y="387965"/>
                  <a:pt x="950128" y="388650"/>
                  <a:pt x="967563" y="393405"/>
                </a:cubicBezTo>
                <a:cubicBezTo>
                  <a:pt x="989188" y="399303"/>
                  <a:pt x="1009733" y="408772"/>
                  <a:pt x="1031358" y="414670"/>
                </a:cubicBezTo>
                <a:cubicBezTo>
                  <a:pt x="1048793" y="419425"/>
                  <a:pt x="1067086" y="420547"/>
                  <a:pt x="1084521" y="425302"/>
                </a:cubicBezTo>
                <a:cubicBezTo>
                  <a:pt x="1232911" y="465772"/>
                  <a:pt x="1071956" y="431297"/>
                  <a:pt x="1201479" y="457200"/>
                </a:cubicBezTo>
                <a:cubicBezTo>
                  <a:pt x="1499669" y="571889"/>
                  <a:pt x="1213253" y="468176"/>
                  <a:pt x="1424763" y="531628"/>
                </a:cubicBezTo>
                <a:cubicBezTo>
                  <a:pt x="1467703" y="544510"/>
                  <a:pt x="1509824" y="559981"/>
                  <a:pt x="1552354" y="574158"/>
                </a:cubicBezTo>
                <a:cubicBezTo>
                  <a:pt x="1570460" y="580193"/>
                  <a:pt x="1587103" y="590401"/>
                  <a:pt x="1605516" y="595423"/>
                </a:cubicBezTo>
                <a:cubicBezTo>
                  <a:pt x="1626315" y="601096"/>
                  <a:pt x="1648540" y="600286"/>
                  <a:pt x="1669312" y="606056"/>
                </a:cubicBezTo>
                <a:cubicBezTo>
                  <a:pt x="1724709" y="621444"/>
                  <a:pt x="1809435" y="656588"/>
                  <a:pt x="1871330" y="669851"/>
                </a:cubicBezTo>
                <a:cubicBezTo>
                  <a:pt x="1895835" y="675102"/>
                  <a:pt x="1920949" y="676940"/>
                  <a:pt x="1945758" y="680484"/>
                </a:cubicBezTo>
                <a:cubicBezTo>
                  <a:pt x="2099717" y="731804"/>
                  <a:pt x="1984040" y="698773"/>
                  <a:pt x="2105247" y="723014"/>
                </a:cubicBezTo>
                <a:cubicBezTo>
                  <a:pt x="2168376" y="735640"/>
                  <a:pt x="2139680" y="738588"/>
                  <a:pt x="2222205" y="744279"/>
                </a:cubicBezTo>
                <a:cubicBezTo>
                  <a:pt x="2300073" y="749649"/>
                  <a:pt x="2378149" y="751368"/>
                  <a:pt x="2456121" y="754912"/>
                </a:cubicBezTo>
                <a:lnTo>
                  <a:pt x="2541182" y="765544"/>
                </a:lnTo>
                <a:cubicBezTo>
                  <a:pt x="2590844" y="772316"/>
                  <a:pt x="2640221" y="781274"/>
                  <a:pt x="2690037" y="786809"/>
                </a:cubicBezTo>
                <a:cubicBezTo>
                  <a:pt x="2721935" y="790353"/>
                  <a:pt x="2753672" y="795915"/>
                  <a:pt x="2785730" y="797442"/>
                </a:cubicBezTo>
                <a:cubicBezTo>
                  <a:pt x="3008211" y="808037"/>
                  <a:pt x="3124755" y="802662"/>
                  <a:pt x="3327991" y="818707"/>
                </a:cubicBezTo>
                <a:cubicBezTo>
                  <a:pt x="3381445" y="822927"/>
                  <a:pt x="3590466" y="846811"/>
                  <a:pt x="3668233" y="850605"/>
                </a:cubicBezTo>
                <a:cubicBezTo>
                  <a:pt x="3770953" y="855616"/>
                  <a:pt x="3873814" y="857207"/>
                  <a:pt x="3976577" y="861237"/>
                </a:cubicBezTo>
                <a:lnTo>
                  <a:pt x="4210493" y="871870"/>
                </a:lnTo>
                <a:cubicBezTo>
                  <a:pt x="4351949" y="895445"/>
                  <a:pt x="4264388" y="882564"/>
                  <a:pt x="4518837" y="903768"/>
                </a:cubicBezTo>
                <a:cubicBezTo>
                  <a:pt x="4742892" y="922439"/>
                  <a:pt x="4688952" y="915366"/>
                  <a:pt x="5007935" y="925033"/>
                </a:cubicBezTo>
                <a:cubicBezTo>
                  <a:pt x="5312723" y="913744"/>
                  <a:pt x="5199255" y="914400"/>
                  <a:pt x="5348177" y="91440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-36512" y="269776"/>
            <a:ext cx="922736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What is the Real Behavior?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2" y="4077072"/>
            <a:ext cx="1015058" cy="10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4" grpId="0"/>
      <p:bldP spid="4" grpId="0" animBg="1"/>
      <p:bldP spid="6" grpId="0" animBg="1"/>
      <p:bldP spid="10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Theorem I.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the minimal degree is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7042" b="-415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Main Result 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Main Result 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11560" y="1229851"/>
            <a:ext cx="7214448" cy="4921805"/>
            <a:chOff x="611560" y="1229851"/>
            <a:chExt cx="7214448" cy="4921805"/>
          </a:xfrm>
        </p:grpSpPr>
        <p:grpSp>
          <p:nvGrpSpPr>
            <p:cNvPr id="50" name="Group 49"/>
            <p:cNvGrpSpPr/>
            <p:nvPr/>
          </p:nvGrpSpPr>
          <p:grpSpPr>
            <a:xfrm>
              <a:off x="611560" y="1229851"/>
              <a:ext cx="7214448" cy="4921805"/>
              <a:chOff x="611560" y="1229851"/>
              <a:chExt cx="7214448" cy="4921805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259632" y="2204864"/>
                <a:ext cx="0" cy="3744416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259632" y="5949280"/>
                <a:ext cx="6048672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321952" y="5689991"/>
                    <a:ext cx="504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oMath>
                      </m:oMathPara>
                    </a14:m>
                    <a:endParaRPr lang="he-IL" sz="24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21952" y="5689991"/>
                    <a:ext cx="504056" cy="46166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/>
              <p:cNvSpPr txBox="1"/>
              <p:nvPr/>
            </p:nvSpPr>
            <p:spPr>
              <a:xfrm>
                <a:off x="611560" y="1229851"/>
                <a:ext cx="144016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>
                    <a:latin typeface="Comic Sans MS" pitchFamily="66" charset="0"/>
                  </a:rPr>
                  <a:t>minimal degree</a:t>
                </a:r>
                <a:endParaRPr lang="he-IL" sz="2400" dirty="0">
                  <a:latin typeface="Comic Sans MS" pitchFamily="66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83568" y="2074496"/>
                  <a:ext cx="50405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2074496"/>
                  <a:ext cx="50405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9264" y="5991671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64" y="5991671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008" y="2552534"/>
                <a:ext cx="13316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525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552534"/>
                <a:ext cx="13316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1403648" y="2708920"/>
            <a:ext cx="100027" cy="1000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36512" y="2924944"/>
                <a:ext cx="1331640" cy="5572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24944"/>
                <a:ext cx="1331640" cy="557268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39552" y="5549170"/>
            <a:ext cx="6627080" cy="784251"/>
            <a:chOff x="539552" y="5549170"/>
            <a:chExt cx="6627080" cy="78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806592" y="5933311"/>
                  <a:ext cx="36004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592" y="5933311"/>
                  <a:ext cx="36004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9552" y="5549170"/>
                  <a:ext cx="64397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549170"/>
                  <a:ext cx="643972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6920245" y="5733256"/>
              <a:ext cx="100027" cy="1000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652" y="4005064"/>
                <a:ext cx="6439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/</m:t>
                      </m:r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52" y="4005064"/>
                <a:ext cx="643972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5229200"/>
                <a:ext cx="6439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64397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4270320" y="5589240"/>
            <a:ext cx="23899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95936" y="5949280"/>
                <a:ext cx="6480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/2</a:t>
                </a:r>
                <a:endParaRPr lang="he-IL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949280"/>
                <a:ext cx="648072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576" r="-10377" b="-257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619671" y="3140968"/>
            <a:ext cx="504056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75656" y="598121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981218"/>
                <a:ext cx="50405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40152" y="594928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𝑛</m:t>
                      </m:r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949280"/>
                <a:ext cx="936104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ular Callout 35"/>
          <p:cNvSpPr/>
          <p:nvPr/>
        </p:nvSpPr>
        <p:spPr>
          <a:xfrm>
            <a:off x="7321952" y="3482212"/>
            <a:ext cx="1620180" cy="748099"/>
          </a:xfrm>
          <a:prstGeom prst="wedgeRoundRectCallout">
            <a:avLst>
              <a:gd name="adj1" fmla="val -74773"/>
              <a:gd name="adj2" fmla="val 71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Threshold</a:t>
            </a:r>
            <a:endParaRPr lang="he-IL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 rot="10800000">
            <a:off x="1619672" y="2758933"/>
            <a:ext cx="5400600" cy="2830306"/>
          </a:xfrm>
          <a:prstGeom prst="arc">
            <a:avLst>
              <a:gd name="adj1" fmla="val 16200000"/>
              <a:gd name="adj2" fmla="val 21585592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50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Main Result II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9632" y="2204864"/>
            <a:ext cx="0" cy="374441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6848" y="1229851"/>
            <a:ext cx="1440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minimal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degree</a:t>
            </a:r>
            <a:endParaRPr lang="he-IL" sz="2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568" y="207449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74496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9264" y="5991671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64" y="5991671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36512" y="2924944"/>
                <a:ext cx="1331640" cy="5572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he-IL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24944"/>
                <a:ext cx="1331640" cy="557268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06592" y="5933311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592" y="5933311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9552" y="5549170"/>
                <a:ext cx="64397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49170"/>
                <a:ext cx="64397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381292" y="3140968"/>
            <a:ext cx="52789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40152" y="594928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𝑛</m:t>
                      </m:r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r>
                        <a:rPr lang="en-US" sz="20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949280"/>
                <a:ext cx="936104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2000" y="5689991"/>
            <a:ext cx="7754008" cy="461665"/>
            <a:chOff x="72000" y="5689991"/>
            <a:chExt cx="7754008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321952" y="5689991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952" y="5689991"/>
                  <a:ext cx="504056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 flipH="1">
              <a:off x="72000" y="5949280"/>
              <a:ext cx="723600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-505381" y="5904854"/>
            <a:ext cx="1728192" cy="26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/>
          <p:cNvSpPr/>
          <p:nvPr/>
        </p:nvSpPr>
        <p:spPr>
          <a:xfrm>
            <a:off x="6920245" y="5734115"/>
            <a:ext cx="100027" cy="1000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Oval 47"/>
          <p:cNvSpPr/>
          <p:nvPr/>
        </p:nvSpPr>
        <p:spPr>
          <a:xfrm>
            <a:off x="6920245" y="5733256"/>
            <a:ext cx="100027" cy="1000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020272" y="5301208"/>
            <a:ext cx="1440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he-IL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716016" y="4405173"/>
            <a:ext cx="2160240" cy="1188421"/>
          </a:xfrm>
          <a:prstGeom prst="cloudCallout">
            <a:avLst>
              <a:gd name="adj1" fmla="val 46844"/>
              <a:gd name="adj2" fmla="val 51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Hey, I’m over here!</a:t>
            </a:r>
            <a:endParaRPr lang="he-I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99769E-6 L 0.12535 4.997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36512" y="274638"/>
                <a:ext cx="9227368" cy="1143000"/>
              </a:xfrm>
            </p:spPr>
            <p:txBody>
              <a:bodyPr>
                <a:normAutofit/>
              </a:bodyPr>
              <a:lstStyle/>
              <a:p>
                <a:pPr rtl="0"/>
                <a:r>
                  <a:rPr lang="en-US" sz="4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Main Result II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4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4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)</a:t>
                </a:r>
                <a:endParaRPr lang="he-IL" sz="4000" dirty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36512" y="274638"/>
                <a:ext cx="9227368" cy="1143000"/>
              </a:xfr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374848" y="5229200"/>
            <a:ext cx="5493296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A dichotomous behavior - </a:t>
            </a:r>
            <a:r>
              <a:rPr lang="en-US" sz="2800" dirty="0"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o intermediate degree.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Theorem II.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𝑑𝑒𝑔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  or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𝑑𝑒𝑔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481" b="-838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4848" y="6309320"/>
                <a:ext cx="786956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000" dirty="0" smtClean="0">
                    <a:latin typeface="Comic Sans MS" pitchFamily="66" charset="0"/>
                  </a:rPr>
                  <a:t>Holds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10</m:t>
                    </m:r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6309320"/>
                <a:ext cx="7869560" cy="432048"/>
              </a:xfrm>
              <a:prstGeom prst="rect">
                <a:avLst/>
              </a:prstGeom>
              <a:blipFill rotWithShape="1">
                <a:blip r:embed="rId5"/>
                <a:stretch>
                  <a:fillRect l="-775" t="-8451" b="-169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94928" y="2492896"/>
            <a:ext cx="69334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148064" y="2492896"/>
            <a:ext cx="303272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2"/>
          <p:cNvGrpSpPr/>
          <p:nvPr/>
        </p:nvGrpSpPr>
        <p:grpSpPr>
          <a:xfrm>
            <a:off x="6444208" y="4869160"/>
            <a:ext cx="2304256" cy="1428110"/>
            <a:chOff x="6444208" y="4869160"/>
            <a:chExt cx="2304256" cy="1428110"/>
          </a:xfrm>
        </p:grpSpPr>
        <p:sp>
          <p:nvSpPr>
            <p:cNvPr id="13" name="Oval 12"/>
            <p:cNvSpPr/>
            <p:nvPr/>
          </p:nvSpPr>
          <p:spPr>
            <a:xfrm>
              <a:off x="8648437" y="6197243"/>
              <a:ext cx="100027" cy="1000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Cloud Callout 13"/>
            <p:cNvSpPr/>
            <p:nvPr/>
          </p:nvSpPr>
          <p:spPr>
            <a:xfrm>
              <a:off x="6444208" y="4869160"/>
              <a:ext cx="2160240" cy="1188421"/>
            </a:xfrm>
            <a:prstGeom prst="cloudCallout">
              <a:avLst>
                <a:gd name="adj1" fmla="val 46844"/>
                <a:gd name="adj2" fmla="val 517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I’m listening..</a:t>
              </a:r>
              <a:endParaRPr lang="he-IL" dirty="0">
                <a:latin typeface="Comic Sans MS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44208" y="4870577"/>
            <a:ext cx="2304256" cy="1428110"/>
            <a:chOff x="6444208" y="4869160"/>
            <a:chExt cx="2304256" cy="1428110"/>
          </a:xfrm>
        </p:grpSpPr>
        <p:sp>
          <p:nvSpPr>
            <p:cNvPr id="16" name="Oval 15"/>
            <p:cNvSpPr/>
            <p:nvPr/>
          </p:nvSpPr>
          <p:spPr>
            <a:xfrm>
              <a:off x="8648437" y="6197243"/>
              <a:ext cx="100027" cy="100027"/>
            </a:xfrm>
            <a:prstGeom prst="ellipse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Cloud Callout 16"/>
            <p:cNvSpPr/>
            <p:nvPr/>
          </p:nvSpPr>
          <p:spPr>
            <a:xfrm>
              <a:off x="6444208" y="4869160"/>
              <a:ext cx="2160240" cy="1188421"/>
            </a:xfrm>
            <a:prstGeom prst="cloudCallout">
              <a:avLst>
                <a:gd name="adj1" fmla="val 46844"/>
                <a:gd name="adj2" fmla="val 517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Comic Sans MS" pitchFamily="66" charset="0"/>
                </a:rPr>
                <a:t>Oh, fine by me!</a:t>
              </a:r>
              <a:endParaRPr lang="he-IL" dirty="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8028384" y="6237312"/>
            <a:ext cx="504056" cy="2479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8648437" y="6197243"/>
            <a:ext cx="100027" cy="100027"/>
          </a:xfrm>
          <a:prstGeom prst="ellipse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8" name="Group 17"/>
          <p:cNvGrpSpPr/>
          <p:nvPr/>
        </p:nvGrpSpPr>
        <p:grpSpPr>
          <a:xfrm>
            <a:off x="642624" y="2780928"/>
            <a:ext cx="2736304" cy="1827239"/>
            <a:chOff x="395536" y="2825897"/>
            <a:chExt cx="2736304" cy="1827239"/>
          </a:xfrm>
        </p:grpSpPr>
        <p:grpSp>
          <p:nvGrpSpPr>
            <p:cNvPr id="10" name="Group 9"/>
            <p:cNvGrpSpPr/>
            <p:nvPr/>
          </p:nvGrpSpPr>
          <p:grpSpPr>
            <a:xfrm>
              <a:off x="395536" y="3082608"/>
              <a:ext cx="2736304" cy="1570528"/>
              <a:chOff x="395536" y="3082608"/>
              <a:chExt cx="2736304" cy="157052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606024" y="3082608"/>
                <a:ext cx="1008112" cy="9361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95536" y="4005064"/>
                <a:ext cx="2736304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2400" dirty="0" smtClean="0">
                    <a:solidFill>
                      <a:schemeClr val="accent6"/>
                    </a:solidFill>
                    <a:latin typeface="Comic Sans MS" pitchFamily="66" charset="0"/>
                  </a:rPr>
                  <a:t>Probably an artifact of the proof</a:t>
                </a:r>
                <a:endParaRPr lang="en-US" sz="2400" dirty="0" smtClean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555776" y="2825897"/>
              <a:ext cx="360040" cy="315071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017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2" grpId="0" animBg="1"/>
      <p:bldP spid="11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77" y="2348880"/>
            <a:ext cx="3685727" cy="45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Upper Bounds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3429000"/>
                <a:ext cx="4629200" cy="72008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Best they constructed: 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429000"/>
                <a:ext cx="4629200" cy="720080"/>
              </a:xfrm>
              <a:prstGeom prst="rect">
                <a:avLst/>
              </a:prstGeom>
              <a:blipFill rotWithShape="1">
                <a:blip r:embed="rId3"/>
                <a:stretch>
                  <a:fillRect l="-2632" t="-8475" r="-2632" b="-550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74848" y="1430192"/>
                <a:ext cx="9021688" cy="11521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 Asked for upper bounds on the minimal degree of a non-constant polynomial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,…,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0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430192"/>
                <a:ext cx="9021688" cy="1152128"/>
              </a:xfrm>
              <a:prstGeom prst="rect">
                <a:avLst/>
              </a:prstGeom>
              <a:blipFill rotWithShape="1">
                <a:blip r:embed="rId4"/>
                <a:stretch>
                  <a:fillRect l="-1351" t="-5291" b="-412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81888" y="4581128"/>
                <a:ext cx="4629200" cy="72008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Program search gave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as well.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8" y="4581128"/>
                <a:ext cx="4629200" cy="720080"/>
              </a:xfrm>
              <a:prstGeom prst="rect">
                <a:avLst/>
              </a:prstGeom>
              <a:blipFill rotWithShape="1">
                <a:blip r:embed="rId5"/>
                <a:stretch>
                  <a:fillRect l="-2767" t="-8403" r="-2635" b="-537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Main Result III (Upper Bounds)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Theorem III.</a:t>
                </a:r>
                <a:r>
                  <a:rPr lang="en-US" sz="2800" dirty="0" smtClean="0"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there exists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b="0" i="1" dirty="0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,…,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0</m:t>
                        </m:r>
                        <m:r>
                          <a:rPr lang="en-US" sz="2800" i="1" dirty="0">
                            <a:latin typeface="Cambria Math"/>
                          </a:rPr>
                          <m:t>,…,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s.t.</a:t>
                </a:r>
              </a:p>
              <a:p>
                <a:pPr marL="0" indent="0" algn="l" rtl="0">
                  <a:buNone/>
                </a:pPr>
                <a:endParaRPr lang="en-US" sz="20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𝑑𝑒𝑔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3521" b="-100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6309320"/>
                <a:ext cx="77975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000" dirty="0" smtClean="0">
                    <a:latin typeface="Comic Sans MS" pitchFamily="66" charset="0"/>
                  </a:rPr>
                  <a:t>Holds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6309320"/>
                <a:ext cx="7797552" cy="432048"/>
              </a:xfrm>
              <a:prstGeom prst="rect">
                <a:avLst/>
              </a:prstGeom>
              <a:blipFill rotWithShape="1">
                <a:blip r:embed="rId3"/>
                <a:stretch>
                  <a:fillRect l="-781" t="-7042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68240" y="3645024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Hence, by Theorem II</a:t>
                </a:r>
              </a:p>
              <a:p>
                <a:pPr marL="0" indent="0" algn="l" rtl="0">
                  <a:buNone/>
                </a:pPr>
                <a:endParaRPr lang="en-US" sz="20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b="0" i="1" smtClean="0">
                          <a:latin typeface="Cambria Math"/>
                        </a:rPr>
                        <m:t>𝑑𝑒𝑔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40" y="3645024"/>
                <a:ext cx="8229600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481" t="-7042" b="-80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699792" y="2852936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84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76265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Theorem I</a:t>
            </a:r>
          </a:p>
          <a:p>
            <a:pPr marL="0" indent="0" algn="ctr" rtl="0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66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The </a:t>
            </a:r>
            <a:r>
              <a:rPr lang="en-US" sz="2800" dirty="0">
                <a:latin typeface="Comic Sans MS" pitchFamily="66" charset="0"/>
              </a:rPr>
              <a:t>g</a:t>
            </a:r>
            <a:r>
              <a:rPr lang="en-US" sz="2800" dirty="0" smtClean="0">
                <a:latin typeface="Comic Sans MS" pitchFamily="66" charset="0"/>
              </a:rPr>
              <a:t>ap </a:t>
            </a:r>
            <a:r>
              <a:rPr lang="en-US" sz="2800" dirty="0">
                <a:latin typeface="Comic Sans MS" pitchFamily="66" charset="0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etween </a:t>
            </a:r>
            <a:r>
              <a:rPr lang="en-US" sz="2800" dirty="0">
                <a:latin typeface="Comic Sans MS" pitchFamily="66" charset="0"/>
              </a:rPr>
              <a:t>c</a:t>
            </a:r>
            <a:r>
              <a:rPr lang="en-US" sz="2800" dirty="0" smtClean="0"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Ingredients for Theorem 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Newton Polynomials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smtClean="0">
                <a:latin typeface="Comic Sans MS" pitchFamily="66" charset="0"/>
              </a:rPr>
              <a:t>Do </a:t>
            </a:r>
            <a:r>
              <a:rPr lang="en-US" sz="2800" dirty="0">
                <a:latin typeface="Comic Sans MS" pitchFamily="66" charset="0"/>
              </a:rPr>
              <a:t>p</a:t>
            </a:r>
            <a:r>
              <a:rPr lang="en-US" sz="2800" dirty="0" smtClean="0">
                <a:latin typeface="Comic Sans MS" pitchFamily="66" charset="0"/>
              </a:rPr>
              <a:t>olynomials over the integers have integral coefficients?</a:t>
            </a:r>
          </a:p>
          <a:p>
            <a:pPr marL="0" indent="0" algn="ctr" rtl="0">
              <a:buNone/>
            </a:pPr>
            <a:endParaRPr lang="en-US" sz="2000" i="1" dirty="0" smtClean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443711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05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43711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368240" y="56612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This is the right intuition, but the wrong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basis</a:t>
            </a:r>
            <a:r>
              <a:rPr lang="en-US" sz="2800" dirty="0" smtClean="0">
                <a:latin typeface="Comic Sans MS" pitchFamily="66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95536" y="263691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b="-524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1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1684783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The Question</a:t>
            </a:r>
          </a:p>
        </p:txBody>
      </p:sp>
    </p:spTree>
    <p:extLst>
      <p:ext uri="{BB962C8B-B14F-4D97-AF65-F5344CB8AC3E}">
        <p14:creationId xmlns:p14="http://schemas.microsoft.com/office/powerpoint/2010/main" val="13807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Newton Polynomials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define</a:t>
                </a:r>
              </a:p>
              <a:p>
                <a:pPr marL="0" indent="0" algn="ctr" rtl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⋯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7042" b="-929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3501008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 set of polynomials </a:t>
                </a:r>
              </a:p>
              <a:p>
                <a:pPr marL="0" indent="0" algn="ctr" rtl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105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is called the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Newton Basis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for 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polynomials.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501008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7042" b="-2267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Newton Polynomials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For a 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polynomial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0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7042" b="-1373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5589240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In our case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’s are all integers!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5589240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7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6856" y="3933056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05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3933056"/>
                <a:ext cx="8229600" cy="864096"/>
              </a:xfrm>
              <a:prstGeom prst="rect">
                <a:avLst/>
              </a:prstGeom>
              <a:blipFill rotWithShape="1">
                <a:blip r:embed="rId4"/>
                <a:stretch>
                  <a:fillRect b="-50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0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Newton Polynomials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Going back to the example</a:t>
            </a:r>
          </a:p>
          <a:p>
            <a:pPr marL="0" indent="0" algn="ctr" rtl="0">
              <a:buNone/>
            </a:pPr>
            <a:endParaRPr lang="en-US" sz="2000" i="1" dirty="0" smtClean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4725144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5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725144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95536" y="263691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36912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b="-524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6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Ingredients for Theorem 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Lucas Theorem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Theorem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[Luc78]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Lucas Theorem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Theorem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[Luc1878]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Lucas Theorem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769152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Theorem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[Luc1878]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.</a:t>
                </a:r>
                <a:r>
                  <a:rPr lang="en-US" sz="2800" dirty="0" smtClean="0">
                    <a:latin typeface="Comic Sans MS" pitchFamily="66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a prime.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769152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390" t="-7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74848" y="2060848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Denote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i="1"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060848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481" t="-7042" b="-535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40944" y="3573016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Then,</a:t>
                </a:r>
              </a:p>
              <a:p>
                <a:pPr marL="0" indent="0" algn="l" rtl="0">
                  <a:buNone/>
                </a:pPr>
                <a:endParaRPr lang="en-US" sz="7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r>
                  <a:rPr lang="en-US" sz="2800" b="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2800" b="0" dirty="0" smtClean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𝑚𝑜𝑑</m:t>
                        </m:r>
                        <m:r>
                          <a:rPr lang="en-US" sz="2800" i="1" dirty="0"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8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44" y="3573016"/>
                <a:ext cx="8229600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556" t="-7042" b="-711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34286" y="5373216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2800" b="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87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35</m:t>
                            </m:r>
                          </m:e>
                        </m:eqAr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13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⋅</m:t>
                            </m:r>
                            <m:r>
                              <a:rPr lang="en-US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13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e>
                        </m:eqArr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6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9</m:t>
                            </m:r>
                          </m:e>
                        </m:eqArr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800" b="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2800" b="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6" y="5373216"/>
                <a:ext cx="8229600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Ingredients for Theorem 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The Gap Between Consecutive Primes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72008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-</a:t>
                </a:r>
                <a:r>
                  <a:rPr lang="en-US" sz="2800" dirty="0" err="1" smtClean="0">
                    <a:latin typeface="Comic Sans MS" pitchFamily="66" charset="0"/>
                  </a:rPr>
                  <a:t>th</a:t>
                </a:r>
                <a:r>
                  <a:rPr lang="en-US" sz="2800" dirty="0" smtClean="0">
                    <a:latin typeface="Comic Sans MS" pitchFamily="66" charset="0"/>
                  </a:rPr>
                  <a:t> prime number.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720080"/>
              </a:xfrm>
              <a:prstGeom prst="rect">
                <a:avLst/>
              </a:prstGeom>
              <a:blipFill rotWithShape="1">
                <a:blip r:embed="rId2"/>
                <a:stretch>
                  <a:fillRect l="-1481" t="-84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4848" y="2204864"/>
                <a:ext cx="8229600" cy="72008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What is the asymptotic behavior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204864"/>
                <a:ext cx="8229600" cy="720080"/>
              </a:xfrm>
              <a:prstGeom prst="rect">
                <a:avLst/>
              </a:prstGeom>
              <a:blipFill rotWithShape="1">
                <a:blip r:embed="rId3"/>
                <a:stretch>
                  <a:fillRect l="-1481" t="-84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5536" y="4293096"/>
                <a:ext cx="8229600" cy="11521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Theorem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[Cra36]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:</a:t>
                </a:r>
                <a:r>
                  <a:rPr lang="en-US" sz="2800" dirty="0" smtClean="0">
                    <a:latin typeface="Comic Sans MS" pitchFamily="66" charset="0"/>
                  </a:rPr>
                  <a:t> Assuming Riemann Hypothesis</a:t>
                </a:r>
              </a:p>
              <a:p>
                <a:pPr marL="0" indent="0" algn="l" rtl="0">
                  <a:buNone/>
                </a:pPr>
                <a:endParaRPr lang="en-US" sz="9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rad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8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8229600" cy="1152128"/>
              </a:xfrm>
              <a:prstGeom prst="rect">
                <a:avLst/>
              </a:prstGeom>
              <a:blipFill rotWithShape="1">
                <a:blip r:embed="rId4"/>
                <a:stretch>
                  <a:fillRect l="-1556" t="-5291" r="-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5536" y="2996952"/>
                <a:ext cx="8229600" cy="11521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Conjecture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[Cra36]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:</a:t>
                </a:r>
              </a:p>
              <a:p>
                <a:pPr marL="0" indent="0" algn="l" rtl="0">
                  <a:buNone/>
                </a:pPr>
                <a:endParaRPr lang="en-US" sz="5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96952"/>
                <a:ext cx="8229600" cy="1152128"/>
              </a:xfrm>
              <a:prstGeom prst="rect">
                <a:avLst/>
              </a:prstGeom>
              <a:blipFill rotWithShape="1">
                <a:blip r:embed="rId5"/>
                <a:stretch>
                  <a:fillRect l="-1556" t="-5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95536" y="5589240"/>
                <a:ext cx="8229600" cy="115212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Unconditionally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[BHP01]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:</a:t>
                </a:r>
              </a:p>
              <a:p>
                <a:pPr marL="0" indent="0" algn="l" rtl="0">
                  <a:buNone/>
                </a:pPr>
                <a:endParaRPr lang="en-US" sz="5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525</m:t>
                          </m:r>
                        </m:sup>
                      </m:sSubSup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8229600" cy="1152128"/>
              </a:xfrm>
              <a:prstGeom prst="rect">
                <a:avLst/>
              </a:prstGeom>
              <a:blipFill rotWithShape="1">
                <a:blip r:embed="rId6"/>
                <a:stretch>
                  <a:fillRect l="-1556" t="-5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Ingredients for Theorem I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848" y="155679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Newton polynomials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Lucas theorem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etween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c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onsecutive primes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Linear recurrence relations</a:t>
            </a:r>
          </a:p>
          <a:p>
            <a:pPr algn="l" rtl="0"/>
            <a:endParaRPr lang="en-US" sz="2800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99592" y="2204864"/>
                <a:ext cx="7272808" cy="187220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dirty="0" smtClean="0">
                    <a:latin typeface="Comic Sans MS" pitchFamily="66" charset="0"/>
                  </a:rPr>
                  <a:t>What is the minimal degree of</a:t>
                </a:r>
              </a:p>
              <a:p>
                <a:pPr marL="0" indent="0" algn="ctr" rtl="0">
                  <a:buNone/>
                </a:pPr>
                <a:r>
                  <a:rPr lang="en-US" dirty="0">
                    <a:latin typeface="Comic Sans MS" pitchFamily="66" charset="0"/>
                  </a:rPr>
                  <a:t>a</a:t>
                </a:r>
                <a:r>
                  <a:rPr lang="en-US" dirty="0" smtClean="0">
                    <a:latin typeface="Comic Sans MS" pitchFamily="66" charset="0"/>
                  </a:rPr>
                  <a:t> polynomial of the form 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?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04864"/>
                <a:ext cx="7272808" cy="1872208"/>
              </a:xfrm>
              <a:prstGeom prst="rect">
                <a:avLst/>
              </a:prstGeom>
              <a:blipFill rotWithShape="1">
                <a:blip r:embed="rId2"/>
                <a:stretch>
                  <a:fillRect t="-4235" b="-4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The Question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2" y="4403637"/>
            <a:ext cx="4896544" cy="2049699"/>
            <a:chOff x="899592" y="4403637"/>
            <a:chExt cx="4896544" cy="2049699"/>
          </a:xfrm>
        </p:grpSpPr>
        <p:sp>
          <p:nvSpPr>
            <p:cNvPr id="2" name="Freeform 1"/>
            <p:cNvSpPr/>
            <p:nvPr/>
          </p:nvSpPr>
          <p:spPr>
            <a:xfrm>
              <a:off x="1237129" y="4403637"/>
              <a:ext cx="3872753" cy="1995402"/>
            </a:xfrm>
            <a:custGeom>
              <a:avLst/>
              <a:gdLst>
                <a:gd name="connsiteX0" fmla="*/ 0 w 3872753"/>
                <a:gd name="connsiteY0" fmla="*/ 975187 h 1995402"/>
                <a:gd name="connsiteX1" fmla="*/ 527125 w 3872753"/>
                <a:gd name="connsiteY1" fmla="*/ 910641 h 1995402"/>
                <a:gd name="connsiteX2" fmla="*/ 774551 w 3872753"/>
                <a:gd name="connsiteY2" fmla="*/ 211394 h 1995402"/>
                <a:gd name="connsiteX3" fmla="*/ 989704 w 3872753"/>
                <a:gd name="connsiteY3" fmla="*/ 372758 h 1995402"/>
                <a:gd name="connsiteX4" fmla="*/ 1258645 w 3872753"/>
                <a:gd name="connsiteY4" fmla="*/ 1932617 h 1995402"/>
                <a:gd name="connsiteX5" fmla="*/ 1495313 w 3872753"/>
                <a:gd name="connsiteY5" fmla="*/ 1523827 h 1995402"/>
                <a:gd name="connsiteX6" fmla="*/ 1678193 w 3872753"/>
                <a:gd name="connsiteY6" fmla="*/ 6998 h 1995402"/>
                <a:gd name="connsiteX7" fmla="*/ 2022438 w 3872753"/>
                <a:gd name="connsiteY7" fmla="*/ 932156 h 1995402"/>
                <a:gd name="connsiteX8" fmla="*/ 2485017 w 3872753"/>
                <a:gd name="connsiteY8" fmla="*/ 297455 h 1995402"/>
                <a:gd name="connsiteX9" fmla="*/ 3012142 w 3872753"/>
                <a:gd name="connsiteY9" fmla="*/ 1566857 h 1995402"/>
                <a:gd name="connsiteX10" fmla="*/ 3872753 w 3872753"/>
                <a:gd name="connsiteY10" fmla="*/ 286697 h 19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753" h="1995402">
                  <a:moveTo>
                    <a:pt x="0" y="975187"/>
                  </a:moveTo>
                  <a:cubicBezTo>
                    <a:pt x="199016" y="1006563"/>
                    <a:pt x="398033" y="1037940"/>
                    <a:pt x="527125" y="910641"/>
                  </a:cubicBezTo>
                  <a:cubicBezTo>
                    <a:pt x="656217" y="783342"/>
                    <a:pt x="697455" y="301041"/>
                    <a:pt x="774551" y="211394"/>
                  </a:cubicBezTo>
                  <a:cubicBezTo>
                    <a:pt x="851647" y="121747"/>
                    <a:pt x="909022" y="85887"/>
                    <a:pt x="989704" y="372758"/>
                  </a:cubicBezTo>
                  <a:cubicBezTo>
                    <a:pt x="1070386" y="659628"/>
                    <a:pt x="1174377" y="1740772"/>
                    <a:pt x="1258645" y="1932617"/>
                  </a:cubicBezTo>
                  <a:cubicBezTo>
                    <a:pt x="1342913" y="2124462"/>
                    <a:pt x="1425388" y="1844763"/>
                    <a:pt x="1495313" y="1523827"/>
                  </a:cubicBezTo>
                  <a:cubicBezTo>
                    <a:pt x="1565238" y="1202891"/>
                    <a:pt x="1590339" y="105610"/>
                    <a:pt x="1678193" y="6998"/>
                  </a:cubicBezTo>
                  <a:cubicBezTo>
                    <a:pt x="1766047" y="-91614"/>
                    <a:pt x="1887967" y="883746"/>
                    <a:pt x="2022438" y="932156"/>
                  </a:cubicBezTo>
                  <a:cubicBezTo>
                    <a:pt x="2156909" y="980566"/>
                    <a:pt x="2320066" y="191672"/>
                    <a:pt x="2485017" y="297455"/>
                  </a:cubicBezTo>
                  <a:cubicBezTo>
                    <a:pt x="2649968" y="403238"/>
                    <a:pt x="2780853" y="1568650"/>
                    <a:pt x="3012142" y="1566857"/>
                  </a:cubicBezTo>
                  <a:cubicBezTo>
                    <a:pt x="3243431" y="1565064"/>
                    <a:pt x="3558092" y="925880"/>
                    <a:pt x="3872753" y="286697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99592" y="4437112"/>
              <a:ext cx="4896544" cy="2016224"/>
              <a:chOff x="1835696" y="4437112"/>
              <a:chExt cx="4896544" cy="2016224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2225386" y="4437112"/>
                <a:ext cx="0" cy="1512168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2204120" y="5949280"/>
                <a:ext cx="4528120" cy="0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ontent Placeholder 2"/>
                  <p:cNvSpPr txBox="1">
                    <a:spLocks/>
                  </p:cNvSpPr>
                  <p:nvPr/>
                </p:nvSpPr>
                <p:spPr>
                  <a:xfrm>
                    <a:off x="1835696" y="566124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5696" y="566124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286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ontent Placeholder 2"/>
                  <p:cNvSpPr txBox="1">
                    <a:spLocks/>
                  </p:cNvSpPr>
                  <p:nvPr/>
                </p:nvSpPr>
                <p:spPr>
                  <a:xfrm>
                    <a:off x="1835696" y="5085184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5696" y="5085184"/>
                    <a:ext cx="432048" cy="43204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4286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ontent Placeholder 2"/>
                  <p:cNvSpPr txBox="1">
                    <a:spLocks/>
                  </p:cNvSpPr>
                  <p:nvPr/>
                </p:nvSpPr>
                <p:spPr>
                  <a:xfrm>
                    <a:off x="1835696" y="4509120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5696" y="4509120"/>
                    <a:ext cx="432048" cy="43204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4286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ontent Placeholder 2"/>
                  <p:cNvSpPr txBox="1">
                    <a:spLocks/>
                  </p:cNvSpPr>
                  <p:nvPr/>
                </p:nvSpPr>
                <p:spPr>
                  <a:xfrm>
                    <a:off x="2051720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3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4225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ontent Placeholder 2"/>
                  <p:cNvSpPr txBox="1">
                    <a:spLocks/>
                  </p:cNvSpPr>
                  <p:nvPr/>
                </p:nvSpPr>
                <p:spPr>
                  <a:xfrm>
                    <a:off x="2483768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4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768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4225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ontent Placeholder 2"/>
                  <p:cNvSpPr txBox="1">
                    <a:spLocks/>
                  </p:cNvSpPr>
                  <p:nvPr/>
                </p:nvSpPr>
                <p:spPr>
                  <a:xfrm>
                    <a:off x="2987824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5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7824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4286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ontent Placeholder 2"/>
                  <p:cNvSpPr txBox="1">
                    <a:spLocks/>
                  </p:cNvSpPr>
                  <p:nvPr/>
                </p:nvSpPr>
                <p:spPr>
                  <a:xfrm>
                    <a:off x="3491880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6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880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225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ontent Placeholder 2"/>
                  <p:cNvSpPr txBox="1">
                    <a:spLocks/>
                  </p:cNvSpPr>
                  <p:nvPr/>
                </p:nvSpPr>
                <p:spPr>
                  <a:xfrm>
                    <a:off x="3995936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7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936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4225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ontent Placeholder 2"/>
                  <p:cNvSpPr txBox="1">
                    <a:spLocks/>
                  </p:cNvSpPr>
                  <p:nvPr/>
                </p:nvSpPr>
                <p:spPr>
                  <a:xfrm>
                    <a:off x="4499992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8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9992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5634" b="-2817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ontent Placeholder 2"/>
                  <p:cNvSpPr txBox="1">
                    <a:spLocks/>
                  </p:cNvSpPr>
                  <p:nvPr/>
                </p:nvSpPr>
                <p:spPr>
                  <a:xfrm>
                    <a:off x="5004048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0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048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2817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ontent Placeholder 2"/>
                  <p:cNvSpPr txBox="1">
                    <a:spLocks/>
                  </p:cNvSpPr>
                  <p:nvPr/>
                </p:nvSpPr>
                <p:spPr>
                  <a:xfrm>
                    <a:off x="5508104" y="6021288"/>
                    <a:ext cx="432048" cy="43204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1">
                    <a:noAutofit/>
                  </a:bodyPr>
                  <a:lstStyle>
                    <a:lvl1pPr marL="342900" indent="-3429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r" defTabSz="914400" rtl="1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rtl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oMath>
                      </m:oMathPara>
                    </a14:m>
                    <a:endParaRPr lang="en-US" sz="2400" dirty="0"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1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8104" y="6021288"/>
                    <a:ext cx="432048" cy="432048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4225" b="-1408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/>
              <p:cNvSpPr/>
              <p:nvPr/>
            </p:nvSpPr>
            <p:spPr>
              <a:xfrm>
                <a:off x="2144994" y="5279942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598308" y="5279942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059832" y="4653136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2000" y="4653136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118588" y="5877272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643910" y="5231623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95787" y="5877272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121109" y="5250466"/>
                <a:ext cx="144016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6732240" y="5445224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err="1" smtClean="0">
                <a:latin typeface="Comic Sans MS" pitchFamily="66" charset="0"/>
              </a:rPr>
              <a:t>Mmm</a:t>
            </a:r>
            <a:r>
              <a:rPr lang="en-US" dirty="0" smtClean="0">
                <a:latin typeface="Comic Sans MS" pitchFamily="66" charset="0"/>
              </a:rPr>
              <a:t>… 0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Linear Recurrence Relations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95536" y="1628800"/>
                <a:ext cx="8136904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&lt;</m:t>
                    </m:r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,…,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determine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8136904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573" t="-7042" b="-288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5536" y="2924944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Lemma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: </a:t>
                </a:r>
                <a:r>
                  <a:rPr lang="en-US" sz="2800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&lt;</m:t>
                    </m:r>
                    <m:r>
                      <a:rPr lang="en-US" sz="280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then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𝑑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:endParaRPr lang="en-US" sz="9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24944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556" t="-7042" r="-2296" b="-16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9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Linear Recurrence Relations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95536" y="2852936"/>
                <a:ext cx="8136904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r>
                        <a:rPr lang="en-US" sz="2800" b="0" i="0" dirty="0" smtClean="0">
                          <a:latin typeface="Cambria Math"/>
                        </a:rPr>
                        <m:t>7</m:t>
                      </m:r>
                      <m:r>
                        <a:rPr lang="en-US" sz="2800" b="0" i="1" dirty="0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−</m:t>
                      </m:r>
                      <m:r>
                        <a:rPr lang="en-US" sz="2800" b="0" i="1" dirty="0" smtClean="0">
                          <a:latin typeface="Cambria Math"/>
                        </a:rPr>
                        <m:t>2</m:t>
                      </m:r>
                      <m:r>
                        <a:rPr lang="en-US" sz="2800" b="0" i="1" dirty="0" smtClean="0">
                          <a:latin typeface="Cambria Math"/>
                        </a:rPr>
                        <m:t>⋅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852936"/>
                <a:ext cx="8136904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95536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A linear recurrence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a linear combination of shifts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  <a:endParaRPr lang="en-US" sz="9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556" t="-7042" b="-295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95536" y="3861048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Of course,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𝑑𝑒𝑔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𝑑𝑒𝑔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861048"/>
                <a:ext cx="8229600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556" t="-7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95536" y="5013176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Lemma:</a:t>
                </a:r>
                <a:r>
                  <a:rPr lang="en-US" sz="2800" dirty="0" smtClean="0">
                    <a:latin typeface="Comic Sans MS" pitchFamily="66" charset="0"/>
                  </a:rPr>
                  <a:t> The degree of a linear recurrence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summands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𝑑𝑒𝑔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13176"/>
                <a:ext cx="8229600" cy="864096"/>
              </a:xfrm>
              <a:prstGeom prst="rect">
                <a:avLst/>
              </a:prstGeom>
              <a:blipFill rotWithShape="1">
                <a:blip r:embed="rId5"/>
                <a:stretch>
                  <a:fillRect l="-1556" t="-7042" b="-288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0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769">
            <a:off x="805623" y="313890"/>
            <a:ext cx="7725854" cy="62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08520" y="-171400"/>
            <a:ext cx="9505056" cy="7920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Theorem I</a:t>
            </a: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Proof of a weaker </a:t>
            </a:r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version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03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Theorem.</a:t>
                </a:r>
                <a:r>
                  <a:rPr lang="en-US" sz="2800" dirty="0" smtClean="0">
                    <a:latin typeface="Comic Sans MS" pitchFamily="66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be non-constant.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𝑑𝑒𝑔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556792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7042" b="-352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4848" y="2816932"/>
            <a:ext cx="8229600" cy="82809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Proof.</a:t>
            </a:r>
            <a:r>
              <a:rPr lang="en-US" sz="2800" dirty="0" smtClean="0">
                <a:latin typeface="Comic Sans MS" pitchFamily="66" charset="0"/>
              </a:rPr>
              <a:t> By contradiction.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74848" y="3356992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There exists 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356992"/>
                <a:ext cx="8229600" cy="936104"/>
              </a:xfrm>
              <a:prstGeom prst="rect">
                <a:avLst/>
              </a:prstGeom>
              <a:blipFill rotWithShape="1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4848" y="4149080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By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149080"/>
                <a:ext cx="8229600" cy="936104"/>
              </a:xfrm>
              <a:prstGeom prst="rect">
                <a:avLst/>
              </a:prstGeom>
              <a:blipFill rotWithShape="1">
                <a:blip r:embed="rId4"/>
                <a:stretch>
                  <a:fillRect l="-1481" t="-6536" b="-751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79512" y="1556792"/>
            <a:ext cx="828092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83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4848" y="4149080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By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149080"/>
                <a:ext cx="8229600" cy="936104"/>
              </a:xfrm>
              <a:prstGeom prst="rect">
                <a:avLst/>
              </a:prstGeom>
              <a:blipFill rotWithShape="1">
                <a:blip r:embed="rId2"/>
                <a:stretch>
                  <a:fillRect l="-1481" t="-6536" b="-751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56059E-6 L -2.22222E-6 -0.393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4848" y="1451627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By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451627"/>
                <a:ext cx="8229600" cy="1029714"/>
              </a:xfrm>
              <a:prstGeom prst="rect">
                <a:avLst/>
              </a:prstGeom>
              <a:blipFill rotWithShape="1">
                <a:blip r:embed="rId2"/>
                <a:stretch>
                  <a:fillRect l="-1481" t="-5917" b="-59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4848" y="3284984"/>
                <a:ext cx="8229600" cy="124595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By Lucas Theorem,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𝑟</m:t>
                    </m:r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  <m:r>
                      <a:rPr lang="en-US" sz="2800" b="0" i="1" dirty="0" smtClean="0">
                        <a:latin typeface="Cambria Math"/>
                      </a:rPr>
                      <m:t>,…,</m:t>
                    </m:r>
                    <m:r>
                      <a:rPr lang="en-US" sz="2800" b="0" i="1" dirty="0" smtClean="0">
                        <a:latin typeface="Cambria Math"/>
                      </a:rPr>
                      <m:t>𝑛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284984"/>
                <a:ext cx="8229600" cy="1245954"/>
              </a:xfrm>
              <a:prstGeom prst="rect">
                <a:avLst/>
              </a:prstGeom>
              <a:blipFill rotWithShape="1">
                <a:blip r:embed="rId3"/>
                <a:stretch>
                  <a:fillRect l="-1481" t="-49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9512" y="1556792"/>
            <a:ext cx="828092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755576" y="4929613"/>
                <a:ext cx="7704856" cy="15957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800" dirty="0" smtClean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≤</m:t>
                    </m:r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latin typeface="Cambria Math"/>
                      </a:rPr>
                      <m:t>𝑝</m:t>
                    </m:r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:r>
                  <a:rPr lang="he-IL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e-IL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e-IL" sz="28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e>
                        </m:eqArr>
                      </m:e>
                    </m:d>
                    <m:r>
                      <a:rPr lang="he-IL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he-IL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e-IL" sz="28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e-IL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he-IL" sz="2800" b="0" i="1" smtClean="0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a:rPr lang="he-IL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he-IL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e-IL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he-IL" sz="2800" i="1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eqAr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29613"/>
                <a:ext cx="7704856" cy="159573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55576" y="4929613"/>
                <a:ext cx="7704856" cy="15957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e-IL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e-IL" sz="28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he-IL" sz="2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he-IL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e-IL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e-IL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eqArr>
                        </m:e>
                      </m:d>
                      <m:r>
                        <a:rPr lang="he-IL" sz="2800" b="0" i="1" smtClean="0">
                          <a:latin typeface="Cambria Math"/>
                        </a:rPr>
                        <m:t>=</m:t>
                      </m:r>
                      <m:r>
                        <a:rPr lang="he-IL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29613"/>
                <a:ext cx="7704856" cy="159573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74848" y="4941168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Define the polynomial</a:t>
                </a: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941168"/>
                <a:ext cx="8229600" cy="1029714"/>
              </a:xfrm>
              <a:prstGeom prst="rect">
                <a:avLst/>
              </a:prstGeom>
              <a:blipFill rotWithShape="1">
                <a:blip r:embed="rId6"/>
                <a:stretch>
                  <a:fillRect l="-1481" t="-5952" b="-589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2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8" grpId="0" animBg="1"/>
      <p:bldP spid="8" grpId="1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4848" y="3479406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>
                    <a:latin typeface="Comic Sans MS" pitchFamily="66" charset="0"/>
                  </a:rPr>
                  <a:t>By Lucas </a:t>
                </a:r>
                <a:r>
                  <a:rPr lang="en-US" sz="2800" dirty="0" smtClean="0">
                    <a:latin typeface="Comic Sans MS" pitchFamily="66" charset="0"/>
                  </a:rPr>
                  <a:t>Theorem, </a:t>
                </a:r>
                <a:r>
                  <a:rPr lang="en-US" sz="2800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>
                        <a:latin typeface="Cambria Math"/>
                      </a:rPr>
                      <m:t>,…,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479406"/>
                <a:ext cx="8229600" cy="1029714"/>
              </a:xfrm>
              <a:prstGeom prst="rect">
                <a:avLst/>
              </a:prstGeom>
              <a:blipFill rotWithShape="1">
                <a:blip r:embed="rId2"/>
                <a:stretch>
                  <a:fillRect l="-1481" t="-5917" b="-153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74848" y="5074215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Define the polynomial</a:t>
                </a: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5074215"/>
                <a:ext cx="8229600" cy="1029714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917" b="-585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2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2983 L -2.22222E-6 -0.3008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2082 L -2.22222E-6 -0.2814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4848" y="1412776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>
                    <a:latin typeface="Comic Sans MS" pitchFamily="66" charset="0"/>
                  </a:rPr>
                  <a:t>By Lucas </a:t>
                </a:r>
                <a:r>
                  <a:rPr lang="en-US" sz="2800" dirty="0" smtClean="0">
                    <a:latin typeface="Comic Sans MS" pitchFamily="66" charset="0"/>
                  </a:rPr>
                  <a:t>Theorem, </a:t>
                </a:r>
                <a:r>
                  <a:rPr lang="en-US" sz="2800" dirty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𝑟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>
                        <a:latin typeface="Cambria Math"/>
                      </a:rPr>
                      <m:t>,…,</m:t>
                    </m:r>
                    <m:r>
                      <a:rPr lang="en-US" sz="2800" i="1" dirty="0">
                        <a:latin typeface="Cambria Math"/>
                      </a:rPr>
                      <m:t>𝑛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412776"/>
                <a:ext cx="8229600" cy="1029714"/>
              </a:xfrm>
              <a:prstGeom prst="rect">
                <a:avLst/>
              </a:prstGeom>
              <a:blipFill rotWithShape="1">
                <a:blip r:embed="rId2"/>
                <a:stretch>
                  <a:fillRect l="-1481" t="-5917" b="-153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74848" y="3140968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Define the polynomial</a:t>
                </a: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3140968"/>
                <a:ext cx="8229600" cy="1029714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917" b="-579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4919566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&gt;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/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919566"/>
                <a:ext cx="8229600" cy="1029714"/>
              </a:xfrm>
              <a:prstGeom prst="rect">
                <a:avLst/>
              </a:prstGeom>
              <a:blipFill rotWithShape="1">
                <a:blip r:embed="rId4"/>
                <a:stretch>
                  <a:fillRect l="-1481" t="-59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79512" y="1362370"/>
            <a:ext cx="8280920" cy="4226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78120" y="5589240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0" y="5589240"/>
                <a:ext cx="8229600" cy="10297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4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5594934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5594934"/>
                <a:ext cx="8229600" cy="1029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0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5624E-6 L -2.22222E-6 -0.5686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1689839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689839"/>
                <a:ext cx="8229600" cy="1029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74848" y="2852936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not a constant, then </a:t>
                </a:r>
              </a:p>
              <a:p>
                <a:pPr marL="0" indent="0" algn="l" rtl="0">
                  <a:buNone/>
                </a:pPr>
                <a:endParaRPr lang="en-US" sz="1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𝑑𝑒𝑔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852936"/>
                <a:ext cx="8229600" cy="1029714"/>
              </a:xfrm>
              <a:prstGeom prst="rect">
                <a:avLst/>
              </a:prstGeom>
              <a:blipFill rotWithShape="1">
                <a:blip r:embed="rId3"/>
                <a:stretch>
                  <a:fillRect l="-1481" t="-5917" b="-414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4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237129" y="4403637"/>
            <a:ext cx="3872753" cy="1995402"/>
          </a:xfrm>
          <a:custGeom>
            <a:avLst/>
            <a:gdLst>
              <a:gd name="connsiteX0" fmla="*/ 0 w 3872753"/>
              <a:gd name="connsiteY0" fmla="*/ 975187 h 1995402"/>
              <a:gd name="connsiteX1" fmla="*/ 527125 w 3872753"/>
              <a:gd name="connsiteY1" fmla="*/ 910641 h 1995402"/>
              <a:gd name="connsiteX2" fmla="*/ 774551 w 3872753"/>
              <a:gd name="connsiteY2" fmla="*/ 211394 h 1995402"/>
              <a:gd name="connsiteX3" fmla="*/ 989704 w 3872753"/>
              <a:gd name="connsiteY3" fmla="*/ 372758 h 1995402"/>
              <a:gd name="connsiteX4" fmla="*/ 1258645 w 3872753"/>
              <a:gd name="connsiteY4" fmla="*/ 1932617 h 1995402"/>
              <a:gd name="connsiteX5" fmla="*/ 1495313 w 3872753"/>
              <a:gd name="connsiteY5" fmla="*/ 1523827 h 1995402"/>
              <a:gd name="connsiteX6" fmla="*/ 1678193 w 3872753"/>
              <a:gd name="connsiteY6" fmla="*/ 6998 h 1995402"/>
              <a:gd name="connsiteX7" fmla="*/ 2022438 w 3872753"/>
              <a:gd name="connsiteY7" fmla="*/ 932156 h 1995402"/>
              <a:gd name="connsiteX8" fmla="*/ 2485017 w 3872753"/>
              <a:gd name="connsiteY8" fmla="*/ 297455 h 1995402"/>
              <a:gd name="connsiteX9" fmla="*/ 3012142 w 3872753"/>
              <a:gd name="connsiteY9" fmla="*/ 1566857 h 1995402"/>
              <a:gd name="connsiteX10" fmla="*/ 3872753 w 3872753"/>
              <a:gd name="connsiteY10" fmla="*/ 286697 h 19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753" h="1995402">
                <a:moveTo>
                  <a:pt x="0" y="975187"/>
                </a:moveTo>
                <a:cubicBezTo>
                  <a:pt x="199016" y="1006563"/>
                  <a:pt x="398033" y="1037940"/>
                  <a:pt x="527125" y="910641"/>
                </a:cubicBezTo>
                <a:cubicBezTo>
                  <a:pt x="656217" y="783342"/>
                  <a:pt x="697455" y="301041"/>
                  <a:pt x="774551" y="211394"/>
                </a:cubicBezTo>
                <a:cubicBezTo>
                  <a:pt x="851647" y="121747"/>
                  <a:pt x="909022" y="85887"/>
                  <a:pt x="989704" y="372758"/>
                </a:cubicBezTo>
                <a:cubicBezTo>
                  <a:pt x="1070386" y="659628"/>
                  <a:pt x="1174377" y="1740772"/>
                  <a:pt x="1258645" y="1932617"/>
                </a:cubicBezTo>
                <a:cubicBezTo>
                  <a:pt x="1342913" y="2124462"/>
                  <a:pt x="1425388" y="1844763"/>
                  <a:pt x="1495313" y="1523827"/>
                </a:cubicBezTo>
                <a:cubicBezTo>
                  <a:pt x="1565238" y="1202891"/>
                  <a:pt x="1590339" y="105610"/>
                  <a:pt x="1678193" y="6998"/>
                </a:cubicBezTo>
                <a:cubicBezTo>
                  <a:pt x="1766047" y="-91614"/>
                  <a:pt x="1887967" y="883746"/>
                  <a:pt x="2022438" y="932156"/>
                </a:cubicBezTo>
                <a:cubicBezTo>
                  <a:pt x="2156909" y="980566"/>
                  <a:pt x="2320066" y="191672"/>
                  <a:pt x="2485017" y="297455"/>
                </a:cubicBezTo>
                <a:cubicBezTo>
                  <a:pt x="2649968" y="403238"/>
                  <a:pt x="2780853" y="1568650"/>
                  <a:pt x="3012142" y="1566857"/>
                </a:cubicBezTo>
                <a:cubicBezTo>
                  <a:pt x="3243431" y="1565064"/>
                  <a:pt x="3558092" y="925880"/>
                  <a:pt x="3872753" y="28669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99592" y="2204864"/>
                <a:ext cx="7488832" cy="187220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dirty="0" smtClean="0">
                    <a:latin typeface="Comic Sans MS" pitchFamily="66" charset="0"/>
                  </a:rPr>
                  <a:t>What is the minimal degree of</a:t>
                </a:r>
              </a:p>
              <a:p>
                <a:pPr marL="0" indent="0" algn="ctr" rtl="0">
                  <a:buNone/>
                </a:pPr>
                <a:r>
                  <a:rPr lang="en-US" dirty="0">
                    <a:latin typeface="Comic Sans MS" pitchFamily="66" charset="0"/>
                  </a:rPr>
                  <a:t>a</a:t>
                </a:r>
                <a:r>
                  <a:rPr lang="en-US" dirty="0" smtClean="0">
                    <a:latin typeface="Comic Sans MS" pitchFamily="66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non-constant</a:t>
                </a:r>
                <a:r>
                  <a:rPr lang="en-US" dirty="0" smtClean="0">
                    <a:latin typeface="Comic Sans MS" pitchFamily="66" charset="0"/>
                  </a:rPr>
                  <a:t> polynomial of the form 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  <m:r>
                          <a:rPr lang="en-US" b="0" i="0" smtClean="0">
                            <a:latin typeface="Cambria Math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?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04864"/>
                <a:ext cx="7488832" cy="1872208"/>
              </a:xfrm>
              <a:prstGeom prst="rect">
                <a:avLst/>
              </a:prstGeom>
              <a:blipFill rotWithShape="1">
                <a:blip r:embed="rId2"/>
                <a:stretch>
                  <a:fillRect l="-1466" t="-4235" r="-2932" b="-42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The Question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99592" y="4437112"/>
            <a:ext cx="4896544" cy="2016224"/>
            <a:chOff x="1835696" y="4437112"/>
            <a:chExt cx="4896544" cy="201622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225386" y="4437112"/>
              <a:ext cx="0" cy="1512168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04120" y="5949280"/>
              <a:ext cx="4528120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1835696" y="566124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661248"/>
                  <a:ext cx="432048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286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1835696" y="5085184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085184"/>
                  <a:ext cx="432048" cy="4320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286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1835696" y="4509120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509120"/>
                  <a:ext cx="432048" cy="4320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86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2051720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6021288"/>
                  <a:ext cx="432048" cy="4320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225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2483768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6021288"/>
                  <a:ext cx="432048" cy="4320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225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2987824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6021288"/>
                  <a:ext cx="432048" cy="4320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286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3491880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6021288"/>
                  <a:ext cx="432048" cy="4320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225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3995936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936" y="6021288"/>
                  <a:ext cx="432048" cy="43204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225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/>
                <p:cNvSpPr txBox="1">
                  <a:spLocks/>
                </p:cNvSpPr>
                <p:nvPr/>
              </p:nvSpPr>
              <p:spPr>
                <a:xfrm>
                  <a:off x="4499992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6021288"/>
                  <a:ext cx="432048" cy="43204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634" b="-28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5004048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6021288"/>
                  <a:ext cx="432048" cy="43204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17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5508104" y="6021288"/>
                  <a:ext cx="432048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24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6021288"/>
                  <a:ext cx="432048" cy="43204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225" b="-1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/>
            <p:cNvSpPr/>
            <p:nvPr/>
          </p:nvSpPr>
          <p:spPr>
            <a:xfrm>
              <a:off x="2144994" y="527994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Oval 22"/>
            <p:cNvSpPr/>
            <p:nvPr/>
          </p:nvSpPr>
          <p:spPr>
            <a:xfrm>
              <a:off x="2598308" y="527994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Oval 23"/>
            <p:cNvSpPr/>
            <p:nvPr/>
          </p:nvSpPr>
          <p:spPr>
            <a:xfrm>
              <a:off x="3059832" y="465313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Oval 24"/>
            <p:cNvSpPr/>
            <p:nvPr/>
          </p:nvSpPr>
          <p:spPr>
            <a:xfrm>
              <a:off x="4572000" y="465313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>
              <a:off x="5118588" y="58772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Oval 26"/>
            <p:cNvSpPr/>
            <p:nvPr/>
          </p:nvSpPr>
          <p:spPr>
            <a:xfrm>
              <a:off x="5643910" y="5231623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Oval 27"/>
            <p:cNvSpPr/>
            <p:nvPr/>
          </p:nvSpPr>
          <p:spPr>
            <a:xfrm>
              <a:off x="3595787" y="587727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Oval 28"/>
            <p:cNvSpPr/>
            <p:nvPr/>
          </p:nvSpPr>
          <p:spPr>
            <a:xfrm>
              <a:off x="4121109" y="525046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6732240" y="5445224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dirty="0" err="1" smtClean="0">
                <a:latin typeface="Comic Sans MS" pitchFamily="66" charset="0"/>
              </a:rPr>
              <a:t>Mmm</a:t>
            </a:r>
            <a:r>
              <a:rPr lang="en-US" dirty="0" smtClean="0">
                <a:latin typeface="Comic Sans MS" pitchFamily="66" charset="0"/>
              </a:rPr>
              <a:t>…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Proof of Theorem I (weak version)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74848" y="1689839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,…,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689839"/>
                <a:ext cx="8229600" cy="10297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74848" y="2780928"/>
                <a:ext cx="8229600" cy="102971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Otherwise, since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2800" dirty="0" smtClean="0">
                  <a:latin typeface="Comic Sans MS" pitchFamily="66" charset="0"/>
                </a:endParaRPr>
              </a:p>
              <a:p>
                <a:pPr marL="0" indent="0" algn="l" rtl="0">
                  <a:buNone/>
                </a:pPr>
                <a:endParaRPr lang="en-US" sz="1100" dirty="0" smtClean="0">
                  <a:latin typeface="Comic Sans MS" pitchFamily="66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≥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2780928"/>
                <a:ext cx="8229600" cy="1029714"/>
              </a:xfrm>
              <a:prstGeom prst="rect">
                <a:avLst/>
              </a:prstGeom>
              <a:blipFill rotWithShape="1">
                <a:blip r:embed="rId3"/>
                <a:stretch>
                  <a:fillRect l="-1481" b="-319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74848" y="4653136"/>
                <a:ext cx="8229600" cy="5148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is linear. </a:t>
                </a:r>
                <a:r>
                  <a:rPr lang="en-US" sz="2800" dirty="0">
                    <a:latin typeface="Comic Sans MS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 takes integer values and its range is smaller than its domain,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>
                    <a:latin typeface="Comic Sans MS" pitchFamily="66" charset="0"/>
                  </a:rPr>
                  <a:t> must be constant – a contradiction!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653136"/>
                <a:ext cx="8229600" cy="514857"/>
              </a:xfrm>
              <a:prstGeom prst="rect">
                <a:avLst/>
              </a:prstGeom>
              <a:blipFill rotWithShape="1">
                <a:blip r:embed="rId4"/>
                <a:stretch>
                  <a:fillRect l="-1481" t="-11765" r="-222" b="-1976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7719664" y="6010487"/>
            <a:ext cx="1028800" cy="5148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15028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How to get a stronger bound?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628800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Modulo a prime is nicer to analyze though we loose information.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2780928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Natural idea: use many primes!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3645024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How does one combine all pieces of information from different primes</a:t>
            </a:r>
            <a:r>
              <a:rPr lang="en-US" sz="2800" dirty="0" smtClean="0">
                <a:latin typeface="Comic Sans MS" pitchFamily="66" charset="0"/>
              </a:rPr>
              <a:t>?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5536" y="4797152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The set of primes should have some structure.</a:t>
            </a:r>
          </a:p>
        </p:txBody>
      </p:sp>
    </p:spTree>
    <p:extLst>
      <p:ext uri="{BB962C8B-B14F-4D97-AF65-F5344CB8AC3E}">
        <p14:creationId xmlns:p14="http://schemas.microsoft.com/office/powerpoint/2010/main" val="37857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A cube of primes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27984" y="3356992"/>
            <a:ext cx="3456384" cy="1900928"/>
            <a:chOff x="3059832" y="4437112"/>
            <a:chExt cx="3456384" cy="1900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3059832" y="4437112"/>
                  <a:ext cx="2880320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dirty="0" smtClean="0">
                            <a:latin typeface="Cambria Math"/>
                          </a:rPr>
                          <m:t>7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=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4437112"/>
                  <a:ext cx="2880320" cy="5760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3347864" y="4845632"/>
                  <a:ext cx="2880320" cy="576064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11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7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4845632"/>
                  <a:ext cx="2880320" cy="5760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3635896" y="5689968"/>
                  <a:ext cx="2880320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17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7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689968"/>
                  <a:ext cx="2880320" cy="6480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3608600" y="5267800"/>
                  <a:ext cx="2880320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13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7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+        </m:t>
                        </m:r>
                        <m:r>
                          <a:rPr lang="en-US" sz="2400" i="1" dirty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en-US" sz="2400" dirty="0" smtClean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600" y="5267800"/>
                  <a:ext cx="2880320" cy="6480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74848" y="5445224"/>
                <a:ext cx="8445624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Lemma: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cube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primes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5445224"/>
                <a:ext cx="8445624" cy="576064"/>
              </a:xfrm>
              <a:prstGeom prst="rect">
                <a:avLst/>
              </a:prstGeom>
              <a:blipFill rotWithShape="1">
                <a:blip r:embed="rId6"/>
                <a:stretch>
                  <a:fillRect l="-1443" b="-10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403648" y="4005064"/>
                <a:ext cx="2880320" cy="57606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en-US" sz="2400" b="0" dirty="0" smtClean="0">
                    <a:latin typeface="Comic Sans MS" pitchFamily="66" charset="0"/>
                  </a:rPr>
                  <a:t>Cube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7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;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05064"/>
                <a:ext cx="2880320" cy="576064"/>
              </a:xfrm>
              <a:prstGeom prst="rect">
                <a:avLst/>
              </a:prstGeom>
              <a:blipFill rotWithShape="1">
                <a:blip r:embed="rId7"/>
                <a:stretch>
                  <a:fillRect t="-8511" b="-42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74848" y="1484784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∀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1484784"/>
                <a:ext cx="8229600" cy="864096"/>
              </a:xfrm>
              <a:prstGeom prst="rect">
                <a:avLst/>
              </a:prstGeom>
              <a:blipFill rotWithShape="1">
                <a:blip r:embed="rId8"/>
                <a:stretch>
                  <a:fillRect b="-638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6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Theorem </a:t>
            </a: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III</a:t>
            </a:r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proof idea</a:t>
            </a:r>
            <a:endParaRPr lang="en-US" sz="6000" b="1" dirty="0">
              <a:solidFill>
                <a:srgbClr val="0070C0"/>
              </a:solidFill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76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Theorem III – proof idea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1700808"/>
            <a:ext cx="2808312" cy="4608512"/>
            <a:chOff x="827584" y="1700808"/>
            <a:chExt cx="2808312" cy="4608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2"/>
                <p:cNvSpPr txBox="1">
                  <a:spLocks/>
                </p:cNvSpPr>
                <p:nvPr/>
              </p:nvSpPr>
              <p:spPr>
                <a:xfrm>
                  <a:off x="827584" y="3645024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645024"/>
                  <a:ext cx="884784" cy="64807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>
                  <a:off x="1815008" y="3645024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008" y="3645024"/>
                  <a:ext cx="884784" cy="64807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2751112" y="3645024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12" y="3645024"/>
                  <a:ext cx="884784" cy="6480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>
                <a:xfrm>
                  <a:off x="827584" y="4653136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4653136"/>
                  <a:ext cx="884784" cy="6480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8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1815008" y="4653136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008" y="4653136"/>
                  <a:ext cx="884784" cy="64807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588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2751112" y="4653136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12" y="4653136"/>
                  <a:ext cx="884784" cy="6480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588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827584" y="1700808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1700808"/>
                  <a:ext cx="884784" cy="64807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ontent Placeholder 2"/>
                <p:cNvSpPr txBox="1">
                  <a:spLocks/>
                </p:cNvSpPr>
                <p:nvPr/>
              </p:nvSpPr>
              <p:spPr>
                <a:xfrm>
                  <a:off x="1815008" y="1700808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008" y="1700808"/>
                  <a:ext cx="884784" cy="64807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>
                <a:xfrm>
                  <a:off x="2751112" y="1700808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12" y="1700808"/>
                  <a:ext cx="884784" cy="64807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827584" y="2636912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636912"/>
                  <a:ext cx="884784" cy="64807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>
                <a:xfrm>
                  <a:off x="1815008" y="2636912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008" y="2636912"/>
                  <a:ext cx="884784" cy="64807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2751112" y="2636912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12" y="2636912"/>
                  <a:ext cx="884784" cy="64807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/>
                <p:cNvSpPr txBox="1">
                  <a:spLocks/>
                </p:cNvSpPr>
                <p:nvPr/>
              </p:nvSpPr>
              <p:spPr>
                <a:xfrm>
                  <a:off x="827584" y="5661248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5661248"/>
                  <a:ext cx="884784" cy="64807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/>
                <p:cNvSpPr txBox="1">
                  <a:spLocks/>
                </p:cNvSpPr>
                <p:nvPr/>
              </p:nvSpPr>
              <p:spPr>
                <a:xfrm>
                  <a:off x="1815008" y="5661248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5008" y="5661248"/>
                  <a:ext cx="884784" cy="64807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/>
                <p:cNvSpPr txBox="1">
                  <a:spLocks/>
                </p:cNvSpPr>
                <p:nvPr/>
              </p:nvSpPr>
              <p:spPr>
                <a:xfrm>
                  <a:off x="2751112" y="5661248"/>
                  <a:ext cx="884784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112" y="5661248"/>
                  <a:ext cx="884784" cy="64807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6981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479304" y="1700808"/>
            <a:ext cx="1193504" cy="1224136"/>
            <a:chOff x="4479304" y="1700808"/>
            <a:chExt cx="1193504" cy="122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ontent Placeholder 2"/>
                <p:cNvSpPr txBox="1">
                  <a:spLocks/>
                </p:cNvSpPr>
                <p:nvPr/>
              </p:nvSpPr>
              <p:spPr>
                <a:xfrm>
                  <a:off x="4479304" y="1700808"/>
                  <a:ext cx="1172816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8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9304" y="1700808"/>
                  <a:ext cx="1172816" cy="64807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ontent Placeholder 2"/>
                <p:cNvSpPr txBox="1">
                  <a:spLocks/>
                </p:cNvSpPr>
                <p:nvPr/>
              </p:nvSpPr>
              <p:spPr>
                <a:xfrm>
                  <a:off x="4499992" y="2276872"/>
                  <a:ext cx="1172816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2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992" y="2276872"/>
                  <a:ext cx="1172816" cy="64807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419872" y="2996952"/>
            <a:ext cx="5256584" cy="1512168"/>
            <a:chOff x="3419872" y="2996952"/>
            <a:chExt cx="5256584" cy="15121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4427984" y="3861048"/>
                  <a:ext cx="4248472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8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𝑑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3861048"/>
                  <a:ext cx="4248472" cy="64807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1495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/>
                <p:cNvSpPr txBox="1">
                  <a:spLocks/>
                </p:cNvSpPr>
                <p:nvPr/>
              </p:nvSpPr>
              <p:spPr>
                <a:xfrm>
                  <a:off x="3419872" y="2996952"/>
                  <a:ext cx="4248472" cy="64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en-US" sz="2800" dirty="0" smtClean="0"/>
                </a:p>
              </p:txBody>
            </p:sp>
          </mc:Choice>
          <mc:Fallback xmlns="">
            <p:sp>
              <p:nvSpPr>
                <p:cNvPr id="3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2996952"/>
                  <a:ext cx="4248472" cy="64807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3779912" y="5445224"/>
                <a:ext cx="4248472" cy="64807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445224"/>
                <a:ext cx="4248472" cy="648072"/>
              </a:xfrm>
              <a:prstGeom prst="rect">
                <a:avLst/>
              </a:prstGeom>
              <a:blipFill rotWithShape="1">
                <a:blip r:embed="rId21"/>
                <a:stretch>
                  <a:fillRect b="-934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0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4848" y="170080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Proving the existence of a not too-high-degree polynomial with a given range boils down to proving the existence of a short vector in an appropriate lattice.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Theorem III – proof idea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23528" y="3861048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To avoid trivialities, we prove the existence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&gt;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b="0" i="1" dirty="0" smtClean="0">
                        <a:latin typeface="Cambria Math"/>
                      </a:rPr>
                      <m:t>𝑑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such vectors that are linearly independent. By the structure of the lattice this implies that one of them has degree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&gt;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b="0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61048"/>
                <a:ext cx="822960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7042" b="-1274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1788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5536" y="1772816"/>
                <a:ext cx="8424936" cy="26642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l" rtl="0">
                  <a:buAutoNum type="arabicPeriod"/>
                </a:pPr>
                <a:r>
                  <a:rPr lang="en-US" sz="2800" dirty="0" smtClean="0">
                    <a:latin typeface="Comic Sans MS" pitchFamily="66" charset="0"/>
                  </a:rPr>
                  <a:t>Break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525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barrier!</a:t>
                </a:r>
                <a:endParaRPr lang="en-US" sz="2800" dirty="0">
                  <a:latin typeface="Comic Sans MS" pitchFamily="66" charset="0"/>
                </a:endParaRPr>
              </a:p>
              <a:p>
                <a:pPr marL="514350" indent="-514350" algn="l" rtl="0">
                  <a:buAutoNum type="arabicPeriod"/>
                </a:pPr>
                <a:r>
                  <a:rPr lang="en-US" sz="2800" dirty="0" smtClean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the latter will improve the algorithm for learning symmetric juntas.             </a:t>
                </a:r>
              </a:p>
              <a:p>
                <a:pPr marL="514350" indent="-514350" algn="l" rtl="0">
                  <a:buAutoNum type="arabicPeriod"/>
                </a:pPr>
                <a:r>
                  <a:rPr lang="en-US" sz="2800" dirty="0" smtClean="0">
                    <a:latin typeface="Comic Sans MS" pitchFamily="66" charset="0"/>
                  </a:rPr>
                  <a:t>What is it with that third in </a:t>
                </a:r>
                <a:r>
                  <a:rPr lang="en-US" sz="2800" dirty="0" err="1" smtClean="0">
                    <a:latin typeface="Comic Sans MS" pitchFamily="66" charset="0"/>
                  </a:rPr>
                  <a:t>Thm</a:t>
                </a:r>
                <a:r>
                  <a:rPr lang="en-US" sz="2800" dirty="0" smtClean="0">
                    <a:latin typeface="Comic Sans MS" pitchFamily="66" charset="0"/>
                  </a:rPr>
                  <a:t> II?</a:t>
                </a:r>
              </a:p>
              <a:p>
                <a:pPr marL="514350" indent="-514350" algn="l" rtl="0">
                  <a:buAutoNum type="arabicPeriod"/>
                </a:pPr>
                <a:r>
                  <a:rPr lang="en-US" sz="2800" dirty="0" smtClean="0">
                    <a:latin typeface="Comic Sans MS" pitchFamily="66" charset="0"/>
                  </a:rPr>
                  <a:t>Better upper bounds – if exist..</a:t>
                </a:r>
              </a:p>
              <a:p>
                <a:pPr marL="514350" indent="-514350" algn="l" rtl="0">
                  <a:buAutoNum type="arabicPeriod"/>
                </a:pPr>
                <a:r>
                  <a:rPr lang="en-US" sz="2800" dirty="0" smtClean="0">
                    <a:latin typeface="Comic Sans MS" pitchFamily="66" charset="0"/>
                  </a:rPr>
                  <a:t>Find more applications </a:t>
                </a:r>
                <a:r>
                  <a:rPr lang="en-US" sz="2800" dirty="0" smtClean="0">
                    <a:latin typeface="Comic Sans MS" pitchFamily="66" charset="0"/>
                    <a:sym typeface="Wingdings" pitchFamily="2" charset="2"/>
                  </a:rPr>
                  <a:t></a:t>
                </a: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8424936" cy="2664296"/>
              </a:xfrm>
              <a:prstGeom prst="rect">
                <a:avLst/>
              </a:prstGeom>
              <a:blipFill rotWithShape="1">
                <a:blip r:embed="rId2"/>
                <a:stretch>
                  <a:fillRect l="-1881" t="-4577" r="-5644" b="-205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Open Questions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0321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663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312169"/>
            <a:ext cx="8229600" cy="1684783"/>
          </a:xfrm>
        </p:spPr>
        <p:txBody>
          <a:bodyPr wrap="none">
            <a:noAutofit/>
          </a:bodyPr>
          <a:lstStyle/>
          <a:p>
            <a:pPr marL="0" indent="0" algn="ctr" rtl="0">
              <a:buNone/>
            </a:pP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What is it</a:t>
            </a:r>
          </a:p>
          <a:p>
            <a:pPr marL="0" indent="0" algn="ctr" rtl="0">
              <a:buNone/>
            </a:pPr>
            <a:r>
              <a:rPr lang="en-US" sz="8000" b="1" dirty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t</a:t>
            </a:r>
            <a:r>
              <a:rPr lang="en-US" sz="8000" b="1" dirty="0" smtClean="0">
                <a:solidFill>
                  <a:srgbClr val="0070C0"/>
                </a:solidFill>
                <a:latin typeface="Comic Sans MS" pitchFamily="66" charset="0"/>
                <a:cs typeface="Aharoni" pitchFamily="2" charset="-79"/>
              </a:rPr>
              <a:t>o Us?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536" y="3717032"/>
            <a:ext cx="2471873" cy="3096344"/>
            <a:chOff x="395536" y="3717032"/>
            <a:chExt cx="2471873" cy="3096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717032"/>
              <a:ext cx="2248809" cy="2458444"/>
            </a:xfrm>
            <a:prstGeom prst="rect">
              <a:avLst/>
            </a:prstGeom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597912" y="6093296"/>
              <a:ext cx="2269497" cy="72008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George Boole</a:t>
              </a:r>
              <a:endParaRPr lang="en-US" sz="20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00192" y="3965367"/>
            <a:ext cx="2880320" cy="2920017"/>
            <a:chOff x="6300192" y="3965367"/>
            <a:chExt cx="2880320" cy="2920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3965367"/>
              <a:ext cx="2591162" cy="2210109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911015" y="6165304"/>
              <a:ext cx="2269497" cy="720080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Alan Turing</a:t>
              </a:r>
              <a:endParaRPr lang="en-US" sz="20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9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1556792"/>
            <a:ext cx="8180163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The degree of a (Boolean multivariate) polynomial is a natural complexity measure for the function it represents 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>[MP68,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NS91, Pat92, GR97]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Original Motivation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9551" y="3645024"/>
            <a:ext cx="8064897" cy="57606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Related to other complexity measures.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39552" y="4437112"/>
                <a:ext cx="8064897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[NS91</a:t>
                </a:r>
                <a:r>
                  <a:rPr lang="en-US" sz="2800" dirty="0">
                    <a:solidFill>
                      <a:srgbClr val="7030A0"/>
                    </a:solidFill>
                    <a:latin typeface="Comic Sans MS" pitchFamily="66" charset="0"/>
                  </a:rPr>
                  <a:t>]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Gave a tight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𝑙𝑜𝑔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lower bound on the degree of a polynomial of the form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(assuming dependency in all variables).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7112"/>
                <a:ext cx="8064897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589" t="-3521" r="-227" b="-1436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7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9852" y="5928467"/>
            <a:ext cx="2664296" cy="692696"/>
          </a:xfrm>
          <a:prstGeom prst="roundRect">
            <a:avLst/>
          </a:prstGeom>
          <a:solidFill>
            <a:srgbClr val="FABD8A"/>
          </a:solidFill>
          <a:ln>
            <a:solidFill>
              <a:srgbClr val="D08A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Original Motivation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39552" y="1556792"/>
                <a:ext cx="8064897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 proved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lower bound for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symmetric</a:t>
                </a:r>
                <a:r>
                  <a:rPr lang="en-US" sz="2800" dirty="0" smtClean="0">
                    <a:latin typeface="Comic Sans MS" pitchFamily="66" charset="0"/>
                  </a:rPr>
                  <a:t> Boolean multivariate polynomials.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8064897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589" t="-7042" b="-288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9552" y="2780928"/>
                <a:ext cx="8064897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Can be thought of as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univariate</a:t>
                </a:r>
                <a:r>
                  <a:rPr lang="en-US" sz="2800" dirty="0" smtClean="0">
                    <a:latin typeface="Comic Sans MS" pitchFamily="66" charset="0"/>
                  </a:rPr>
                  <a:t> polynomials of the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8064897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589" t="-7042" b="-288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39552" y="3933056"/>
                <a:ext cx="8064897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 asked what could be said when the range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8064897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589" t="-7042" b="-288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365280" y="6007640"/>
                <a:ext cx="2448273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280" y="6007640"/>
                <a:ext cx="2448273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4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1550598"/>
                <a:ext cx="828092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[ST11]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Improved lower bounds on the minimal degree of polynomials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 implies better algorithms for learning symmetric (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Boolean!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) juntas.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0598"/>
                <a:ext cx="828092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546" t="-7042" r="-2577" b="-1274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Later Motivation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717032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In general, formal derivatives increase the range, and at this point good lower bounds might be useful.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39552" y="5229200"/>
                <a:ext cx="828092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29200"/>
                <a:ext cx="8280920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6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43608" y="1556792"/>
                <a:ext cx="7560840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Minimal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556792"/>
                <a:ext cx="7560840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613" t="-7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227368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>Observations</a:t>
            </a:r>
            <a:endParaRPr lang="he-IL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43608" y="2708920"/>
                <a:ext cx="7416824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omic Sans MS" pitchFamily="66" charset="0"/>
                  </a:rPr>
                  <a:t>the minimal degree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 </a:t>
                </a:r>
              </a:p>
              <a:p>
                <a:pPr marL="0" indent="0" algn="just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).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08920"/>
                <a:ext cx="7416824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643" t="-7042" b="-387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043608" y="5229200"/>
                <a:ext cx="7272808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latin typeface="Comic Sans MS" pitchFamily="66" charset="0"/>
                  </a:rPr>
                  <a:t>By the pigeonhole principle, the minimal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/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.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29200"/>
                <a:ext cx="7272808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676" t="-7042" b="-288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74848" y="4293096"/>
                <a:ext cx="8445624" cy="8640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[GR97]</a:t>
                </a:r>
                <a:r>
                  <a:rPr lang="en-US" sz="2800" dirty="0" smtClean="0">
                    <a:latin typeface="Comic Sans MS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smtClean="0">
                    <a:latin typeface="Comic Sans MS" pitchFamily="66" charset="0"/>
                  </a:rPr>
                  <a:t>minimal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Γ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48" y="4293096"/>
                <a:ext cx="8445624" cy="864096"/>
              </a:xfrm>
              <a:prstGeom prst="rect">
                <a:avLst/>
              </a:prstGeom>
              <a:blipFill rotWithShape="1">
                <a:blip r:embed="rId5"/>
                <a:stretch>
                  <a:fillRect l="-1443" t="-70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633562" cy="636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12597"/>
            <a:ext cx="633562" cy="636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633562" cy="6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16127</TotalTime>
  <Words>2460</Words>
  <Application>Microsoft Office PowerPoint</Application>
  <PresentationFormat>On-screen Show (4:3)</PresentationFormat>
  <Paragraphs>330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On the Degree of Univariate Polynomials Over the Integers</vt:lpstr>
      <vt:lpstr>PowerPoint Presentation</vt:lpstr>
      <vt:lpstr>The Question</vt:lpstr>
      <vt:lpstr>The Question</vt:lpstr>
      <vt:lpstr>PowerPoint Presentation</vt:lpstr>
      <vt:lpstr>Original Motivation</vt:lpstr>
      <vt:lpstr>Original Motivation</vt:lpstr>
      <vt:lpstr>Later Motivation</vt:lpstr>
      <vt:lpstr>Observations</vt:lpstr>
      <vt:lpstr>Observations</vt:lpstr>
      <vt:lpstr>Main Result I</vt:lpstr>
      <vt:lpstr>Main Result I</vt:lpstr>
      <vt:lpstr>Main Result II</vt:lpstr>
      <vt:lpstr>Main Result II (m&gt;n)</vt:lpstr>
      <vt:lpstr>Upper Bounds</vt:lpstr>
      <vt:lpstr>Main Result III (Upper Bounds)</vt:lpstr>
      <vt:lpstr>PowerPoint Presentation</vt:lpstr>
      <vt:lpstr>Ingredients for Theorem I</vt:lpstr>
      <vt:lpstr>Newton Polynomials</vt:lpstr>
      <vt:lpstr>Newton Polynomials</vt:lpstr>
      <vt:lpstr>Newton Polynomials</vt:lpstr>
      <vt:lpstr>Newton Polynomials</vt:lpstr>
      <vt:lpstr>Ingredients for Theorem I</vt:lpstr>
      <vt:lpstr>Lucas Theorem</vt:lpstr>
      <vt:lpstr>Lucas Theorem</vt:lpstr>
      <vt:lpstr>Lucas Theorem</vt:lpstr>
      <vt:lpstr>Ingredients for Theorem I</vt:lpstr>
      <vt:lpstr>The Gap Between Consecutive Primes</vt:lpstr>
      <vt:lpstr>Ingredients for Theorem I</vt:lpstr>
      <vt:lpstr>Linear Recurrence Relations</vt:lpstr>
      <vt:lpstr>Linear Recurrence Relations</vt:lpstr>
      <vt:lpstr>PowerPoint Presentation</vt:lpstr>
      <vt:lpstr>Proof of Theorem I (weak version)</vt:lpstr>
      <vt:lpstr>Proof of Theorem I (weak version)</vt:lpstr>
      <vt:lpstr>Proof of Theorem I (weak version)</vt:lpstr>
      <vt:lpstr>Proof of Theorem I (weak version)</vt:lpstr>
      <vt:lpstr>Proof of Theorem I (weak version)</vt:lpstr>
      <vt:lpstr>Proof of Theorem I (weak version)</vt:lpstr>
      <vt:lpstr>Proof of Theorem I (weak version)</vt:lpstr>
      <vt:lpstr>Proof of Theorem I (weak version)</vt:lpstr>
      <vt:lpstr>How to get a stronger bound?</vt:lpstr>
      <vt:lpstr>A cube of primes</vt:lpstr>
      <vt:lpstr>PowerPoint Presentation</vt:lpstr>
      <vt:lpstr>Theorem III – proof idea</vt:lpstr>
      <vt:lpstr>Theorem III – proof idea</vt:lpstr>
      <vt:lpstr>PowerPoint Presentation</vt:lpstr>
      <vt:lpstr>Open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Gil</cp:lastModifiedBy>
  <cp:revision>707</cp:revision>
  <dcterms:created xsi:type="dcterms:W3CDTF">2011-08-15T07:34:47Z</dcterms:created>
  <dcterms:modified xsi:type="dcterms:W3CDTF">2012-06-14T04:46:28Z</dcterms:modified>
</cp:coreProperties>
</file>