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621" r:id="rId3"/>
    <p:sldId id="855" r:id="rId4"/>
    <p:sldId id="879" r:id="rId5"/>
    <p:sldId id="880" r:id="rId6"/>
    <p:sldId id="856" r:id="rId7"/>
    <p:sldId id="858" r:id="rId8"/>
    <p:sldId id="859" r:id="rId9"/>
    <p:sldId id="860" r:id="rId10"/>
    <p:sldId id="861" r:id="rId11"/>
    <p:sldId id="862" r:id="rId12"/>
    <p:sldId id="863" r:id="rId13"/>
    <p:sldId id="864" r:id="rId14"/>
    <p:sldId id="866" r:id="rId15"/>
    <p:sldId id="867" r:id="rId16"/>
    <p:sldId id="868" r:id="rId17"/>
    <p:sldId id="845" r:id="rId18"/>
    <p:sldId id="846" r:id="rId19"/>
    <p:sldId id="847" r:id="rId20"/>
    <p:sldId id="848" r:id="rId21"/>
    <p:sldId id="849" r:id="rId22"/>
    <p:sldId id="870" r:id="rId23"/>
    <p:sldId id="869" r:id="rId24"/>
    <p:sldId id="871" r:id="rId25"/>
    <p:sldId id="872" r:id="rId26"/>
    <p:sldId id="873" r:id="rId27"/>
    <p:sldId id="874" r:id="rId28"/>
    <p:sldId id="875" r:id="rId29"/>
    <p:sldId id="876" r:id="rId30"/>
    <p:sldId id="877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93"/>
    <a:srgbClr val="C96009"/>
    <a:srgbClr val="E2EC66"/>
    <a:srgbClr val="F57B17"/>
    <a:srgbClr val="E80202"/>
    <a:srgbClr val="E85D26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12" autoAdjust="0"/>
    <p:restoredTop sz="94619" autoAdjust="0"/>
  </p:normalViewPr>
  <p:slideViewPr>
    <p:cSldViewPr>
      <p:cViewPr varScale="1">
        <p:scale>
          <a:sx n="66" d="100"/>
          <a:sy n="66" d="100"/>
        </p:scale>
        <p:origin x="107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3E893-01DA-433F-A6E8-86CFB8775ED9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45936-4CD4-41CB-B9E9-8CB0863A7A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59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240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29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304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81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137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016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533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79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3113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22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4949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09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4299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61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250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413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9788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4210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999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922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923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23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067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751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250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182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93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45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א'/כסלו/תשע"ו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0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3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1700808"/>
            <a:ext cx="100091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886967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Constructing Ramsey Graphs</a:t>
            </a:r>
            <a:endParaRPr lang="he-IL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7848872" cy="432048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Gil Cohen</a:t>
            </a:r>
          </a:p>
          <a:p>
            <a:pPr lvl="1" rtl="0"/>
            <a:endParaRPr lang="en-US" sz="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96" y="2679055"/>
            <a:ext cx="9073008" cy="74994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(or Two-source dispersers for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polylog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-entropy and improved Ramsey graphs)</a:t>
            </a:r>
            <a:endParaRPr lang="he-IL" sz="16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5805264"/>
            <a:ext cx="2232248" cy="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Roadmap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Dispersers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-sources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  <a:blipFill rotWithShape="0">
                <a:blip r:embed="rId3"/>
                <a:stretch>
                  <a:fillRect l="-634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899592" y="290831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Block-sources and Li’s theorem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5829" y="335699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A chain-like rule for min-entropy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problem at hand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57142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Rest of the talk – proof strategy in high-level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2760" y="200478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US" sz="1800" dirty="0" smtClean="0">
                <a:latin typeface="Comic Sans MS" pitchFamily="66" charset="0"/>
              </a:rPr>
              <a:t>Switching lingo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2760" y="3861048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latin typeface="Comic Sans MS" pitchFamily="66" charset="0"/>
              </a:rPr>
              <a:t> The high-level strategy</a:t>
            </a:r>
            <a:endParaRPr lang="en-US" sz="1800" b="1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410" y="4397117"/>
            <a:ext cx="6519862" cy="2262187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046680"/>
            <a:ext cx="5256584" cy="263987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3762" y="4658605"/>
            <a:ext cx="6650726" cy="20599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2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מעוגל 22"/>
          <p:cNvSpPr/>
          <p:nvPr/>
        </p:nvSpPr>
        <p:spPr>
          <a:xfrm>
            <a:off x="323776" y="1230171"/>
            <a:ext cx="8497192" cy="17667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30981" y="1052737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high-level strategy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73502" y="1484784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2" y="1484784"/>
                <a:ext cx="8657752" cy="432048"/>
              </a:xfrm>
              <a:prstGeom prst="rect">
                <a:avLst/>
              </a:prstGeom>
              <a:blipFill rotWithShape="0">
                <a:blip r:embed="rId3"/>
                <a:stretch>
                  <a:fillRect l="-563" t="-714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51706" y="1953832"/>
                <a:ext cx="70006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Comic Sans MS" pitchFamily="66" charset="0"/>
                  </a:rPr>
                  <a:t> is a </a:t>
                </a:r>
                <a:r>
                  <a:rPr lang="en-US" dirty="0" smtClean="0">
                    <a:latin typeface="Comic Sans MS" pitchFamily="66" charset="0"/>
                  </a:rPr>
                  <a:t>block-source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6" y="1953832"/>
                <a:ext cx="70006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7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51706" y="2411596"/>
                <a:ext cx="2222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6" y="2411596"/>
                <a:ext cx="2222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92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23528" y="3284984"/>
                <a:ext cx="8425184" cy="54264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bit fishy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are dependent!</a:t>
                </a: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425184" cy="542646"/>
              </a:xfrm>
              <a:prstGeom prst="rect">
                <a:avLst/>
              </a:prstGeom>
              <a:blipFill rotWithShape="0">
                <a:blip r:embed="rId6"/>
                <a:stretch>
                  <a:fillRect l="-579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צורה חופשית 30"/>
          <p:cNvSpPr/>
          <p:nvPr/>
        </p:nvSpPr>
        <p:spPr>
          <a:xfrm>
            <a:off x="424765" y="836712"/>
            <a:ext cx="7603619" cy="2316520"/>
          </a:xfrm>
          <a:custGeom>
            <a:avLst/>
            <a:gdLst>
              <a:gd name="connsiteX0" fmla="*/ 0 w 7603619"/>
              <a:gd name="connsiteY0" fmla="*/ 1074720 h 2316520"/>
              <a:gd name="connsiteX1" fmla="*/ 1454226 w 7603619"/>
              <a:gd name="connsiteY1" fmla="*/ 28117 h 2316520"/>
              <a:gd name="connsiteX2" fmla="*/ 605927 w 7603619"/>
              <a:gd name="connsiteY2" fmla="*/ 2077255 h 2316520"/>
              <a:gd name="connsiteX3" fmla="*/ 3866920 w 7603619"/>
              <a:gd name="connsiteY3" fmla="*/ 292522 h 2316520"/>
              <a:gd name="connsiteX4" fmla="*/ 3194891 w 7603619"/>
              <a:gd name="connsiteY4" fmla="*/ 2187423 h 2316520"/>
              <a:gd name="connsiteX5" fmla="*/ 6477918 w 7603619"/>
              <a:gd name="connsiteY5" fmla="*/ 678112 h 2316520"/>
              <a:gd name="connsiteX6" fmla="*/ 5772838 w 7603619"/>
              <a:gd name="connsiteY6" fmla="*/ 2308609 h 2316520"/>
              <a:gd name="connsiteX7" fmla="*/ 7458419 w 7603619"/>
              <a:gd name="connsiteY7" fmla="*/ 1328108 h 2316520"/>
              <a:gd name="connsiteX8" fmla="*/ 7403335 w 7603619"/>
              <a:gd name="connsiteY8" fmla="*/ 2011153 h 231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3619" h="2316520">
                <a:moveTo>
                  <a:pt x="0" y="1074720"/>
                </a:moveTo>
                <a:cubicBezTo>
                  <a:pt x="676619" y="467874"/>
                  <a:pt x="1353238" y="-138972"/>
                  <a:pt x="1454226" y="28117"/>
                </a:cubicBezTo>
                <a:cubicBezTo>
                  <a:pt x="1555214" y="195206"/>
                  <a:pt x="203811" y="2033188"/>
                  <a:pt x="605927" y="2077255"/>
                </a:cubicBezTo>
                <a:cubicBezTo>
                  <a:pt x="1008043" y="2121322"/>
                  <a:pt x="3435426" y="274161"/>
                  <a:pt x="3866920" y="292522"/>
                </a:cubicBezTo>
                <a:cubicBezTo>
                  <a:pt x="4298414" y="310883"/>
                  <a:pt x="2759725" y="2123158"/>
                  <a:pt x="3194891" y="2187423"/>
                </a:cubicBezTo>
                <a:cubicBezTo>
                  <a:pt x="3630057" y="2251688"/>
                  <a:pt x="6048260" y="657914"/>
                  <a:pt x="6477918" y="678112"/>
                </a:cubicBezTo>
                <a:cubicBezTo>
                  <a:pt x="6907576" y="698310"/>
                  <a:pt x="5609421" y="2200276"/>
                  <a:pt x="5772838" y="2308609"/>
                </a:cubicBezTo>
                <a:cubicBezTo>
                  <a:pt x="5936255" y="2416942"/>
                  <a:pt x="7186670" y="1377684"/>
                  <a:pt x="7458419" y="1328108"/>
                </a:cubicBezTo>
                <a:cubicBezTo>
                  <a:pt x="7730168" y="1278532"/>
                  <a:pt x="7566751" y="1644842"/>
                  <a:pt x="7403335" y="2011153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מעוגל 31"/>
          <p:cNvSpPr/>
          <p:nvPr/>
        </p:nvSpPr>
        <p:spPr>
          <a:xfrm>
            <a:off x="323528" y="4098227"/>
            <a:ext cx="8497192" cy="19881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0733" y="3920793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  <a:blipFill rotWithShape="0">
                <a:blip r:embed="rId7"/>
                <a:stretch>
                  <a:fillRect l="-563" t="-5634" b="-8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34"/>
              <p:cNvSpPr/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fixed </a:t>
                </a:r>
                <a:r>
                  <a:rPr lang="en-US" dirty="0" smtClean="0">
                    <a:latin typeface="Comic Sans MS" pitchFamily="66" charset="0"/>
                  </a:rPr>
                  <a:t>on some </a:t>
                </a:r>
                <a:r>
                  <a:rPr lang="en-US" dirty="0">
                    <a:latin typeface="Comic Sans MS" pitchFamily="66" charset="0"/>
                  </a:rPr>
                  <a:t>subsources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Further,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Comic Sans MS" pitchFamily="66" charset="0"/>
                  </a:rPr>
                  <a:t> is a </a:t>
                </a:r>
                <a:r>
                  <a:rPr lang="en-US" dirty="0" smtClean="0">
                    <a:latin typeface="Comic Sans MS" pitchFamily="66" charset="0"/>
                  </a:rPr>
                  <a:t>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מלבן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590" t="-3311" r="-6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35"/>
              <p:cNvSpPr/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מלבן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192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1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6" grpId="0"/>
      <p:bldP spid="3" grpId="0"/>
      <p:bldP spid="4" grpId="0"/>
      <p:bldP spid="27" grpId="0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מעוגל 22"/>
          <p:cNvSpPr/>
          <p:nvPr/>
        </p:nvSpPr>
        <p:spPr>
          <a:xfrm>
            <a:off x="323776" y="1230171"/>
            <a:ext cx="8497192" cy="17667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30981" y="1052737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high-level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strategy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73502" y="1484784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2" y="1484784"/>
                <a:ext cx="8657752" cy="432048"/>
              </a:xfrm>
              <a:prstGeom prst="rect">
                <a:avLst/>
              </a:prstGeom>
              <a:blipFill rotWithShape="0">
                <a:blip r:embed="rId3"/>
                <a:stretch>
                  <a:fillRect l="-563" t="-714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451706" y="1953832"/>
                <a:ext cx="70006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>
                    <a:latin typeface="Comic Sans MS" pitchFamily="66" charset="0"/>
                  </a:rPr>
                  <a:t> is a </a:t>
                </a:r>
                <a:r>
                  <a:rPr lang="en-US" dirty="0" smtClean="0">
                    <a:latin typeface="Comic Sans MS" pitchFamily="66" charset="0"/>
                  </a:rPr>
                  <a:t>block-source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6" y="1953832"/>
                <a:ext cx="70006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97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51706" y="2411596"/>
                <a:ext cx="2222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06" y="2411596"/>
                <a:ext cx="2222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92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23528" y="3284984"/>
                <a:ext cx="8425184" cy="54264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bit fishy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are dependent!</a:t>
                </a: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284984"/>
                <a:ext cx="8425184" cy="542646"/>
              </a:xfrm>
              <a:prstGeom prst="rect">
                <a:avLst/>
              </a:prstGeom>
              <a:blipFill rotWithShape="0">
                <a:blip r:embed="rId6"/>
                <a:stretch>
                  <a:fillRect l="-579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צורה חופשית 30"/>
          <p:cNvSpPr/>
          <p:nvPr/>
        </p:nvSpPr>
        <p:spPr>
          <a:xfrm>
            <a:off x="424765" y="836712"/>
            <a:ext cx="7603619" cy="2316520"/>
          </a:xfrm>
          <a:custGeom>
            <a:avLst/>
            <a:gdLst>
              <a:gd name="connsiteX0" fmla="*/ 0 w 7603619"/>
              <a:gd name="connsiteY0" fmla="*/ 1074720 h 2316520"/>
              <a:gd name="connsiteX1" fmla="*/ 1454226 w 7603619"/>
              <a:gd name="connsiteY1" fmla="*/ 28117 h 2316520"/>
              <a:gd name="connsiteX2" fmla="*/ 605927 w 7603619"/>
              <a:gd name="connsiteY2" fmla="*/ 2077255 h 2316520"/>
              <a:gd name="connsiteX3" fmla="*/ 3866920 w 7603619"/>
              <a:gd name="connsiteY3" fmla="*/ 292522 h 2316520"/>
              <a:gd name="connsiteX4" fmla="*/ 3194891 w 7603619"/>
              <a:gd name="connsiteY4" fmla="*/ 2187423 h 2316520"/>
              <a:gd name="connsiteX5" fmla="*/ 6477918 w 7603619"/>
              <a:gd name="connsiteY5" fmla="*/ 678112 h 2316520"/>
              <a:gd name="connsiteX6" fmla="*/ 5772838 w 7603619"/>
              <a:gd name="connsiteY6" fmla="*/ 2308609 h 2316520"/>
              <a:gd name="connsiteX7" fmla="*/ 7458419 w 7603619"/>
              <a:gd name="connsiteY7" fmla="*/ 1328108 h 2316520"/>
              <a:gd name="connsiteX8" fmla="*/ 7403335 w 7603619"/>
              <a:gd name="connsiteY8" fmla="*/ 2011153 h 231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3619" h="2316520">
                <a:moveTo>
                  <a:pt x="0" y="1074720"/>
                </a:moveTo>
                <a:cubicBezTo>
                  <a:pt x="676619" y="467874"/>
                  <a:pt x="1353238" y="-138972"/>
                  <a:pt x="1454226" y="28117"/>
                </a:cubicBezTo>
                <a:cubicBezTo>
                  <a:pt x="1555214" y="195206"/>
                  <a:pt x="203811" y="2033188"/>
                  <a:pt x="605927" y="2077255"/>
                </a:cubicBezTo>
                <a:cubicBezTo>
                  <a:pt x="1008043" y="2121322"/>
                  <a:pt x="3435426" y="274161"/>
                  <a:pt x="3866920" y="292522"/>
                </a:cubicBezTo>
                <a:cubicBezTo>
                  <a:pt x="4298414" y="310883"/>
                  <a:pt x="2759725" y="2123158"/>
                  <a:pt x="3194891" y="2187423"/>
                </a:cubicBezTo>
                <a:cubicBezTo>
                  <a:pt x="3630057" y="2251688"/>
                  <a:pt x="6048260" y="657914"/>
                  <a:pt x="6477918" y="678112"/>
                </a:cubicBezTo>
                <a:cubicBezTo>
                  <a:pt x="6907576" y="698310"/>
                  <a:pt x="5609421" y="2200276"/>
                  <a:pt x="5772838" y="2308609"/>
                </a:cubicBezTo>
                <a:cubicBezTo>
                  <a:pt x="5936255" y="2416942"/>
                  <a:pt x="7186670" y="1377684"/>
                  <a:pt x="7458419" y="1328108"/>
                </a:cubicBezTo>
                <a:cubicBezTo>
                  <a:pt x="7730168" y="1278532"/>
                  <a:pt x="7566751" y="1644842"/>
                  <a:pt x="7403335" y="2011153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מעוגל 31"/>
          <p:cNvSpPr/>
          <p:nvPr/>
        </p:nvSpPr>
        <p:spPr>
          <a:xfrm>
            <a:off x="323528" y="4098227"/>
            <a:ext cx="8497192" cy="19881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0733" y="3920793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  <a:blipFill rotWithShape="0">
                <a:blip r:embed="rId7"/>
                <a:stretch>
                  <a:fillRect l="-563" t="-5634" b="-8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34"/>
              <p:cNvSpPr/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fixed </a:t>
                </a:r>
                <a:r>
                  <a:rPr lang="en-US" dirty="0" smtClean="0">
                    <a:latin typeface="Comic Sans MS" pitchFamily="66" charset="0"/>
                  </a:rPr>
                  <a:t>on some </a:t>
                </a:r>
                <a:r>
                  <a:rPr lang="en-US" dirty="0">
                    <a:latin typeface="Comic Sans MS" pitchFamily="66" charset="0"/>
                  </a:rPr>
                  <a:t>subsources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Further,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Comic Sans MS" pitchFamily="66" charset="0"/>
                  </a:rPr>
                  <a:t> is a </a:t>
                </a:r>
                <a:r>
                  <a:rPr lang="en-US" dirty="0" smtClean="0">
                    <a:latin typeface="Comic Sans MS" pitchFamily="66" charset="0"/>
                  </a:rPr>
                  <a:t>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מלבן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590" t="-3311" r="-6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35"/>
              <p:cNvSpPr/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מלבן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192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4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6" grpId="0"/>
      <p:bldP spid="3" grpId="0"/>
      <p:bldP spid="4" grpId="0"/>
      <p:bldP spid="27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high-level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strategy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323528" y="4098227"/>
            <a:ext cx="8497192" cy="19881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30733" y="3920793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4352840"/>
                <a:ext cx="8657752" cy="432048"/>
              </a:xfrm>
              <a:prstGeom prst="rect">
                <a:avLst/>
              </a:prstGeom>
              <a:blipFill rotWithShape="0">
                <a:blip r:embed="rId3"/>
                <a:stretch>
                  <a:fillRect l="-563" t="-5634" b="-84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מלבן 34"/>
              <p:cNvSpPr/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is fixed </a:t>
                </a:r>
                <a:r>
                  <a:rPr lang="en-US" dirty="0" smtClean="0">
                    <a:latin typeface="Comic Sans MS" pitchFamily="66" charset="0"/>
                  </a:rPr>
                  <a:t>on some </a:t>
                </a:r>
                <a:r>
                  <a:rPr lang="en-US" dirty="0">
                    <a:latin typeface="Comic Sans MS" pitchFamily="66" charset="0"/>
                  </a:rPr>
                  <a:t>subsources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Comic Sans MS" pitchFamily="66" charset="0"/>
                  </a:rPr>
                  <a:t> Further,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Comic Sans MS" pitchFamily="66" charset="0"/>
                  </a:rPr>
                  <a:t> is a </a:t>
                </a:r>
                <a:r>
                  <a:rPr lang="en-US" dirty="0" smtClean="0">
                    <a:latin typeface="Comic Sans MS" pitchFamily="66" charset="0"/>
                  </a:rPr>
                  <a:t>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מלבן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4821888"/>
                <a:ext cx="825913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90" t="-3311" r="-6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מלבן 35"/>
              <p:cNvSpPr/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מלבן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5507940"/>
                <a:ext cx="222208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192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מלבן 4"/>
          <p:cNvSpPr/>
          <p:nvPr/>
        </p:nvSpPr>
        <p:spPr>
          <a:xfrm>
            <a:off x="3635896" y="1216211"/>
            <a:ext cx="2664296" cy="2540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203848" y="2340175"/>
                <a:ext cx="30193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340175"/>
                <a:ext cx="301930" cy="432048"/>
              </a:xfrm>
              <a:prstGeom prst="rect">
                <a:avLst/>
              </a:prstGeom>
              <a:blipFill rotWithShape="0">
                <a:blip r:embed="rId6"/>
                <a:stretch>
                  <a:fillRect r="-81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817079" y="819296"/>
                <a:ext cx="30193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79" y="819296"/>
                <a:ext cx="301930" cy="432048"/>
              </a:xfrm>
              <a:prstGeom prst="rect">
                <a:avLst/>
              </a:prstGeom>
              <a:blipFill rotWithShape="0">
                <a:blip r:embed="rId7"/>
                <a:stretch>
                  <a:fillRect r="-4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/>
          <p:cNvSpPr/>
          <p:nvPr/>
        </p:nvSpPr>
        <p:spPr>
          <a:xfrm>
            <a:off x="4702130" y="1679834"/>
            <a:ext cx="1143744" cy="11242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306280" y="2078733"/>
                <a:ext cx="30193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80" y="2078733"/>
                <a:ext cx="301930" cy="432048"/>
              </a:xfrm>
              <a:prstGeom prst="rect">
                <a:avLst/>
              </a:prstGeom>
              <a:blipFill rotWithShape="0">
                <a:blip r:embed="rId8"/>
                <a:stretch>
                  <a:fillRect r="-3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5134166" y="1301811"/>
                <a:ext cx="30193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66" y="1301811"/>
                <a:ext cx="301930" cy="432048"/>
              </a:xfrm>
              <a:prstGeom prst="rect">
                <a:avLst/>
              </a:prstGeom>
              <a:blipFill rotWithShape="0">
                <a:blip r:embed="rId9"/>
                <a:stretch>
                  <a:fillRect r="-26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צורה חופשית 5"/>
          <p:cNvSpPr/>
          <p:nvPr/>
        </p:nvSpPr>
        <p:spPr>
          <a:xfrm>
            <a:off x="4946573" y="1679834"/>
            <a:ext cx="789771" cy="1116859"/>
          </a:xfrm>
          <a:custGeom>
            <a:avLst/>
            <a:gdLst>
              <a:gd name="connsiteX0" fmla="*/ 0 w 789771"/>
              <a:gd name="connsiteY0" fmla="*/ 0 h 1156771"/>
              <a:gd name="connsiteX1" fmla="*/ 473726 w 789771"/>
              <a:gd name="connsiteY1" fmla="*/ 341523 h 1156771"/>
              <a:gd name="connsiteX2" fmla="*/ 110169 w 789771"/>
              <a:gd name="connsiteY2" fmla="*/ 738130 h 1156771"/>
              <a:gd name="connsiteX3" fmla="*/ 782198 w 789771"/>
              <a:gd name="connsiteY3" fmla="*/ 506776 h 1156771"/>
              <a:gd name="connsiteX4" fmla="*/ 451692 w 789771"/>
              <a:gd name="connsiteY4" fmla="*/ 1002535 h 1156771"/>
              <a:gd name="connsiteX5" fmla="*/ 132203 w 789771"/>
              <a:gd name="connsiteY5" fmla="*/ 1156771 h 115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9771" h="1156771">
                <a:moveTo>
                  <a:pt x="0" y="0"/>
                </a:moveTo>
                <a:cubicBezTo>
                  <a:pt x="227682" y="109250"/>
                  <a:pt x="455365" y="218501"/>
                  <a:pt x="473726" y="341523"/>
                </a:cubicBezTo>
                <a:cubicBezTo>
                  <a:pt x="492088" y="464545"/>
                  <a:pt x="58757" y="710588"/>
                  <a:pt x="110169" y="738130"/>
                </a:cubicBezTo>
                <a:cubicBezTo>
                  <a:pt x="161581" y="765672"/>
                  <a:pt x="725278" y="462709"/>
                  <a:pt x="782198" y="506776"/>
                </a:cubicBezTo>
                <a:cubicBezTo>
                  <a:pt x="839119" y="550844"/>
                  <a:pt x="560024" y="894203"/>
                  <a:pt x="451692" y="1002535"/>
                </a:cubicBezTo>
                <a:cubicBezTo>
                  <a:pt x="343360" y="1110867"/>
                  <a:pt x="237781" y="1133819"/>
                  <a:pt x="132203" y="1156771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5012420" y="2420888"/>
                <a:ext cx="207652" cy="27014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420" y="2420888"/>
                <a:ext cx="207652" cy="270147"/>
              </a:xfrm>
              <a:prstGeom prst="rect">
                <a:avLst/>
              </a:prstGeom>
              <a:blipFill rotWithShape="0">
                <a:blip r:embed="rId10"/>
                <a:stretch>
                  <a:fillRect r="-47059" b="-295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5436096" y="1772816"/>
                <a:ext cx="30193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72816"/>
                <a:ext cx="301930" cy="43204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0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 animBg="1"/>
      <p:bldP spid="20" grpId="0"/>
      <p:bldP spid="21" grpId="0"/>
      <p:bldP spid="6" grpId="0" animBg="1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Roadmap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2760" y="3861048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high-level strategy</a:t>
            </a:r>
            <a:endParaRPr lang="en-US" sz="18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Dispersers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-sources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  <a:blipFill rotWithShape="0">
                <a:blip r:embed="rId3"/>
                <a:stretch>
                  <a:fillRect l="-634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899592" y="290831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Block-sources and Li’s theorem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05829" y="335699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A chain-like rule for min-entropy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problem at hand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1520" y="157142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Rest of the talk – proof strategy in high-level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2760" y="200478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US" sz="1800" dirty="0" smtClean="0">
                <a:latin typeface="Comic Sans MS" pitchFamily="66" charset="0"/>
              </a:rPr>
              <a:t>Switching lingo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22760" y="4331616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latin typeface="Comic Sans MS" pitchFamily="66" charset="0"/>
              </a:rPr>
              <a:t> Entropy trees</a:t>
            </a:r>
            <a:endParaRPr lang="en-US" sz="1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7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323776" y="1230171"/>
            <a:ext cx="8497192" cy="8306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23528" y="1456843"/>
                <a:ext cx="8281168" cy="45998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 has a deficiency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subsource that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-block-source.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56843"/>
                <a:ext cx="8281168" cy="459989"/>
              </a:xfrm>
              <a:prstGeom prst="rect">
                <a:avLst/>
              </a:prstGeom>
              <a:blipFill rotWithShape="0">
                <a:blip r:embed="rId3"/>
                <a:stretch>
                  <a:fillRect l="-589" t="-6667" b="-2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330981" y="1052736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Claim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  <p:sp>
        <p:nvSpPr>
          <p:cNvPr id="21" name="מלבן מעוגל 20"/>
          <p:cNvSpPr/>
          <p:nvPr/>
        </p:nvSpPr>
        <p:spPr>
          <a:xfrm>
            <a:off x="323776" y="2598322"/>
            <a:ext cx="8497192" cy="8306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23528" y="2824994"/>
                <a:ext cx="8281168" cy="45998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𝐵𝐸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disperser for entropies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24994"/>
                <a:ext cx="8281168" cy="459989"/>
              </a:xfrm>
              <a:prstGeom prst="rect">
                <a:avLst/>
              </a:prstGeom>
              <a:blipFill rotWithShape="0">
                <a:blip r:embed="rId5"/>
                <a:stretch>
                  <a:fillRect t="-5263" b="-1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330981" y="2420887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Corollary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323776" y="1230170"/>
            <a:ext cx="8497192" cy="24148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23528" y="1456843"/>
                <a:ext cx="8281168" cy="75638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has a deficiency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subsource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such that one of the following holds: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56843"/>
                <a:ext cx="8281168" cy="756381"/>
              </a:xfrm>
              <a:prstGeom prst="rect">
                <a:avLst/>
              </a:prstGeom>
              <a:blipFill rotWithShape="0">
                <a:blip r:embed="rId3"/>
                <a:stretch>
                  <a:fillRect l="-589" t="-4032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330981" y="1085787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Claim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/>
              <p:cNvSpPr/>
              <p:nvPr/>
            </p:nvSpPr>
            <p:spPr>
              <a:xfrm>
                <a:off x="489330" y="2145630"/>
                <a:ext cx="82591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-block-source.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מלבן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145630"/>
                <a:ext cx="825913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90" t="-47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/>
              <p:cNvSpPr/>
              <p:nvPr/>
            </p:nvSpPr>
            <p:spPr>
              <a:xfrm>
                <a:off x="489330" y="2572161"/>
                <a:ext cx="82591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-block-source.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מלבן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572161"/>
                <a:ext cx="8259134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90" t="-47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לבן 12"/>
              <p:cNvSpPr/>
              <p:nvPr/>
            </p:nvSpPr>
            <p:spPr>
              <a:xfrm>
                <a:off x="485813" y="3018085"/>
                <a:ext cx="8259134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omic Sans MS" pitchFamily="66" charset="0"/>
                  </a:rPr>
                  <a:t> is fixed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omic Sans MS" pitchFamily="66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 smtClean="0">
                    <a:latin typeface="Comic Sans MS" pitchFamily="66" charset="0"/>
                  </a:rPr>
                  <a:t>-block-source.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מלבן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13" y="3018085"/>
                <a:ext cx="8259134" cy="655179"/>
              </a:xfrm>
              <a:prstGeom prst="rect">
                <a:avLst/>
              </a:prstGeom>
              <a:blipFill rotWithShape="0">
                <a:blip r:embed="rId6"/>
                <a:stretch>
                  <a:fillRect l="-664" t="-37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תמונה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80112" y="1316349"/>
            <a:ext cx="2952328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83968" y="1413344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  <a:blipFill rotWithShape="0">
                <a:blip r:embed="rId3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80112" y="1316349"/>
            <a:ext cx="14760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83968" y="1413344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056112" y="1316349"/>
            <a:ext cx="1476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835696" y="2420888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732240" y="2420888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3" idx="2"/>
            <a:endCxn id="10" idx="7"/>
          </p:cNvCxnSpPr>
          <p:nvPr/>
        </p:nvCxnSpPr>
        <p:spPr>
          <a:xfrm flipH="1">
            <a:off x="1977429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>
            <a:stCxn id="3" idx="6"/>
            <a:endCxn id="11" idx="1"/>
          </p:cNvCxnSpPr>
          <p:nvPr/>
        </p:nvCxnSpPr>
        <p:spPr>
          <a:xfrm>
            <a:off x="4450018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056112" y="2323893"/>
            <a:ext cx="1476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  <a:blipFill rotWithShape="0">
                <a:blip r:embed="rId4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3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80112" y="1316349"/>
            <a:ext cx="14760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83968" y="1413344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056112" y="1316349"/>
            <a:ext cx="1476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835696" y="2420888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732240" y="2420888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3" idx="2"/>
            <a:endCxn id="10" idx="7"/>
          </p:cNvCxnSpPr>
          <p:nvPr/>
        </p:nvCxnSpPr>
        <p:spPr>
          <a:xfrm flipH="1">
            <a:off x="1977429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>
            <a:stCxn id="3" idx="6"/>
            <a:endCxn id="11" idx="1"/>
          </p:cNvCxnSpPr>
          <p:nvPr/>
        </p:nvCxnSpPr>
        <p:spPr>
          <a:xfrm>
            <a:off x="4450018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056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794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5520262" y="3573016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/>
          <p:cNvCxnSpPr>
            <a:stCxn id="11" idx="3"/>
            <a:endCxn id="14" idx="7"/>
          </p:cNvCxnSpPr>
          <p:nvPr/>
        </p:nvCxnSpPr>
        <p:spPr>
          <a:xfrm flipH="1">
            <a:off x="5661995" y="2562621"/>
            <a:ext cx="1094562" cy="1034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6066248" y="3476021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3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  <a:blipFill rotWithShape="0">
                <a:blip r:embed="rId4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5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מלבן מעוגל 122"/>
          <p:cNvSpPr/>
          <p:nvPr/>
        </p:nvSpPr>
        <p:spPr>
          <a:xfrm>
            <a:off x="323528" y="1939432"/>
            <a:ext cx="8497192" cy="769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מלבן מעוגל 120"/>
          <p:cNvSpPr/>
          <p:nvPr/>
        </p:nvSpPr>
        <p:spPr>
          <a:xfrm>
            <a:off x="323280" y="3102379"/>
            <a:ext cx="8497192" cy="769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Ramsey graphs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3528" y="980728"/>
            <a:ext cx="8585744" cy="88105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Ramsey theory</a:t>
            </a:r>
            <a:r>
              <a:rPr lang="en-US" sz="1800" dirty="0" smtClean="0">
                <a:latin typeface="Comic Sans MS" panose="030F0702030302020204" pitchFamily="66" charset="0"/>
              </a:rPr>
              <a:t> concerns the unavoidable presence of local structure in globally unstructured objects.</a:t>
            </a:r>
            <a:endParaRPr lang="en-US" sz="1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323280" y="2166105"/>
                <a:ext cx="8585992" cy="4854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 smtClean="0">
                    <a:latin typeface="Comic Sans MS" pitchFamily="66" charset="0"/>
                  </a:rPr>
                  <a:t>-Ramsey graph</a:t>
                </a:r>
                <a:r>
                  <a:rPr lang="en-US" sz="1800" dirty="0" smtClean="0">
                    <a:latin typeface="Comic Sans MS" pitchFamily="66" charset="0"/>
                  </a:rPr>
                  <a:t> is a graph with 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-clique 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-independent set.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0" y="2166105"/>
                <a:ext cx="8585992" cy="485420"/>
              </a:xfrm>
              <a:prstGeom prst="rect">
                <a:avLst/>
              </a:prstGeom>
              <a:blipFill rotWithShape="0">
                <a:blip r:embed="rId3"/>
                <a:stretch>
                  <a:fillRect l="-568" t="-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221"/>
          <p:cNvGrpSpPr/>
          <p:nvPr/>
        </p:nvGrpSpPr>
        <p:grpSpPr>
          <a:xfrm>
            <a:off x="6695362" y="4549521"/>
            <a:ext cx="1897297" cy="1615783"/>
            <a:chOff x="1935540" y="2714535"/>
            <a:chExt cx="1897297" cy="1615783"/>
          </a:xfrm>
        </p:grpSpPr>
        <p:cxnSp>
          <p:nvCxnSpPr>
            <p:cNvPr id="43" name="Straight Connector 3"/>
            <p:cNvCxnSpPr/>
            <p:nvPr/>
          </p:nvCxnSpPr>
          <p:spPr>
            <a:xfrm flipV="1">
              <a:off x="2195736" y="2835520"/>
              <a:ext cx="1008112" cy="377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29"/>
            <p:cNvCxnSpPr/>
            <p:nvPr/>
          </p:nvCxnSpPr>
          <p:spPr>
            <a:xfrm>
              <a:off x="2699792" y="2730335"/>
              <a:ext cx="323261" cy="7178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36"/>
            <p:cNvCxnSpPr/>
            <p:nvPr/>
          </p:nvCxnSpPr>
          <p:spPr>
            <a:xfrm flipH="1">
              <a:off x="2389549" y="2835520"/>
              <a:ext cx="808616" cy="593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39"/>
            <p:cNvCxnSpPr/>
            <p:nvPr/>
          </p:nvCxnSpPr>
          <p:spPr>
            <a:xfrm flipH="1" flipV="1">
              <a:off x="2195736" y="3212976"/>
              <a:ext cx="22259" cy="5332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2"/>
            <p:cNvCxnSpPr/>
            <p:nvPr/>
          </p:nvCxnSpPr>
          <p:spPr>
            <a:xfrm flipV="1">
              <a:off x="2217995" y="3429824"/>
              <a:ext cx="167367" cy="3163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45"/>
            <p:cNvCxnSpPr/>
            <p:nvPr/>
          </p:nvCxnSpPr>
          <p:spPr>
            <a:xfrm>
              <a:off x="2203832" y="3222919"/>
              <a:ext cx="819221" cy="2252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49"/>
            <p:cNvCxnSpPr/>
            <p:nvPr/>
          </p:nvCxnSpPr>
          <p:spPr>
            <a:xfrm>
              <a:off x="3194625" y="2835519"/>
              <a:ext cx="224176" cy="387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/>
            <p:nvPr/>
          </p:nvCxnSpPr>
          <p:spPr>
            <a:xfrm>
              <a:off x="2692709" y="2730335"/>
              <a:ext cx="726092" cy="4917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flipH="1">
              <a:off x="3030134" y="2835518"/>
              <a:ext cx="164491" cy="6126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flipH="1">
              <a:off x="2195735" y="2729511"/>
              <a:ext cx="504057" cy="4925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30"/>
            <p:cNvSpPr/>
            <p:nvPr/>
          </p:nvSpPr>
          <p:spPr>
            <a:xfrm>
              <a:off x="2671731" y="2714535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Oval 62"/>
            <p:cNvSpPr/>
            <p:nvPr/>
          </p:nvSpPr>
          <p:spPr>
            <a:xfrm>
              <a:off x="2176425" y="3195095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Oval 63"/>
            <p:cNvSpPr/>
            <p:nvPr/>
          </p:nvSpPr>
          <p:spPr>
            <a:xfrm>
              <a:off x="2195086" y="3710092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Oval 64"/>
            <p:cNvSpPr/>
            <p:nvPr/>
          </p:nvSpPr>
          <p:spPr>
            <a:xfrm>
              <a:off x="2361869" y="3402000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Oval 69"/>
            <p:cNvSpPr/>
            <p:nvPr/>
          </p:nvSpPr>
          <p:spPr>
            <a:xfrm>
              <a:off x="2996054" y="3411575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Oval 70"/>
            <p:cNvSpPr/>
            <p:nvPr/>
          </p:nvSpPr>
          <p:spPr>
            <a:xfrm>
              <a:off x="3385779" y="318962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Oval 71"/>
            <p:cNvSpPr/>
            <p:nvPr/>
          </p:nvSpPr>
          <p:spPr>
            <a:xfrm>
              <a:off x="3170830" y="281062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Oval 72"/>
            <p:cNvSpPr/>
            <p:nvPr/>
          </p:nvSpPr>
          <p:spPr>
            <a:xfrm>
              <a:off x="2836480" y="356629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4" name="Straight Connector 73"/>
            <p:cNvCxnSpPr>
              <a:stCxn id="57" idx="5"/>
            </p:cNvCxnSpPr>
            <p:nvPr/>
          </p:nvCxnSpPr>
          <p:spPr>
            <a:xfrm>
              <a:off x="2222517" y="3241187"/>
              <a:ext cx="638905" cy="3521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84"/>
            <p:cNvCxnSpPr>
              <a:stCxn id="60" idx="3"/>
            </p:cNvCxnSpPr>
            <p:nvPr/>
          </p:nvCxnSpPr>
          <p:spPr>
            <a:xfrm flipH="1">
              <a:off x="2862263" y="3457667"/>
              <a:ext cx="141699" cy="1360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86"/>
            <p:cNvCxnSpPr>
              <a:stCxn id="56" idx="0"/>
              <a:endCxn id="63" idx="0"/>
            </p:cNvCxnSpPr>
            <p:nvPr/>
          </p:nvCxnSpPr>
          <p:spPr>
            <a:xfrm>
              <a:off x="2698731" y="2714535"/>
              <a:ext cx="164749" cy="8517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88"/>
            <p:cNvSpPr/>
            <p:nvPr/>
          </p:nvSpPr>
          <p:spPr>
            <a:xfrm>
              <a:off x="2496954" y="3151772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8" name="Straight Connector 89"/>
            <p:cNvCxnSpPr/>
            <p:nvPr/>
          </p:nvCxnSpPr>
          <p:spPr>
            <a:xfrm flipV="1">
              <a:off x="2376155" y="3181262"/>
              <a:ext cx="153264" cy="247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93"/>
            <p:cNvCxnSpPr>
              <a:stCxn id="58" idx="6"/>
              <a:endCxn id="60" idx="3"/>
            </p:cNvCxnSpPr>
            <p:nvPr/>
          </p:nvCxnSpPr>
          <p:spPr>
            <a:xfrm flipV="1">
              <a:off x="2249086" y="3457667"/>
              <a:ext cx="754876" cy="2794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96"/>
            <p:cNvCxnSpPr>
              <a:stCxn id="56" idx="4"/>
              <a:endCxn id="67" idx="7"/>
            </p:cNvCxnSpPr>
            <p:nvPr/>
          </p:nvCxnSpPr>
          <p:spPr>
            <a:xfrm flipH="1">
              <a:off x="2543046" y="2768535"/>
              <a:ext cx="155685" cy="3911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105"/>
            <p:cNvCxnSpPr/>
            <p:nvPr/>
          </p:nvCxnSpPr>
          <p:spPr>
            <a:xfrm>
              <a:off x="3587683" y="3164907"/>
              <a:ext cx="224176" cy="387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109"/>
            <p:cNvSpPr/>
            <p:nvPr/>
          </p:nvSpPr>
          <p:spPr>
            <a:xfrm>
              <a:off x="3087380" y="363626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Oval 111"/>
            <p:cNvSpPr/>
            <p:nvPr/>
          </p:nvSpPr>
          <p:spPr>
            <a:xfrm>
              <a:off x="3580485" y="2937107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Oval 113"/>
            <p:cNvSpPr/>
            <p:nvPr/>
          </p:nvSpPr>
          <p:spPr>
            <a:xfrm>
              <a:off x="2469954" y="3909560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5" name="Oval 114"/>
            <p:cNvSpPr/>
            <p:nvPr/>
          </p:nvSpPr>
          <p:spPr>
            <a:xfrm>
              <a:off x="3778837" y="3519016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6" name="Oval 115"/>
            <p:cNvSpPr/>
            <p:nvPr/>
          </p:nvSpPr>
          <p:spPr>
            <a:xfrm>
              <a:off x="3563888" y="3140016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7" name="Oval 120"/>
            <p:cNvSpPr/>
            <p:nvPr/>
          </p:nvSpPr>
          <p:spPr>
            <a:xfrm>
              <a:off x="3461075" y="3673180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78" name="Straight Connector 123"/>
            <p:cNvCxnSpPr>
              <a:stCxn id="72" idx="6"/>
              <a:endCxn id="77" idx="2"/>
            </p:cNvCxnSpPr>
            <p:nvPr/>
          </p:nvCxnSpPr>
          <p:spPr>
            <a:xfrm>
              <a:off x="3141380" y="3663268"/>
              <a:ext cx="319695" cy="369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129"/>
            <p:cNvCxnSpPr>
              <a:stCxn id="58" idx="6"/>
              <a:endCxn id="72" idx="2"/>
            </p:cNvCxnSpPr>
            <p:nvPr/>
          </p:nvCxnSpPr>
          <p:spPr>
            <a:xfrm flipV="1">
              <a:off x="2249086" y="3663268"/>
              <a:ext cx="838294" cy="738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132"/>
            <p:cNvCxnSpPr>
              <a:stCxn id="62" idx="0"/>
              <a:endCxn id="72" idx="3"/>
            </p:cNvCxnSpPr>
            <p:nvPr/>
          </p:nvCxnSpPr>
          <p:spPr>
            <a:xfrm flipH="1">
              <a:off x="3095288" y="2810628"/>
              <a:ext cx="102542" cy="8717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135"/>
            <p:cNvCxnSpPr>
              <a:stCxn id="61" idx="3"/>
              <a:endCxn id="72" idx="7"/>
            </p:cNvCxnSpPr>
            <p:nvPr/>
          </p:nvCxnSpPr>
          <p:spPr>
            <a:xfrm flipH="1">
              <a:off x="3133472" y="3235720"/>
              <a:ext cx="260215" cy="408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138"/>
            <p:cNvCxnSpPr>
              <a:stCxn id="67" idx="5"/>
              <a:endCxn id="72" idx="2"/>
            </p:cNvCxnSpPr>
            <p:nvPr/>
          </p:nvCxnSpPr>
          <p:spPr>
            <a:xfrm>
              <a:off x="2543046" y="3197864"/>
              <a:ext cx="544334" cy="465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144"/>
            <p:cNvCxnSpPr>
              <a:stCxn id="60" idx="5"/>
              <a:endCxn id="77" idx="1"/>
            </p:cNvCxnSpPr>
            <p:nvPr/>
          </p:nvCxnSpPr>
          <p:spPr>
            <a:xfrm>
              <a:off x="3042146" y="3457667"/>
              <a:ext cx="426837" cy="223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148"/>
            <p:cNvCxnSpPr>
              <a:stCxn id="61" idx="4"/>
              <a:endCxn id="77" idx="0"/>
            </p:cNvCxnSpPr>
            <p:nvPr/>
          </p:nvCxnSpPr>
          <p:spPr>
            <a:xfrm>
              <a:off x="3412779" y="3243628"/>
              <a:ext cx="75296" cy="4295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153"/>
            <p:cNvCxnSpPr>
              <a:stCxn id="74" idx="0"/>
              <a:endCxn id="67" idx="4"/>
            </p:cNvCxnSpPr>
            <p:nvPr/>
          </p:nvCxnSpPr>
          <p:spPr>
            <a:xfrm flipV="1">
              <a:off x="2496954" y="3205772"/>
              <a:ext cx="27000" cy="7037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156"/>
            <p:cNvCxnSpPr>
              <a:stCxn id="74" idx="0"/>
              <a:endCxn id="63" idx="3"/>
            </p:cNvCxnSpPr>
            <p:nvPr/>
          </p:nvCxnSpPr>
          <p:spPr>
            <a:xfrm flipV="1">
              <a:off x="2496954" y="3612390"/>
              <a:ext cx="347434" cy="2971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159"/>
            <p:cNvCxnSpPr>
              <a:stCxn id="74" idx="6"/>
              <a:endCxn id="77" idx="3"/>
            </p:cNvCxnSpPr>
            <p:nvPr/>
          </p:nvCxnSpPr>
          <p:spPr>
            <a:xfrm flipV="1">
              <a:off x="2523954" y="3719272"/>
              <a:ext cx="945029" cy="2172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164"/>
            <p:cNvCxnSpPr>
              <a:stCxn id="73" idx="2"/>
              <a:endCxn id="67" idx="6"/>
            </p:cNvCxnSpPr>
            <p:nvPr/>
          </p:nvCxnSpPr>
          <p:spPr>
            <a:xfrm flipH="1">
              <a:off x="2550954" y="2964107"/>
              <a:ext cx="1029531" cy="2146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168"/>
            <p:cNvCxnSpPr>
              <a:stCxn id="73" idx="3"/>
              <a:endCxn id="60" idx="7"/>
            </p:cNvCxnSpPr>
            <p:nvPr/>
          </p:nvCxnSpPr>
          <p:spPr>
            <a:xfrm flipH="1">
              <a:off x="3042146" y="2983199"/>
              <a:ext cx="546247" cy="4362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172"/>
            <p:cNvCxnSpPr>
              <a:stCxn id="76" idx="3"/>
              <a:endCxn id="72" idx="7"/>
            </p:cNvCxnSpPr>
            <p:nvPr/>
          </p:nvCxnSpPr>
          <p:spPr>
            <a:xfrm flipH="1">
              <a:off x="3133472" y="3186108"/>
              <a:ext cx="438324" cy="4580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175"/>
            <p:cNvSpPr/>
            <p:nvPr/>
          </p:nvSpPr>
          <p:spPr>
            <a:xfrm>
              <a:off x="3301227" y="4267907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Oval 176"/>
            <p:cNvSpPr/>
            <p:nvPr/>
          </p:nvSpPr>
          <p:spPr>
            <a:xfrm>
              <a:off x="1935540" y="3925520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3" name="Oval 177"/>
            <p:cNvSpPr/>
            <p:nvPr/>
          </p:nvSpPr>
          <p:spPr>
            <a:xfrm>
              <a:off x="3722851" y="416247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4" name="Oval 178"/>
            <p:cNvSpPr/>
            <p:nvPr/>
          </p:nvSpPr>
          <p:spPr>
            <a:xfrm>
              <a:off x="2622354" y="4276318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5" name="Oval 179"/>
            <p:cNvSpPr/>
            <p:nvPr/>
          </p:nvSpPr>
          <p:spPr>
            <a:xfrm>
              <a:off x="3616543" y="3922420"/>
              <a:ext cx="54000" cy="5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96" name="Straight Connector 180"/>
            <p:cNvCxnSpPr>
              <a:stCxn id="93" idx="0"/>
              <a:endCxn id="95" idx="5"/>
            </p:cNvCxnSpPr>
            <p:nvPr/>
          </p:nvCxnSpPr>
          <p:spPr>
            <a:xfrm flipH="1" flipV="1">
              <a:off x="3662635" y="3968512"/>
              <a:ext cx="87216" cy="1939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181"/>
            <p:cNvCxnSpPr>
              <a:stCxn id="94" idx="1"/>
              <a:endCxn id="92" idx="5"/>
            </p:cNvCxnSpPr>
            <p:nvPr/>
          </p:nvCxnSpPr>
          <p:spPr>
            <a:xfrm flipH="1" flipV="1">
              <a:off x="1981632" y="3971612"/>
              <a:ext cx="648630" cy="3126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182"/>
            <p:cNvCxnSpPr>
              <a:stCxn id="94" idx="6"/>
              <a:endCxn id="95" idx="3"/>
            </p:cNvCxnSpPr>
            <p:nvPr/>
          </p:nvCxnSpPr>
          <p:spPr>
            <a:xfrm flipV="1">
              <a:off x="2676354" y="3968512"/>
              <a:ext cx="948097" cy="3348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193"/>
            <p:cNvCxnSpPr>
              <a:stCxn id="92" idx="0"/>
              <a:endCxn id="57" idx="3"/>
            </p:cNvCxnSpPr>
            <p:nvPr/>
          </p:nvCxnSpPr>
          <p:spPr>
            <a:xfrm flipV="1">
              <a:off x="1962540" y="3241187"/>
              <a:ext cx="221793" cy="6843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197"/>
            <p:cNvCxnSpPr>
              <a:stCxn id="92" idx="7"/>
              <a:endCxn id="59" idx="3"/>
            </p:cNvCxnSpPr>
            <p:nvPr/>
          </p:nvCxnSpPr>
          <p:spPr>
            <a:xfrm flipV="1">
              <a:off x="1981632" y="3448092"/>
              <a:ext cx="388145" cy="485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200"/>
            <p:cNvCxnSpPr>
              <a:stCxn id="94" idx="0"/>
              <a:endCxn id="67" idx="0"/>
            </p:cNvCxnSpPr>
            <p:nvPr/>
          </p:nvCxnSpPr>
          <p:spPr>
            <a:xfrm flipH="1" flipV="1">
              <a:off x="2523954" y="3151772"/>
              <a:ext cx="125400" cy="11245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204"/>
            <p:cNvCxnSpPr>
              <a:stCxn id="94" idx="0"/>
              <a:endCxn id="60" idx="7"/>
            </p:cNvCxnSpPr>
            <p:nvPr/>
          </p:nvCxnSpPr>
          <p:spPr>
            <a:xfrm flipV="1">
              <a:off x="2649354" y="3419483"/>
              <a:ext cx="392792" cy="8568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208"/>
            <p:cNvCxnSpPr>
              <a:stCxn id="94" idx="7"/>
              <a:endCxn id="75" idx="3"/>
            </p:cNvCxnSpPr>
            <p:nvPr/>
          </p:nvCxnSpPr>
          <p:spPr>
            <a:xfrm flipV="1">
              <a:off x="2668446" y="3565108"/>
              <a:ext cx="1118299" cy="7191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211"/>
            <p:cNvCxnSpPr>
              <a:stCxn id="91" idx="1"/>
              <a:endCxn id="63" idx="5"/>
            </p:cNvCxnSpPr>
            <p:nvPr/>
          </p:nvCxnSpPr>
          <p:spPr>
            <a:xfrm flipH="1" flipV="1">
              <a:off x="2882572" y="3612390"/>
              <a:ext cx="426563" cy="6634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214"/>
            <p:cNvCxnSpPr>
              <a:stCxn id="91" idx="7"/>
              <a:endCxn id="75" idx="3"/>
            </p:cNvCxnSpPr>
            <p:nvPr/>
          </p:nvCxnSpPr>
          <p:spPr>
            <a:xfrm flipV="1">
              <a:off x="3347319" y="3565108"/>
              <a:ext cx="439426" cy="7107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218"/>
            <p:cNvCxnSpPr>
              <a:stCxn id="93" idx="2"/>
              <a:endCxn id="59" idx="5"/>
            </p:cNvCxnSpPr>
            <p:nvPr/>
          </p:nvCxnSpPr>
          <p:spPr>
            <a:xfrm flipH="1" flipV="1">
              <a:off x="2407961" y="3448092"/>
              <a:ext cx="1314890" cy="7413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294"/>
          <p:cNvGrpSpPr/>
          <p:nvPr/>
        </p:nvGrpSpPr>
        <p:grpSpPr>
          <a:xfrm>
            <a:off x="6681738" y="4541021"/>
            <a:ext cx="1922710" cy="1515045"/>
            <a:chOff x="2523745" y="2706035"/>
            <a:chExt cx="1922710" cy="1515045"/>
          </a:xfrm>
        </p:grpSpPr>
        <p:sp>
          <p:nvSpPr>
            <p:cNvPr id="109" name="Oval 288"/>
            <p:cNvSpPr/>
            <p:nvPr/>
          </p:nvSpPr>
          <p:spPr>
            <a:xfrm>
              <a:off x="2523745" y="391922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0" name="Oval 289"/>
            <p:cNvSpPr/>
            <p:nvPr/>
          </p:nvSpPr>
          <p:spPr>
            <a:xfrm>
              <a:off x="3053749" y="3904335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1" name="Oval 290"/>
            <p:cNvSpPr/>
            <p:nvPr/>
          </p:nvSpPr>
          <p:spPr>
            <a:xfrm>
              <a:off x="3257553" y="2706035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Oval 291"/>
            <p:cNvSpPr/>
            <p:nvPr/>
          </p:nvSpPr>
          <p:spPr>
            <a:xfrm>
              <a:off x="4175055" y="2929869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3" name="Oval 292"/>
            <p:cNvSpPr/>
            <p:nvPr/>
          </p:nvSpPr>
          <p:spPr>
            <a:xfrm>
              <a:off x="4374455" y="3498959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4" name="Oval 293"/>
            <p:cNvSpPr/>
            <p:nvPr/>
          </p:nvSpPr>
          <p:spPr>
            <a:xfrm>
              <a:off x="4309892" y="4149080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/>
              <p:cNvSpPr txBox="1">
                <a:spLocks/>
              </p:cNvSpPr>
              <p:nvPr/>
            </p:nvSpPr>
            <p:spPr>
              <a:xfrm>
                <a:off x="402246" y="3300909"/>
                <a:ext cx="8425184" cy="48790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There is no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-Ramsey graph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vertices.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6" y="3300909"/>
                <a:ext cx="8425184" cy="487906"/>
              </a:xfrm>
              <a:prstGeom prst="rect">
                <a:avLst/>
              </a:prstGeom>
              <a:blipFill rotWithShape="0">
                <a:blip r:embed="rId4"/>
                <a:stretch>
                  <a:fillRect l="-651" t="-49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/>
              <p:cNvSpPr txBox="1">
                <a:spLocks/>
              </p:cNvSpPr>
              <p:nvPr/>
            </p:nvSpPr>
            <p:spPr>
              <a:xfrm>
                <a:off x="251272" y="5301208"/>
                <a:ext cx="8425184" cy="6633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Erdős</a:t>
                </a:r>
                <a:r>
                  <a:rPr lang="en-US" sz="1800" dirty="0">
                    <a:latin typeface="Comic Sans MS" pitchFamily="66" charset="0"/>
                  </a:rPr>
                  <a:t>’ proof is existential</a:t>
                </a:r>
                <a:r>
                  <a:rPr lang="en-US" sz="1800" dirty="0" smtClean="0">
                    <a:latin typeface="Comic Sans MS" pitchFamily="66" charset="0"/>
                  </a:rPr>
                  <a:t>. Finding an </a:t>
                </a:r>
                <a:r>
                  <a:rPr lang="en-US" sz="1800" b="1" dirty="0" smtClean="0">
                    <a:latin typeface="Comic Sans MS" pitchFamily="66" charset="0"/>
                  </a:rPr>
                  <a:t>explicit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-Ramsey graph, for a constant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is a central open problem in </a:t>
                </a:r>
                <a:r>
                  <a:rPr lang="en-US" sz="1800" dirty="0" err="1" smtClean="0">
                    <a:latin typeface="Comic Sans MS" pitchFamily="66" charset="0"/>
                  </a:rPr>
                  <a:t>combinatorics</a:t>
                </a:r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2" y="5301208"/>
                <a:ext cx="8425184" cy="663355"/>
              </a:xfrm>
              <a:prstGeom prst="rect">
                <a:avLst/>
              </a:prstGeom>
              <a:blipFill rotWithShape="0">
                <a:blip r:embed="rId5"/>
                <a:stretch>
                  <a:fillRect l="-579" t="-4630" r="-651" b="-129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Content Placeholder 2"/>
          <p:cNvSpPr txBox="1">
            <a:spLocks/>
          </p:cNvSpPr>
          <p:nvPr/>
        </p:nvSpPr>
        <p:spPr>
          <a:xfrm>
            <a:off x="330485" y="2924944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Ramsey’s Theorem (1928)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330733" y="1761997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5" name="מלבן מעוגל 124"/>
          <p:cNvSpPr/>
          <p:nvPr/>
        </p:nvSpPr>
        <p:spPr>
          <a:xfrm>
            <a:off x="313120" y="4316237"/>
            <a:ext cx="8497192" cy="769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/>
              <p:cNvSpPr txBox="1">
                <a:spLocks/>
              </p:cNvSpPr>
              <p:nvPr/>
            </p:nvSpPr>
            <p:spPr>
              <a:xfrm>
                <a:off x="392086" y="4514767"/>
                <a:ext cx="8425184" cy="48790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</a:t>
                </a:r>
                <a:r>
                  <a:rPr lang="en-US" sz="1800" dirty="0" smtClean="0">
                    <a:latin typeface="Comic Sans MS" pitchFamily="66" charset="0"/>
                  </a:rPr>
                  <a:t>Ramsey graph 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vertices.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86" y="4514767"/>
                <a:ext cx="8425184" cy="487906"/>
              </a:xfrm>
              <a:prstGeom prst="rect">
                <a:avLst/>
              </a:prstGeom>
              <a:blipFill rotWithShape="0">
                <a:blip r:embed="rId6"/>
                <a:stretch>
                  <a:fillRect l="-579" t="-6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Content Placeholder 2"/>
          <p:cNvSpPr txBox="1">
            <a:spLocks/>
          </p:cNvSpPr>
          <p:nvPr/>
        </p:nvSpPr>
        <p:spPr>
          <a:xfrm>
            <a:off x="320325" y="4138802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Theorem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Erdős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1947) 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0911">
            <a:off x="6686506" y="5870148"/>
            <a:ext cx="1749950" cy="7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1" grpId="0" animBg="1"/>
      <p:bldP spid="41" grpId="0"/>
      <p:bldP spid="115" grpId="0"/>
      <p:bldP spid="117" grpId="0"/>
      <p:bldP spid="122" grpId="0"/>
      <p:bldP spid="124" grpId="0"/>
      <p:bldP spid="125" grpId="0" animBg="1"/>
      <p:bldP spid="126" grpId="0"/>
      <p:bldP spid="1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80112" y="1316349"/>
            <a:ext cx="14760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83968" y="1413344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056112" y="1316349"/>
            <a:ext cx="1476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835696" y="2420888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732240" y="2420888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3" idx="2"/>
            <a:endCxn id="10" idx="7"/>
          </p:cNvCxnSpPr>
          <p:nvPr/>
        </p:nvCxnSpPr>
        <p:spPr>
          <a:xfrm flipH="1">
            <a:off x="1977429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>
            <a:stCxn id="3" idx="6"/>
            <a:endCxn id="11" idx="1"/>
          </p:cNvCxnSpPr>
          <p:nvPr/>
        </p:nvCxnSpPr>
        <p:spPr>
          <a:xfrm>
            <a:off x="4450018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056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794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5520262" y="3573016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/>
          <p:cNvCxnSpPr>
            <a:stCxn id="11" idx="3"/>
            <a:endCxn id="14" idx="7"/>
          </p:cNvCxnSpPr>
          <p:nvPr/>
        </p:nvCxnSpPr>
        <p:spPr>
          <a:xfrm flipH="1">
            <a:off x="5661995" y="2562621"/>
            <a:ext cx="1094562" cy="1034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6066248" y="3476021"/>
            <a:ext cx="3708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435558" y="3476021"/>
            <a:ext cx="3708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5004048" y="4509120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043226" y="4509120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ישר 23"/>
          <p:cNvCxnSpPr>
            <a:stCxn id="14" idx="3"/>
            <a:endCxn id="21" idx="0"/>
          </p:cNvCxnSpPr>
          <p:nvPr/>
        </p:nvCxnSpPr>
        <p:spPr>
          <a:xfrm flipH="1">
            <a:off x="5087073" y="3714749"/>
            <a:ext cx="457506" cy="794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מחבר ישר 25"/>
          <p:cNvCxnSpPr>
            <a:stCxn id="14" idx="5"/>
            <a:endCxn id="23" idx="1"/>
          </p:cNvCxnSpPr>
          <p:nvPr/>
        </p:nvCxnSpPr>
        <p:spPr>
          <a:xfrm>
            <a:off x="5661995" y="3714749"/>
            <a:ext cx="405548" cy="81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מלבן 28"/>
          <p:cNvSpPr/>
          <p:nvPr/>
        </p:nvSpPr>
        <p:spPr>
          <a:xfrm>
            <a:off x="6421630" y="4387682"/>
            <a:ext cx="3708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3" name="תמונה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  <a:blipFill rotWithShape="0">
                <a:blip r:embed="rId4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1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580112" y="1316349"/>
            <a:ext cx="14760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283968" y="1413344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056112" y="1316349"/>
            <a:ext cx="1476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835696" y="2420888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6732240" y="2420888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>
            <a:stCxn id="3" idx="2"/>
            <a:endCxn id="10" idx="7"/>
          </p:cNvCxnSpPr>
          <p:nvPr/>
        </p:nvCxnSpPr>
        <p:spPr>
          <a:xfrm flipH="1">
            <a:off x="1977429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/>
          <p:cNvCxnSpPr>
            <a:stCxn id="3" idx="6"/>
            <a:endCxn id="11" idx="1"/>
          </p:cNvCxnSpPr>
          <p:nvPr/>
        </p:nvCxnSpPr>
        <p:spPr>
          <a:xfrm>
            <a:off x="4450018" y="1496369"/>
            <a:ext cx="2306539" cy="948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7056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7794112" y="2323893"/>
            <a:ext cx="7380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5520262" y="3573016"/>
            <a:ext cx="166050" cy="16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7" name="מחבר ישר 16"/>
          <p:cNvCxnSpPr>
            <a:stCxn id="11" idx="3"/>
            <a:endCxn id="14" idx="7"/>
          </p:cNvCxnSpPr>
          <p:nvPr/>
        </p:nvCxnSpPr>
        <p:spPr>
          <a:xfrm flipH="1">
            <a:off x="5661995" y="2562621"/>
            <a:ext cx="1094562" cy="10347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6066248" y="3476021"/>
            <a:ext cx="370800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6435558" y="3476021"/>
            <a:ext cx="370800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5004048" y="4509120"/>
            <a:ext cx="166050" cy="1660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043226" y="4509120"/>
            <a:ext cx="166050" cy="166050"/>
          </a:xfrm>
          <a:prstGeom prst="ellipse">
            <a:avLst/>
          </a:prstGeom>
          <a:solidFill>
            <a:srgbClr val="F7F79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ישר 23"/>
          <p:cNvCxnSpPr>
            <a:stCxn id="14" idx="3"/>
            <a:endCxn id="21" idx="0"/>
          </p:cNvCxnSpPr>
          <p:nvPr/>
        </p:nvCxnSpPr>
        <p:spPr>
          <a:xfrm flipH="1">
            <a:off x="5087073" y="3714749"/>
            <a:ext cx="457506" cy="794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מחבר ישר 25"/>
          <p:cNvCxnSpPr>
            <a:stCxn id="14" idx="5"/>
            <a:endCxn id="23" idx="1"/>
          </p:cNvCxnSpPr>
          <p:nvPr/>
        </p:nvCxnSpPr>
        <p:spPr>
          <a:xfrm>
            <a:off x="5661995" y="3714749"/>
            <a:ext cx="405548" cy="818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מלבן 28"/>
          <p:cNvSpPr/>
          <p:nvPr/>
        </p:nvSpPr>
        <p:spPr>
          <a:xfrm>
            <a:off x="6421630" y="4387682"/>
            <a:ext cx="370800" cy="360040"/>
          </a:xfrm>
          <a:prstGeom prst="rect">
            <a:avLst/>
          </a:prstGeom>
          <a:solidFill>
            <a:srgbClr val="F7F7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225536" y="2708920"/>
                <a:ext cx="4562488" cy="1205374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After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steps we get a deficiency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source that has 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bit block that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–source.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6" y="2708920"/>
                <a:ext cx="4562488" cy="1205374"/>
              </a:xfrm>
              <a:prstGeom prst="rect">
                <a:avLst/>
              </a:prstGeom>
              <a:blipFill rotWithShape="0">
                <a:blip r:embed="rId3"/>
                <a:stretch>
                  <a:fillRect l="-1203" t="-2020" r="-10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225536" y="3933056"/>
                <a:ext cx="4562488" cy="79539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Thus, after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steps, a block that 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-block-source will be found.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36" y="3933056"/>
                <a:ext cx="4562488" cy="795391"/>
              </a:xfrm>
              <a:prstGeom prst="rect">
                <a:avLst/>
              </a:prstGeom>
              <a:blipFill rotWithShape="0">
                <a:blip r:embed="rId4"/>
                <a:stretch>
                  <a:fillRect l="-1203" t="-3053" r="-1070" b="-45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Entropy trees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5" name="תמונה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040" y="4923426"/>
            <a:ext cx="5921448" cy="1817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1944216" cy="504057"/>
              </a:xfrm>
              <a:prstGeom prst="rect">
                <a:avLst/>
              </a:prstGeom>
              <a:blipFill rotWithShape="0">
                <a:blip r:embed="rId6"/>
                <a:stretch>
                  <a:fillRect t="-6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3"/>
                <a:ext cx="1944216" cy="50405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מלבן מעוגל 37"/>
          <p:cNvSpPr/>
          <p:nvPr/>
        </p:nvSpPr>
        <p:spPr>
          <a:xfrm>
            <a:off x="323776" y="5262619"/>
            <a:ext cx="8497192" cy="1044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323528" y="5489291"/>
                <a:ext cx="8281168" cy="45998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>
                    <a:latin typeface="Comic Sans MS" pitchFamily="66" charset="0"/>
                  </a:rPr>
                  <a:t>Any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has a deficiency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800" dirty="0">
                    <a:latin typeface="Comic Sans MS" pitchFamily="66" charset="0"/>
                  </a:rPr>
                  <a:t> subsource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that </a:t>
                </a:r>
                <a:r>
                  <a:rPr lang="en-US" sz="1800" dirty="0" smtClean="0">
                    <a:latin typeface="Comic Sans MS" pitchFamily="66" charset="0"/>
                  </a:rPr>
                  <a:t>has this nice  tree-structure.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9291"/>
                <a:ext cx="8281168" cy="459989"/>
              </a:xfrm>
              <a:prstGeom prst="rect">
                <a:avLst/>
              </a:prstGeom>
              <a:blipFill rotWithShape="0">
                <a:blip r:embed="rId8"/>
                <a:stretch>
                  <a:fillRect l="-589" t="-5263" r="-589" b="-6052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2"/>
          <p:cNvSpPr txBox="1">
            <a:spLocks/>
          </p:cNvSpPr>
          <p:nvPr/>
        </p:nvSpPr>
        <p:spPr>
          <a:xfrm>
            <a:off x="330981" y="5085184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Claim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 animBg="1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Roadmap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2760" y="4821216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latin typeface="Comic Sans MS" pitchFamily="66" charset="0"/>
              </a:rPr>
              <a:t> Revisiting the high-level strategy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22760" y="3861048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high-level strategy</a:t>
            </a:r>
            <a:endParaRPr lang="en-US" sz="18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Dispersers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-sources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  <a:blipFill rotWithShape="0">
                <a:blip r:embed="rId3"/>
                <a:stretch>
                  <a:fillRect l="-634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/>
          <p:cNvSpPr txBox="1">
            <a:spLocks/>
          </p:cNvSpPr>
          <p:nvPr/>
        </p:nvSpPr>
        <p:spPr>
          <a:xfrm>
            <a:off x="899592" y="290831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Block-sources and Li’s theorem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05829" y="335699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A chain-like rule for min-entropy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problem at hand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51520" y="157142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Rest of the talk – proof strategy in high-level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22760" y="200478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US" sz="1800" dirty="0" smtClean="0">
                <a:latin typeface="Comic Sans MS" pitchFamily="66" charset="0"/>
              </a:rPr>
              <a:t>Switching lingo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22760" y="4331616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Entropy trees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high-level strategy – revisited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" name="צורה חופשית 1"/>
          <p:cNvSpPr/>
          <p:nvPr/>
        </p:nvSpPr>
        <p:spPr>
          <a:xfrm>
            <a:off x="683568" y="4207057"/>
            <a:ext cx="1583433" cy="1949986"/>
          </a:xfrm>
          <a:custGeom>
            <a:avLst/>
            <a:gdLst>
              <a:gd name="connsiteX0" fmla="*/ 980665 w 1583433"/>
              <a:gd name="connsiteY0" fmla="*/ 0 h 1949986"/>
              <a:gd name="connsiteX1" fmla="*/ 11181 w 1583433"/>
              <a:gd name="connsiteY1" fmla="*/ 605928 h 1949986"/>
              <a:gd name="connsiteX2" fmla="*/ 1553542 w 1583433"/>
              <a:gd name="connsiteY2" fmla="*/ 1476261 h 1949986"/>
              <a:gd name="connsiteX3" fmla="*/ 881513 w 1583433"/>
              <a:gd name="connsiteY3" fmla="*/ 1949986 h 194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433" h="1949986">
                <a:moveTo>
                  <a:pt x="980665" y="0"/>
                </a:moveTo>
                <a:cubicBezTo>
                  <a:pt x="448183" y="179942"/>
                  <a:pt x="-84299" y="359885"/>
                  <a:pt x="11181" y="605928"/>
                </a:cubicBezTo>
                <a:cubicBezTo>
                  <a:pt x="106660" y="851972"/>
                  <a:pt x="1408487" y="1252251"/>
                  <a:pt x="1553542" y="1476261"/>
                </a:cubicBezTo>
                <a:cubicBezTo>
                  <a:pt x="1698597" y="1700271"/>
                  <a:pt x="1290055" y="1825128"/>
                  <a:pt x="881513" y="194998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מעוגל 40"/>
          <p:cNvSpPr/>
          <p:nvPr/>
        </p:nvSpPr>
        <p:spPr>
          <a:xfrm>
            <a:off x="323528" y="1230170"/>
            <a:ext cx="8497192" cy="21268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30733" y="1052736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 high-level strategy - revisited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373254" y="1484783"/>
                <a:ext cx="8657752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1484783"/>
                <a:ext cx="8657752" cy="432048"/>
              </a:xfrm>
              <a:prstGeom prst="rect">
                <a:avLst/>
              </a:prstGeom>
              <a:blipFill rotWithShape="0">
                <a:blip r:embed="rId3"/>
                <a:stretch>
                  <a:fillRect l="-563" t="-714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מלבן 43"/>
              <p:cNvSpPr/>
              <p:nvPr/>
            </p:nvSpPr>
            <p:spPr>
              <a:xfrm>
                <a:off x="489330" y="2348880"/>
                <a:ext cx="82591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348880"/>
                <a:ext cx="825913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90" t="-3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מלבן 44"/>
              <p:cNvSpPr/>
              <p:nvPr/>
            </p:nvSpPr>
            <p:spPr>
              <a:xfrm>
                <a:off x="489330" y="2761592"/>
                <a:ext cx="2302875" cy="423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761592"/>
                <a:ext cx="2302875" cy="423962"/>
              </a:xfrm>
              <a:prstGeom prst="rect">
                <a:avLst/>
              </a:prstGeom>
              <a:blipFill rotWithShape="0">
                <a:blip r:embed="rId5"/>
                <a:stretch>
                  <a:fillRect l="-2116" t="-1429" b="-142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477709" y="1911283"/>
                <a:ext cx="82591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be the tree-structured subsource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1911283"/>
                <a:ext cx="825913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90" t="-47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1055655" y="3717032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55" y="3717032"/>
                <a:ext cx="482270" cy="43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אליפסה 5"/>
          <p:cNvSpPr/>
          <p:nvPr/>
        </p:nvSpPr>
        <p:spPr>
          <a:xfrm>
            <a:off x="1496852" y="614301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1086590" y="5926988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90" y="5926988"/>
                <a:ext cx="482270" cy="4320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/>
          <p:cNvSpPr txBox="1">
            <a:spLocks/>
          </p:cNvSpPr>
          <p:nvPr/>
        </p:nvSpPr>
        <p:spPr>
          <a:xfrm>
            <a:off x="2699792" y="3759762"/>
            <a:ext cx="6048672" cy="8933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latin typeface="Comic Sans MS" pitchFamily="66" charset="0"/>
              </a:rPr>
              <a:t>Unfortunately, we don’t know how to implement the second step. We overcome this by enforcing even more structure on the sources.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6" grpId="0" animBg="1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structure we enforce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378184" y="1024038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84" y="1024038"/>
                <a:ext cx="482270" cy="43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צורה חופשית 3"/>
          <p:cNvSpPr/>
          <p:nvPr/>
        </p:nvSpPr>
        <p:spPr>
          <a:xfrm>
            <a:off x="2003776" y="1556792"/>
            <a:ext cx="1344057" cy="4274545"/>
          </a:xfrm>
          <a:custGeom>
            <a:avLst/>
            <a:gdLst>
              <a:gd name="connsiteX0" fmla="*/ 1344057 w 1344057"/>
              <a:gd name="connsiteY0" fmla="*/ 0 h 4274545"/>
              <a:gd name="connsiteX1" fmla="*/ 88134 w 1344057"/>
              <a:gd name="connsiteY1" fmla="*/ 484742 h 4274545"/>
              <a:gd name="connsiteX2" fmla="*/ 1013551 w 1344057"/>
              <a:gd name="connsiteY2" fmla="*/ 892367 h 4274545"/>
              <a:gd name="connsiteX3" fmla="*/ 165253 w 1344057"/>
              <a:gd name="connsiteY3" fmla="*/ 1498294 h 4274545"/>
              <a:gd name="connsiteX4" fmla="*/ 1299990 w 1344057"/>
              <a:gd name="connsiteY4" fmla="*/ 2335576 h 4274545"/>
              <a:gd name="connsiteX5" fmla="*/ 374573 w 1344057"/>
              <a:gd name="connsiteY5" fmla="*/ 3139807 h 4274545"/>
              <a:gd name="connsiteX6" fmla="*/ 683045 w 1344057"/>
              <a:gd name="connsiteY6" fmla="*/ 3899971 h 4274545"/>
              <a:gd name="connsiteX7" fmla="*/ 0 w 1344057"/>
              <a:gd name="connsiteY7" fmla="*/ 4274545 h 42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57" h="4274545">
                <a:moveTo>
                  <a:pt x="1344057" y="0"/>
                </a:moveTo>
                <a:cubicBezTo>
                  <a:pt x="743637" y="168007"/>
                  <a:pt x="143218" y="336014"/>
                  <a:pt x="88134" y="484742"/>
                </a:cubicBezTo>
                <a:cubicBezTo>
                  <a:pt x="33050" y="633470"/>
                  <a:pt x="1000698" y="723442"/>
                  <a:pt x="1013551" y="892367"/>
                </a:cubicBezTo>
                <a:cubicBezTo>
                  <a:pt x="1026404" y="1061292"/>
                  <a:pt x="117513" y="1257759"/>
                  <a:pt x="165253" y="1498294"/>
                </a:cubicBezTo>
                <a:cubicBezTo>
                  <a:pt x="212993" y="1738829"/>
                  <a:pt x="1265103" y="2061990"/>
                  <a:pt x="1299990" y="2335576"/>
                </a:cubicBezTo>
                <a:cubicBezTo>
                  <a:pt x="1334877" y="2609162"/>
                  <a:pt x="477397" y="2879075"/>
                  <a:pt x="374573" y="3139807"/>
                </a:cubicBezTo>
                <a:cubicBezTo>
                  <a:pt x="271749" y="3400539"/>
                  <a:pt x="745474" y="3710848"/>
                  <a:pt x="683045" y="3899971"/>
                </a:cubicBezTo>
                <a:cubicBezTo>
                  <a:pt x="620616" y="4089094"/>
                  <a:pt x="310308" y="4181819"/>
                  <a:pt x="0" y="427454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2619319" y="26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3167443" y="405413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2003776" y="578136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859760" y="2749931"/>
            <a:ext cx="1488073" cy="3260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 rot="20711792">
            <a:off x="2007654" y="2566257"/>
            <a:ext cx="607159" cy="3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0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structure we enforce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378184" y="1024038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84" y="1024038"/>
                <a:ext cx="482270" cy="43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צורה חופשית 3"/>
          <p:cNvSpPr/>
          <p:nvPr/>
        </p:nvSpPr>
        <p:spPr>
          <a:xfrm>
            <a:off x="2003776" y="1556792"/>
            <a:ext cx="1344057" cy="4274545"/>
          </a:xfrm>
          <a:custGeom>
            <a:avLst/>
            <a:gdLst>
              <a:gd name="connsiteX0" fmla="*/ 1344057 w 1344057"/>
              <a:gd name="connsiteY0" fmla="*/ 0 h 4274545"/>
              <a:gd name="connsiteX1" fmla="*/ 88134 w 1344057"/>
              <a:gd name="connsiteY1" fmla="*/ 484742 h 4274545"/>
              <a:gd name="connsiteX2" fmla="*/ 1013551 w 1344057"/>
              <a:gd name="connsiteY2" fmla="*/ 892367 h 4274545"/>
              <a:gd name="connsiteX3" fmla="*/ 165253 w 1344057"/>
              <a:gd name="connsiteY3" fmla="*/ 1498294 h 4274545"/>
              <a:gd name="connsiteX4" fmla="*/ 1299990 w 1344057"/>
              <a:gd name="connsiteY4" fmla="*/ 2335576 h 4274545"/>
              <a:gd name="connsiteX5" fmla="*/ 374573 w 1344057"/>
              <a:gd name="connsiteY5" fmla="*/ 3139807 h 4274545"/>
              <a:gd name="connsiteX6" fmla="*/ 683045 w 1344057"/>
              <a:gd name="connsiteY6" fmla="*/ 3899971 h 4274545"/>
              <a:gd name="connsiteX7" fmla="*/ 0 w 1344057"/>
              <a:gd name="connsiteY7" fmla="*/ 4274545 h 42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57" h="4274545">
                <a:moveTo>
                  <a:pt x="1344057" y="0"/>
                </a:moveTo>
                <a:cubicBezTo>
                  <a:pt x="743637" y="168007"/>
                  <a:pt x="143218" y="336014"/>
                  <a:pt x="88134" y="484742"/>
                </a:cubicBezTo>
                <a:cubicBezTo>
                  <a:pt x="33050" y="633470"/>
                  <a:pt x="1000698" y="723442"/>
                  <a:pt x="1013551" y="892367"/>
                </a:cubicBezTo>
                <a:cubicBezTo>
                  <a:pt x="1026404" y="1061292"/>
                  <a:pt x="117513" y="1257759"/>
                  <a:pt x="165253" y="1498294"/>
                </a:cubicBezTo>
                <a:cubicBezTo>
                  <a:pt x="212993" y="1738829"/>
                  <a:pt x="1265103" y="2061990"/>
                  <a:pt x="1299990" y="2335576"/>
                </a:cubicBezTo>
                <a:cubicBezTo>
                  <a:pt x="1334877" y="2609162"/>
                  <a:pt x="477397" y="2879075"/>
                  <a:pt x="374573" y="3139807"/>
                </a:cubicBezTo>
                <a:cubicBezTo>
                  <a:pt x="271749" y="3400539"/>
                  <a:pt x="745474" y="3710848"/>
                  <a:pt x="683045" y="3899971"/>
                </a:cubicBezTo>
                <a:cubicBezTo>
                  <a:pt x="620616" y="4089094"/>
                  <a:pt x="310308" y="4181819"/>
                  <a:pt x="0" y="427454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2619319" y="26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3167443" y="405413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2003776" y="578136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571728" y="4148181"/>
            <a:ext cx="1488073" cy="18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 rot="20311230">
            <a:off x="2603127" y="4099240"/>
            <a:ext cx="607159" cy="3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The structure we enforce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378215" y="1024038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215" y="1024038"/>
                <a:ext cx="482270" cy="4320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צורה חופשית 3"/>
          <p:cNvSpPr/>
          <p:nvPr/>
        </p:nvSpPr>
        <p:spPr>
          <a:xfrm>
            <a:off x="2003807" y="1556792"/>
            <a:ext cx="1344057" cy="4274545"/>
          </a:xfrm>
          <a:custGeom>
            <a:avLst/>
            <a:gdLst>
              <a:gd name="connsiteX0" fmla="*/ 1344057 w 1344057"/>
              <a:gd name="connsiteY0" fmla="*/ 0 h 4274545"/>
              <a:gd name="connsiteX1" fmla="*/ 88134 w 1344057"/>
              <a:gd name="connsiteY1" fmla="*/ 484742 h 4274545"/>
              <a:gd name="connsiteX2" fmla="*/ 1013551 w 1344057"/>
              <a:gd name="connsiteY2" fmla="*/ 892367 h 4274545"/>
              <a:gd name="connsiteX3" fmla="*/ 165253 w 1344057"/>
              <a:gd name="connsiteY3" fmla="*/ 1498294 h 4274545"/>
              <a:gd name="connsiteX4" fmla="*/ 1299990 w 1344057"/>
              <a:gd name="connsiteY4" fmla="*/ 2335576 h 4274545"/>
              <a:gd name="connsiteX5" fmla="*/ 374573 w 1344057"/>
              <a:gd name="connsiteY5" fmla="*/ 3139807 h 4274545"/>
              <a:gd name="connsiteX6" fmla="*/ 683045 w 1344057"/>
              <a:gd name="connsiteY6" fmla="*/ 3899971 h 4274545"/>
              <a:gd name="connsiteX7" fmla="*/ 0 w 1344057"/>
              <a:gd name="connsiteY7" fmla="*/ 4274545 h 427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4057" h="4274545">
                <a:moveTo>
                  <a:pt x="1344057" y="0"/>
                </a:moveTo>
                <a:cubicBezTo>
                  <a:pt x="743637" y="168007"/>
                  <a:pt x="143218" y="336014"/>
                  <a:pt x="88134" y="484742"/>
                </a:cubicBezTo>
                <a:cubicBezTo>
                  <a:pt x="33050" y="633470"/>
                  <a:pt x="1000698" y="723442"/>
                  <a:pt x="1013551" y="892367"/>
                </a:cubicBezTo>
                <a:cubicBezTo>
                  <a:pt x="1026404" y="1061292"/>
                  <a:pt x="117513" y="1257759"/>
                  <a:pt x="165253" y="1498294"/>
                </a:cubicBezTo>
                <a:cubicBezTo>
                  <a:pt x="212993" y="1738829"/>
                  <a:pt x="1265103" y="2061990"/>
                  <a:pt x="1299990" y="2335576"/>
                </a:cubicBezTo>
                <a:cubicBezTo>
                  <a:pt x="1334877" y="2609162"/>
                  <a:pt x="477397" y="2879075"/>
                  <a:pt x="374573" y="3139807"/>
                </a:cubicBezTo>
                <a:cubicBezTo>
                  <a:pt x="271749" y="3400539"/>
                  <a:pt x="745474" y="3710848"/>
                  <a:pt x="683045" y="3899971"/>
                </a:cubicBezTo>
                <a:cubicBezTo>
                  <a:pt x="620616" y="4089094"/>
                  <a:pt x="310308" y="4181819"/>
                  <a:pt x="0" y="4274545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אליפסה 17"/>
          <p:cNvSpPr/>
          <p:nvPr/>
        </p:nvSpPr>
        <p:spPr>
          <a:xfrm>
            <a:off x="2619350" y="26529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/>
          <p:cNvSpPr/>
          <p:nvPr/>
        </p:nvSpPr>
        <p:spPr>
          <a:xfrm>
            <a:off x="3167474" y="405413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/>
          <p:cNvSpPr/>
          <p:nvPr/>
        </p:nvSpPr>
        <p:spPr>
          <a:xfrm>
            <a:off x="2003807" y="578136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086832" y="2315829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32" y="2315829"/>
                <a:ext cx="482270" cy="432048"/>
              </a:xfrm>
              <a:prstGeom prst="rect">
                <a:avLst/>
              </a:prstGeom>
              <a:blipFill rotWithShape="0">
                <a:blip r:embed="rId4"/>
                <a:stretch>
                  <a:fillRect r="-1772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601657" y="3717032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𝑚𝑖𝑑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57" y="3717032"/>
                <a:ext cx="482270" cy="432048"/>
              </a:xfrm>
              <a:prstGeom prst="rect">
                <a:avLst/>
              </a:prstGeom>
              <a:blipFill rotWithShape="0">
                <a:blip r:embed="rId5"/>
                <a:stretch>
                  <a:fillRect r="-253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665553" y="5373216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𝑏𝑜𝑡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53" y="5373216"/>
                <a:ext cx="482270" cy="432048"/>
              </a:xfrm>
              <a:prstGeom prst="rect">
                <a:avLst/>
              </a:prstGeom>
              <a:blipFill rotWithShape="0">
                <a:blip r:embed="rId6"/>
                <a:stretch>
                  <a:fillRect r="-139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צורה חופשית 1"/>
          <p:cNvSpPr/>
          <p:nvPr/>
        </p:nvSpPr>
        <p:spPr>
          <a:xfrm>
            <a:off x="5720233" y="1556792"/>
            <a:ext cx="1588071" cy="3734718"/>
          </a:xfrm>
          <a:custGeom>
            <a:avLst/>
            <a:gdLst>
              <a:gd name="connsiteX0" fmla="*/ 651573 w 1588071"/>
              <a:gd name="connsiteY0" fmla="*/ 0 h 3734718"/>
              <a:gd name="connsiteX1" fmla="*/ 1279534 w 1588071"/>
              <a:gd name="connsiteY1" fmla="*/ 396607 h 3734718"/>
              <a:gd name="connsiteX2" fmla="*/ 1578 w 1588071"/>
              <a:gd name="connsiteY2" fmla="*/ 1222872 h 3734718"/>
              <a:gd name="connsiteX3" fmla="*/ 1588007 w 1588071"/>
              <a:gd name="connsiteY3" fmla="*/ 2357609 h 3734718"/>
              <a:gd name="connsiteX4" fmla="*/ 67679 w 1588071"/>
              <a:gd name="connsiteY4" fmla="*/ 2853368 h 3734718"/>
              <a:gd name="connsiteX5" fmla="*/ 794792 w 1588071"/>
              <a:gd name="connsiteY5" fmla="*/ 3514380 h 3734718"/>
              <a:gd name="connsiteX6" fmla="*/ 497337 w 1588071"/>
              <a:gd name="connsiteY6" fmla="*/ 3734718 h 373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071" h="3734718">
                <a:moveTo>
                  <a:pt x="651573" y="0"/>
                </a:moveTo>
                <a:cubicBezTo>
                  <a:pt x="1019720" y="96397"/>
                  <a:pt x="1387867" y="192795"/>
                  <a:pt x="1279534" y="396607"/>
                </a:cubicBezTo>
                <a:cubicBezTo>
                  <a:pt x="1171201" y="600419"/>
                  <a:pt x="-49834" y="896038"/>
                  <a:pt x="1578" y="1222872"/>
                </a:cubicBezTo>
                <a:cubicBezTo>
                  <a:pt x="52990" y="1549706"/>
                  <a:pt x="1576990" y="2085860"/>
                  <a:pt x="1588007" y="2357609"/>
                </a:cubicBezTo>
                <a:cubicBezTo>
                  <a:pt x="1599024" y="2629358"/>
                  <a:pt x="199881" y="2660573"/>
                  <a:pt x="67679" y="2853368"/>
                </a:cubicBezTo>
                <a:cubicBezTo>
                  <a:pt x="-64523" y="3046163"/>
                  <a:pt x="723182" y="3367488"/>
                  <a:pt x="794792" y="3514380"/>
                </a:cubicBezTo>
                <a:cubicBezTo>
                  <a:pt x="866402" y="3661272"/>
                  <a:pt x="681869" y="3697995"/>
                  <a:pt x="497337" y="373471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6152281" y="1022160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81" y="1022160"/>
                <a:ext cx="482270" cy="4320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אליפסה 16"/>
          <p:cNvSpPr/>
          <p:nvPr/>
        </p:nvSpPr>
        <p:spPr>
          <a:xfrm>
            <a:off x="6955386" y="191683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5930281" y="245386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6185478" y="525550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6313445" y="1681284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445" y="1681284"/>
                <a:ext cx="482270" cy="432048"/>
              </a:xfrm>
              <a:prstGeom prst="rect">
                <a:avLst/>
              </a:prstGeom>
              <a:blipFill rotWithShape="0">
                <a:blip r:embed="rId8"/>
                <a:stretch>
                  <a:fillRect r="-189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5980347" y="2444000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𝑚𝑖𝑑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47" y="2444000"/>
                <a:ext cx="482270" cy="432048"/>
              </a:xfrm>
              <a:prstGeom prst="rect">
                <a:avLst/>
              </a:prstGeom>
              <a:blipFill rotWithShape="0">
                <a:blip r:embed="rId9"/>
                <a:stretch>
                  <a:fillRect r="-278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5648225" y="4869160"/>
                <a:ext cx="482270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𝑏𝑜𝑡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25" y="4869160"/>
                <a:ext cx="482270" cy="432048"/>
              </a:xfrm>
              <a:prstGeom prst="rect">
                <a:avLst/>
              </a:prstGeom>
              <a:blipFill rotWithShape="0">
                <a:blip r:embed="rId10"/>
                <a:stretch>
                  <a:fillRect r="-164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3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 animBg="1"/>
      <p:bldP spid="16" grpId="0"/>
      <p:bldP spid="17" grpId="0" animBg="1"/>
      <p:bldP spid="21" grpId="0" animBg="1"/>
      <p:bldP spid="23" grpId="0" animBg="1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 more detailed strategy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72378"/>
            <a:ext cx="2887977" cy="3270721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323528" y="1230170"/>
            <a:ext cx="5688632" cy="31349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30733" y="1052736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 more detailed strategy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373254" y="1484783"/>
                <a:ext cx="463079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1484783"/>
                <a:ext cx="4630794" cy="432048"/>
              </a:xfrm>
              <a:prstGeom prst="rect">
                <a:avLst/>
              </a:prstGeom>
              <a:blipFill rotWithShape="0">
                <a:blip r:embed="rId4"/>
                <a:stretch>
                  <a:fillRect l="-1053" t="-714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מלבן 43"/>
              <p:cNvSpPr/>
              <p:nvPr/>
            </p:nvSpPr>
            <p:spPr>
              <a:xfrm>
                <a:off x="489330" y="2697896"/>
                <a:ext cx="5162790" cy="371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Identify </a:t>
                </a:r>
                <a:r>
                  <a:rPr lang="en-US" dirty="0">
                    <a:latin typeface="Comic Sans MS" pitchFamily="66" charset="0"/>
                  </a:rPr>
                  <a:t>the entropy-paths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697896"/>
                <a:ext cx="5162790" cy="371064"/>
              </a:xfrm>
              <a:prstGeom prst="rect">
                <a:avLst/>
              </a:prstGeom>
              <a:blipFill rotWithShape="0">
                <a:blip r:embed="rId5"/>
                <a:stretch>
                  <a:fillRect l="-945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מלבן 44"/>
              <p:cNvSpPr/>
              <p:nvPr/>
            </p:nvSpPr>
            <p:spPr>
              <a:xfrm>
                <a:off x="498404" y="3203684"/>
                <a:ext cx="1365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" y="3203684"/>
                <a:ext cx="13658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18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477709" y="1911283"/>
                <a:ext cx="53904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be the nice subsources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respectively.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1911283"/>
                <a:ext cx="539043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904" t="-3974" r="-9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6084168" y="2498371"/>
                <a:ext cx="2736305" cy="78661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We do so correctly only on  subsources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498371"/>
                <a:ext cx="2736305" cy="786613"/>
              </a:xfrm>
              <a:prstGeom prst="rect">
                <a:avLst/>
              </a:prstGeom>
              <a:blipFill rotWithShape="0">
                <a:blip r:embed="rId8"/>
                <a:stretch>
                  <a:fillRect l="-1782" t="-3876" r="-20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מלבן 47"/>
              <p:cNvSpPr/>
              <p:nvPr/>
            </p:nvSpPr>
            <p:spPr>
              <a:xfrm>
                <a:off x="498404" y="3669088"/>
                <a:ext cx="2797176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𝑚𝑖𝑑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מלבן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" y="3669088"/>
                <a:ext cx="2797176" cy="416268"/>
              </a:xfrm>
              <a:prstGeom prst="rect">
                <a:avLst/>
              </a:prstGeom>
              <a:blipFill rotWithShape="0">
                <a:blip r:embed="rId9"/>
                <a:stretch>
                  <a:fillRect l="-1961" t="-2941" b="-176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>
              <a:xfrm>
                <a:off x="315180" y="4652910"/>
                <a:ext cx="4832884" cy="136837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At this point we would like to 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𝑚𝑖𝑑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 Unfortunately, the only way we know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requires us to fix the left block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𝑚𝑖𝑑</m:t>
                            </m:r>
                          </m:sub>
                        </m:sSub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80" y="4652910"/>
                <a:ext cx="4832884" cy="1368378"/>
              </a:xfrm>
              <a:prstGeom prst="rect">
                <a:avLst/>
              </a:prstGeom>
              <a:blipFill rotWithShape="0">
                <a:blip r:embed="rId10"/>
                <a:stretch>
                  <a:fillRect l="-1136" t="-1778" r="-11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7" grpId="1"/>
      <p:bldP spid="48" grpId="0"/>
      <p:bldP spid="49" grpId="0"/>
      <p:bldP spid="4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A more detailed strategy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72378"/>
            <a:ext cx="2887977" cy="3270721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323528" y="1230170"/>
            <a:ext cx="5688632" cy="313493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330733" y="1052736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 more detailed strategy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373254" y="1484783"/>
                <a:ext cx="4630794" cy="43204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4" y="1484783"/>
                <a:ext cx="4630794" cy="432048"/>
              </a:xfrm>
              <a:prstGeom prst="rect">
                <a:avLst/>
              </a:prstGeom>
              <a:blipFill rotWithShape="0">
                <a:blip r:embed="rId4"/>
                <a:stretch>
                  <a:fillRect l="-1053" t="-7143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מלבן 43"/>
              <p:cNvSpPr/>
              <p:nvPr/>
            </p:nvSpPr>
            <p:spPr>
              <a:xfrm>
                <a:off x="489330" y="2697896"/>
                <a:ext cx="5162790" cy="371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Identify </a:t>
                </a:r>
                <a:r>
                  <a:rPr lang="en-US" dirty="0">
                    <a:latin typeface="Comic Sans MS" pitchFamily="66" charset="0"/>
                  </a:rPr>
                  <a:t>the entropy-paths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.</a:t>
                </a:r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מלבן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30" y="2697896"/>
                <a:ext cx="5162790" cy="371064"/>
              </a:xfrm>
              <a:prstGeom prst="rect">
                <a:avLst/>
              </a:prstGeom>
              <a:blipFill rotWithShape="0">
                <a:blip r:embed="rId5"/>
                <a:stretch>
                  <a:fillRect l="-945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מלבן 44"/>
              <p:cNvSpPr/>
              <p:nvPr/>
            </p:nvSpPr>
            <p:spPr>
              <a:xfrm>
                <a:off x="498404" y="3203684"/>
                <a:ext cx="1365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מלבן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" y="3203684"/>
                <a:ext cx="136588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4018" t="-8333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מלבן 45"/>
              <p:cNvSpPr/>
              <p:nvPr/>
            </p:nvSpPr>
            <p:spPr>
              <a:xfrm>
                <a:off x="477709" y="1911283"/>
                <a:ext cx="539043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dirty="0" smtClean="0"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be the nice subsources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>
                    <a:latin typeface="Comic Sans MS" pitchFamily="66" charset="0"/>
                  </a:rPr>
                  <a:t>, respectively.</a:t>
                </a:r>
                <a:endParaRPr lang="en-US" dirty="0">
                  <a:latin typeface="Comic Sans MS" pitchFamily="66" charset="0"/>
                </a:endParaRPr>
              </a:p>
              <a:p>
                <a:pPr algn="just" rtl="0"/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מלבן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9" y="1911283"/>
                <a:ext cx="539043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904" t="-3974" r="-9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מלבן 47"/>
              <p:cNvSpPr/>
              <p:nvPr/>
            </p:nvSpPr>
            <p:spPr>
              <a:xfrm>
                <a:off x="498404" y="3669088"/>
                <a:ext cx="2797176" cy="416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dirty="0">
                    <a:latin typeface="Comic Sans MS" pitchFamily="66" charset="0"/>
                  </a:rPr>
                  <a:t> </a:t>
                </a:r>
                <a:r>
                  <a:rPr lang="en-US" dirty="0" smtClean="0">
                    <a:latin typeface="Comic Sans MS" pitchFamily="66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𝑚𝑖𝑑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מלבן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" y="3669088"/>
                <a:ext cx="2797176" cy="416268"/>
              </a:xfrm>
              <a:prstGeom prst="rect">
                <a:avLst/>
              </a:prstGeom>
              <a:blipFill rotWithShape="0">
                <a:blip r:embed="rId8"/>
                <a:stretch>
                  <a:fillRect l="-1961" t="-2941" b="-176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לבן 13"/>
          <p:cNvSpPr/>
          <p:nvPr/>
        </p:nvSpPr>
        <p:spPr>
          <a:xfrm>
            <a:off x="872331" y="4833156"/>
            <a:ext cx="4779789" cy="3130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71319" y="4834800"/>
            <a:ext cx="2390400" cy="3130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מלבן 18"/>
              <p:cNvSpPr/>
              <p:nvPr/>
            </p:nvSpPr>
            <p:spPr>
              <a:xfrm>
                <a:off x="10307" y="4797152"/>
                <a:ext cx="745269" cy="421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𝑡𝑜𝑝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מלבן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" y="4797152"/>
                <a:ext cx="745269" cy="421847"/>
              </a:xfrm>
              <a:prstGeom prst="rect">
                <a:avLst/>
              </a:prstGeom>
              <a:blipFill rotWithShape="0"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19"/>
              <p:cNvSpPr/>
              <p:nvPr/>
            </p:nvSpPr>
            <p:spPr>
              <a:xfrm>
                <a:off x="10307" y="5408745"/>
                <a:ext cx="788999" cy="396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𝑚𝑖𝑑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מלבן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" y="5408745"/>
                <a:ext cx="788999" cy="396519"/>
              </a:xfrm>
              <a:prstGeom prst="rect">
                <a:avLst/>
              </a:prstGeom>
              <a:blipFill rotWithShape="0">
                <a:blip r:embed="rId1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 21"/>
          <p:cNvSpPr/>
          <p:nvPr/>
        </p:nvSpPr>
        <p:spPr>
          <a:xfrm>
            <a:off x="1159346" y="5490607"/>
            <a:ext cx="1540446" cy="3130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159200" y="5490000"/>
            <a:ext cx="770400" cy="3130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1159200" y="5490000"/>
            <a:ext cx="770400" cy="3130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Roadmap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2760" y="4821216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Revisiting the high-level strategy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22760" y="3861048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high-level strategy</a:t>
            </a:r>
            <a:endParaRPr lang="en-US" sz="18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Dispersers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-sources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59627"/>
                <a:ext cx="8657752" cy="504055"/>
              </a:xfrm>
              <a:prstGeom prst="rect">
                <a:avLst/>
              </a:prstGeom>
              <a:blipFill rotWithShape="0">
                <a:blip r:embed="rId3"/>
                <a:stretch>
                  <a:fillRect l="-634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/>
          <p:cNvSpPr txBox="1">
            <a:spLocks/>
          </p:cNvSpPr>
          <p:nvPr/>
        </p:nvSpPr>
        <p:spPr>
          <a:xfrm>
            <a:off x="899592" y="290831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Block-sources and Li’s theorem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05829" y="335699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A chain-like rule for min-entropy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problem at hand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51520" y="157142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Rest of the talk – proof strategy in high-level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22760" y="2004783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US" sz="1800" dirty="0" smtClean="0">
                <a:latin typeface="Comic Sans MS" pitchFamily="66" charset="0"/>
              </a:rPr>
              <a:t>Switching lingo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22760" y="4331616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Entropy trees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6736" y="533730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Nex</a:t>
            </a:r>
            <a:r>
              <a:rPr lang="en-US" sz="1800" b="1" dirty="0" smtClean="0">
                <a:latin typeface="Comic Sans MS" pitchFamily="66" charset="0"/>
              </a:rPr>
              <a:t>t time</a:t>
            </a:r>
            <a:endParaRPr lang="en-US" sz="1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522760" y="6309321"/>
                <a:ext cx="8657752" cy="5040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</m:oMath>
                </a14:m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0" y="6309321"/>
                <a:ext cx="8657752" cy="504055"/>
              </a:xfrm>
              <a:prstGeom prst="rect">
                <a:avLst/>
              </a:prstGeom>
              <a:blipFill rotWithShape="0">
                <a:blip r:embed="rId4"/>
                <a:stretch>
                  <a:fillRect l="-634" t="-60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522760" y="5819721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Identifying the entropy paths</a:t>
            </a: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Previous work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401400"/>
                  </p:ext>
                </p:extLst>
              </p:nvPr>
            </p:nvGraphicFramePr>
            <p:xfrm>
              <a:off x="1331640" y="1484784"/>
              <a:ext cx="6480719" cy="3723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2871"/>
                    <a:gridCol w="3727848"/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Construction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lvl="0" algn="l"/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[Erdos’47]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(non constructive)</a:t>
                          </a:r>
                          <a:endParaRPr lang="en-US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8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[Abbott’72]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func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[Nagy’75]</a:t>
                          </a:r>
                          <a:endParaRPr lang="en-US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[Frankl’77]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[Chung’81]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 ⋅ 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/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p>
                                            </m:sSup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[FranklWilson’81, Alon’98, Grolmusz’01, Barak’06]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457200" marR="0" lvl="1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0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3401400"/>
                  </p:ext>
                </p:extLst>
              </p:nvPr>
            </p:nvGraphicFramePr>
            <p:xfrm>
              <a:off x="1331640" y="1484784"/>
              <a:ext cx="6480719" cy="3723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2871"/>
                    <a:gridCol w="3727848"/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Construction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1163" r="-654" b="-626744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lvl="0" algn="l"/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[Erdos’47] </a:t>
                          </a:r>
                          <a:r>
                            <a:rPr lang="en-US" sz="1400" dirty="0" smtClean="0">
                              <a:latin typeface="Comic Sans MS" panose="030F0702030302020204" pitchFamily="66" charset="0"/>
                            </a:rPr>
                            <a:t>(non constructive)</a:t>
                          </a:r>
                          <a:endParaRPr lang="en-US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101163" r="-654" b="-526744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[Abbott’72]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201163" r="-654" b="-426744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[Nagy’75]</a:t>
                          </a:r>
                          <a:endParaRPr lang="en-US" sz="1600" dirty="0" smtClean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297701" r="-654" b="-321839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[Frankl’77]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402326" r="-654" b="-225581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[Chung’81]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502326" r="-654" b="-12558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[FranklWilson’81, Alon’98, Grolmusz’01, Barak’06]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4020" t="-545263" r="-654" b="-136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3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Summary and open problems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4355977" y="1700808"/>
                <a:ext cx="1504032" cy="4854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1700808"/>
                <a:ext cx="1504032" cy="4854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355977" y="2226898"/>
                <a:ext cx="2735178" cy="4854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2226898"/>
                <a:ext cx="2735178" cy="485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372191" y="2756676"/>
                <a:ext cx="3080129" cy="4854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91" y="2756676"/>
                <a:ext cx="3080129" cy="4854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2267744" y="2756676"/>
            <a:ext cx="1918169" cy="3704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err="1" smtClean="0">
                <a:latin typeface="Comic Sans MS" pitchFamily="66" charset="0"/>
              </a:rPr>
              <a:t>Erdős</a:t>
            </a:r>
            <a:r>
              <a:rPr lang="en-US" sz="1800" dirty="0" smtClean="0">
                <a:latin typeface="Comic Sans MS" pitchFamily="66" charset="0"/>
              </a:rPr>
              <a:t>’ challenge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871749" y="1714696"/>
            <a:ext cx="1368152" cy="3704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latin typeface="Comic Sans MS" pitchFamily="66" charset="0"/>
              </a:rPr>
              <a:t>Our result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128840" y="2232804"/>
            <a:ext cx="2088232" cy="3704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latin typeface="Comic Sans MS" pitchFamily="66" charset="0"/>
              </a:rPr>
              <a:t>Next natural goal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Quantitative improvement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1520" y="342900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Even a weaker notion of explicitness is interesting.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251520" y="4005062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A </a:t>
            </a:r>
            <a:r>
              <a:rPr lang="en-US" sz="1800" b="1" dirty="0" smtClean="0">
                <a:latin typeface="Comic Sans MS" pitchFamily="66" charset="0"/>
              </a:rPr>
              <a:t>simple</a:t>
            </a:r>
            <a:r>
              <a:rPr lang="en-US" sz="1800" dirty="0" smtClean="0">
                <a:latin typeface="Comic Sans MS" pitchFamily="66" charset="0"/>
              </a:rPr>
              <a:t> construction (like 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FranklWilson’81]</a:t>
            </a:r>
            <a:r>
              <a:rPr lang="en-US" sz="1800" dirty="0">
                <a:latin typeface="Comic Sans MS" pitchFamily="66" charset="0"/>
              </a:rPr>
              <a:t>)</a:t>
            </a:r>
            <a:r>
              <a:rPr lang="en-US" sz="1800" dirty="0" smtClean="0">
                <a:latin typeface="Comic Sans MS" pitchFamily="66" charset="0"/>
              </a:rPr>
              <a:t>, even with weaker parameters.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180528" y="5157192"/>
            <a:ext cx="944339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Thanks!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4" grpId="0"/>
      <p:bldP spid="26" grpId="0"/>
      <p:bldP spid="27" grpId="0"/>
      <p:bldP spid="28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Previous work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56746"/>
                  </p:ext>
                </p:extLst>
              </p:nvPr>
            </p:nvGraphicFramePr>
            <p:xfrm>
              <a:off x="395536" y="908720"/>
              <a:ext cx="8136903" cy="2640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32648"/>
                    <a:gridCol w="2304255"/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Bipartite construction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Folklore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[PudlakRodl’04]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[BarakKindlerShaltielSudakovWigderson’05]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[BarakRaoShaltielWigderson’06]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 algn="just" rtl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sz="1800" b="0" i="1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1800" b="0" i="0" smtClean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func>
                                                      <m:funcPr>
                                                        <m:ctrlPr>
                                                          <a:rPr lang="en-US" sz="18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uncPr>
                                                      <m:fNam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1800" b="0" i="0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log</m:t>
                                                        </m:r>
                                                      </m:fName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e>
                                                    </m:func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9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sz="180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56746"/>
                  </p:ext>
                </p:extLst>
              </p:nvPr>
            </p:nvGraphicFramePr>
            <p:xfrm>
              <a:off x="395536" y="908720"/>
              <a:ext cx="8136903" cy="26406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32648"/>
                    <a:gridCol w="2304255"/>
                  </a:tblGrid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Bipartite construction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3704" t="-1163" r="-1058" b="-406977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omic Sans MS" panose="030F0702030302020204" pitchFamily="66" charset="0"/>
                            </a:rPr>
                            <a:t>Folklore</a:t>
                          </a:r>
                          <a:endParaRPr lang="en-US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3704" t="-101163" r="-1058" b="-306977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[PudlakRodl’04]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3704" t="-201163" r="-1058" b="-206977"/>
                          </a:stretch>
                        </a:blipFill>
                      </a:tcPr>
                    </a:tc>
                  </a:tr>
                  <a:tr h="544513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[BarakKindlerShaltielSudakovWigderson’05]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3704" t="-287778" r="-1058" b="-97778"/>
                          </a:stretch>
                        </a:blipFill>
                      </a:tcPr>
                    </a:tc>
                  </a:tr>
                  <a:tr h="52403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omic Sans MS" pitchFamily="66" charset="0"/>
                              <a:ea typeface="+mn-ea"/>
                              <a:cs typeface="+mn-cs"/>
                            </a:rPr>
                            <a:t>[BarakRaoShaltielWigderson’06]</a:t>
                          </a:r>
                          <a:endParaRPr kumimoji="0" lang="en-US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3704" t="-405814" r="-1058" b="-23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17032"/>
            <a:ext cx="4631631" cy="27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4631631" cy="2717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Our contribution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" name="מלבן מעוגל 122"/>
          <p:cNvSpPr/>
          <p:nvPr/>
        </p:nvSpPr>
        <p:spPr>
          <a:xfrm>
            <a:off x="323528" y="1158163"/>
            <a:ext cx="8497192" cy="7694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23280" y="1384836"/>
                <a:ext cx="8585992" cy="4854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Explicit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Comic Sans MS" pitchFamily="66" charset="0"/>
                  </a:rPr>
                  <a:t>-Ramsey-graph on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vertices.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0" y="1384836"/>
                <a:ext cx="8585992" cy="485420"/>
              </a:xfrm>
              <a:prstGeom prst="rect">
                <a:avLst/>
              </a:prstGeom>
              <a:blipFill rotWithShape="0">
                <a:blip r:embed="rId5"/>
                <a:stretch>
                  <a:fillRect l="-568" t="-12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330733" y="980728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Main result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2204865"/>
            <a:ext cx="8657752" cy="7142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latin typeface="Comic Sans MS" pitchFamily="66" charset="0"/>
              </a:rPr>
              <a:t>Soon afterwards matched by 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  <a:latin typeface="Comic Sans MS" pitchFamily="66" charset="0"/>
              </a:rPr>
              <a:t>[ChattopadhyayZuckerman’15] </a:t>
            </a:r>
            <a:r>
              <a:rPr lang="en-US" sz="1800" dirty="0" smtClean="0">
                <a:latin typeface="Comic Sans MS" pitchFamily="66" charset="0"/>
              </a:rPr>
              <a:t>using independent techniques.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460" y="4431749"/>
            <a:ext cx="6686260" cy="22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Roadmap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51520" y="1124745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The problem at hand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1520" y="1571420"/>
            <a:ext cx="8657752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b="1" dirty="0" smtClean="0">
                <a:latin typeface="Comic Sans MS" pitchFamily="66" charset="0"/>
              </a:rPr>
              <a:t> Rest of the talk – proof strategy in high-level</a:t>
            </a:r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22760" y="2004783"/>
            <a:ext cx="3041128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 </a:t>
            </a:r>
            <a:r>
              <a:rPr lang="en-US" sz="1800" dirty="0" smtClean="0">
                <a:latin typeface="Comic Sans MS" pitchFamily="66" charset="0"/>
              </a:rPr>
              <a:t>Switching lingo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7987" y="2492897"/>
            <a:ext cx="3261925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*</a:t>
            </a:r>
            <a:r>
              <a:rPr lang="en-US" sz="1800" dirty="0" smtClean="0">
                <a:latin typeface="Comic Sans MS" pitchFamily="66" charset="0"/>
              </a:rPr>
              <a:t> Let’s continue from there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27016" y="3645025"/>
            <a:ext cx="1024904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Graphs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92080" y="3645025"/>
            <a:ext cx="1224136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Functions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27016" y="4293097"/>
            <a:ext cx="1024904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Sets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64856" y="4293097"/>
            <a:ext cx="2071440" cy="5040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1800" dirty="0" smtClean="0">
                <a:latin typeface="Comic Sans MS" pitchFamily="66" charset="0"/>
              </a:rPr>
              <a:t>Random variables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4052466" y="3717032"/>
            <a:ext cx="102490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067944" y="4367600"/>
            <a:ext cx="102490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" grpId="0"/>
      <p:bldP spid="8" grpId="0"/>
      <p:bldP spid="9" grpId="0"/>
      <p:bldP spid="10" grpId="0"/>
      <p:bldP spid="11" grpId="0"/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מלבן מעוגל 122"/>
          <p:cNvSpPr/>
          <p:nvPr/>
        </p:nvSpPr>
        <p:spPr>
          <a:xfrm>
            <a:off x="323528" y="1158162"/>
            <a:ext cx="8497192" cy="11796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Dispersers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323280" y="1384836"/>
                <a:ext cx="8281168" cy="5321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random variable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called a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latin typeface="Comic Sans MS" pitchFamily="66" charset="0"/>
                  </a:rPr>
                  <a:t>-source </a:t>
                </a:r>
                <a:r>
                  <a:rPr lang="en-US" sz="1800" dirty="0" smtClean="0">
                    <a:latin typeface="Comic Sans MS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0" y="1384836"/>
                <a:ext cx="8281168" cy="532196"/>
              </a:xfrm>
              <a:prstGeom prst="rect">
                <a:avLst/>
              </a:prstGeom>
              <a:blipFill rotWithShape="0">
                <a:blip r:embed="rId3"/>
                <a:stretch>
                  <a:fillRect l="-589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Content Placeholder 2"/>
          <p:cNvSpPr txBox="1">
            <a:spLocks/>
          </p:cNvSpPr>
          <p:nvPr/>
        </p:nvSpPr>
        <p:spPr>
          <a:xfrm>
            <a:off x="330733" y="980728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 </a:t>
            </a:r>
            <a:r>
              <a:rPr lang="en-US" sz="1600" b="1" dirty="0">
                <a:solidFill>
                  <a:srgbClr val="9BBB59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 err="1">
                <a:solidFill>
                  <a:srgbClr val="9BBB59">
                    <a:lumMod val="75000"/>
                  </a:srgbClr>
                </a:solidFill>
                <a:latin typeface="Comic Sans MS" panose="030F0702030302020204" pitchFamily="66" charset="0"/>
              </a:rPr>
              <a:t>ChorGoldreich</a:t>
            </a:r>
            <a:r>
              <a:rPr lang="en-US" sz="1600" b="1" dirty="0">
                <a:solidFill>
                  <a:srgbClr val="9BBB59">
                    <a:lumMod val="75000"/>
                  </a:srgbClr>
                </a:solidFill>
                <a:latin typeface="Comic Sans MS" panose="030F0702030302020204" pitchFamily="66" charset="0"/>
              </a:rPr>
              <a:t> 1985)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323776" y="2814346"/>
            <a:ext cx="8497192" cy="11187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23528" y="3041019"/>
                <a:ext cx="8281168" cy="89203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b="1" dirty="0">
                    <a:latin typeface="Comic Sans MS" pitchFamily="66" charset="0"/>
                  </a:rPr>
                  <a:t> </a:t>
                </a:r>
                <a:r>
                  <a:rPr lang="en-US" sz="1800" dirty="0">
                    <a:latin typeface="Comic Sans MS" pitchFamily="66" charset="0"/>
                  </a:rPr>
                  <a:t>is called a</a:t>
                </a:r>
                <a:r>
                  <a:rPr lang="en-US" sz="1800" b="1" dirty="0">
                    <a:latin typeface="Comic Sans MS" pitchFamily="66" charset="0"/>
                  </a:rPr>
                  <a:t> disperser </a:t>
                </a:r>
                <a:r>
                  <a:rPr lang="en-US" sz="1800" b="1" dirty="0" smtClean="0">
                    <a:latin typeface="Comic Sans MS" pitchFamily="66" charset="0"/>
                  </a:rPr>
                  <a:t>for min-entropy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if for any independent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non-constant.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41019"/>
                <a:ext cx="8281168" cy="892035"/>
              </a:xfrm>
              <a:prstGeom prst="rect">
                <a:avLst/>
              </a:prstGeom>
              <a:blipFill rotWithShape="0">
                <a:blip r:embed="rId4"/>
                <a:stretch>
                  <a:fillRect l="-589" t="-34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330981" y="2636912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323776" y="4409540"/>
            <a:ext cx="8497192" cy="7812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23528" y="4636214"/>
                <a:ext cx="8424936" cy="5319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disperser for min-entropy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yields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-Ramsey graph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vertices.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36214"/>
                <a:ext cx="8424936" cy="531996"/>
              </a:xfrm>
              <a:prstGeom prst="rect">
                <a:avLst/>
              </a:prstGeom>
              <a:blipFill rotWithShape="0">
                <a:blip r:embed="rId5"/>
                <a:stretch>
                  <a:fillRect l="-579" t="-45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 txBox="1">
            <a:spLocks/>
          </p:cNvSpPr>
          <p:nvPr/>
        </p:nvSpPr>
        <p:spPr>
          <a:xfrm>
            <a:off x="330981" y="4232106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Lemma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3776" y="5694666"/>
            <a:ext cx="8497192" cy="8306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323528" y="5921340"/>
                <a:ext cx="8281168" cy="5319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Explicit disperser for min-entropy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21340"/>
                <a:ext cx="8281168" cy="531996"/>
              </a:xfrm>
              <a:prstGeom prst="rect">
                <a:avLst/>
              </a:prstGeom>
              <a:blipFill rotWithShape="0">
                <a:blip r:embed="rId6"/>
                <a:stretch>
                  <a:fillRect l="-589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>
          <a:xfrm>
            <a:off x="330981" y="5517232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Main result in dispersers’ lingo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23528" y="1766710"/>
                <a:ext cx="8281168" cy="5321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The largest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 is the </a:t>
                </a:r>
                <a:r>
                  <a:rPr lang="en-US" sz="1800" b="1" dirty="0" smtClean="0">
                    <a:latin typeface="Comic Sans MS" pitchFamily="66" charset="0"/>
                  </a:rPr>
                  <a:t>min-entropy</a:t>
                </a:r>
                <a:r>
                  <a:rPr lang="en-US" sz="1800" dirty="0" smtClean="0">
                    <a:latin typeface="Comic Sans MS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66710"/>
                <a:ext cx="8281168" cy="532196"/>
              </a:xfrm>
              <a:prstGeom prst="rect">
                <a:avLst/>
              </a:prstGeom>
              <a:blipFill rotWithShape="0">
                <a:blip r:embed="rId7"/>
                <a:stretch>
                  <a:fillRect l="-589" t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5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1" grpId="0"/>
      <p:bldP spid="124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6" grpId="0"/>
      <p:bldP spid="2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מלבן מעוגל 122"/>
          <p:cNvSpPr/>
          <p:nvPr/>
        </p:nvSpPr>
        <p:spPr>
          <a:xfrm>
            <a:off x="323528" y="1158162"/>
            <a:ext cx="8497192" cy="16947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Block-sources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323280" y="1384836"/>
                <a:ext cx="8281168" cy="50425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-bit random variable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itchFamily="66" charset="0"/>
                  </a:rPr>
                  <a:t> is called a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800" b="1" dirty="0">
                    <a:latin typeface="Comic Sans MS" pitchFamily="66" charset="0"/>
                  </a:rPr>
                  <a:t>-block-source</a:t>
                </a:r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if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80" y="1384836"/>
                <a:ext cx="8281168" cy="504256"/>
              </a:xfrm>
              <a:prstGeom prst="rect">
                <a:avLst/>
              </a:prstGeom>
              <a:blipFill rotWithShape="0">
                <a:blip r:embed="rId3"/>
                <a:stretch>
                  <a:fillRect l="-589" t="-48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Content Placeholder 2"/>
          <p:cNvSpPr txBox="1">
            <a:spLocks/>
          </p:cNvSpPr>
          <p:nvPr/>
        </p:nvSpPr>
        <p:spPr>
          <a:xfrm>
            <a:off x="330733" y="980728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 (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ChorGoldreich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1985)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3776" y="3318402"/>
            <a:ext cx="8497192" cy="19107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323528" y="3545076"/>
                <a:ext cx="8280920" cy="13960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latin typeface="Comic Sans MS" pitchFamily="66" charset="0"/>
                  </a:rPr>
                  <a:t> there </a:t>
                </a:r>
                <a:r>
                  <a:rPr lang="en-US" sz="1800" dirty="0" smtClean="0">
                    <a:latin typeface="Comic Sans MS" pitchFamily="66" charset="0"/>
                  </a:rPr>
                  <a:t>is an </a:t>
                </a:r>
                <a:r>
                  <a:rPr lang="en-US" sz="1800" dirty="0">
                    <a:latin typeface="Comic Sans MS" pitchFamily="66" charset="0"/>
                  </a:rPr>
                  <a:t>efficiently-computable </a:t>
                </a:r>
                <a:r>
                  <a:rPr lang="en-US" sz="1800" dirty="0" smtClean="0">
                    <a:latin typeface="Comic Sans MS" pitchFamily="66" charset="0"/>
                  </a:rPr>
                  <a:t>function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8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𝐵𝐸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18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endParaRPr lang="en-US" sz="500" dirty="0">
                  <a:latin typeface="Comic Sans MS" pitchFamily="66" charset="0"/>
                </a:endParaRPr>
              </a:p>
              <a:p>
                <a:pPr marL="0" indent="0" algn="just" rtl="0">
                  <a:buNone/>
                </a:pPr>
                <a:r>
                  <a:rPr lang="en-US" sz="1800" dirty="0">
                    <a:latin typeface="Comic Sans MS" pitchFamily="66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-block-source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and an independent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𝐵𝐸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has low bias.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45076"/>
                <a:ext cx="8280920" cy="1396092"/>
              </a:xfrm>
              <a:prstGeom prst="rect">
                <a:avLst/>
              </a:prstGeom>
              <a:blipFill rotWithShape="0">
                <a:blip r:embed="rId4"/>
                <a:stretch>
                  <a:fillRect l="-589" t="-2183" r="-663" b="-1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 txBox="1">
            <a:spLocks/>
          </p:cNvSpPr>
          <p:nvPr/>
        </p:nvSpPr>
        <p:spPr>
          <a:xfrm>
            <a:off x="330981" y="3140968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Theorem (Li 2015)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395536" y="1873960"/>
                <a:ext cx="7992888" cy="4749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73960"/>
                <a:ext cx="7992888" cy="474920"/>
              </a:xfrm>
              <a:prstGeom prst="rect">
                <a:avLst/>
              </a:prstGeom>
              <a:blipFill rotWithShape="0">
                <a:blip r:embed="rId5"/>
                <a:stretch>
                  <a:fillRect l="-686" t="-51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95536" y="2276872"/>
                <a:ext cx="7992888" cy="4749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 </a:t>
                </a:r>
                <a:r>
                  <a:rPr lang="en-US" sz="1800" dirty="0" smtClean="0">
                    <a:latin typeface="Comic Sans MS" pitchFamily="66" charset="0"/>
                  </a:rPr>
                  <a:t>Conditioned </a:t>
                </a:r>
                <a:r>
                  <a:rPr lang="en-US" sz="1800" dirty="0">
                    <a:latin typeface="Comic Sans MS" pitchFamily="66" charset="0"/>
                  </a:rPr>
                  <a:t>on any fixing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-source</a:t>
                </a:r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76872"/>
                <a:ext cx="7992888" cy="474920"/>
              </a:xfrm>
              <a:prstGeom prst="rect">
                <a:avLst/>
              </a:prstGeom>
              <a:blipFill rotWithShape="0">
                <a:blip r:embed="rId6"/>
                <a:stretch>
                  <a:fillRect l="-686" t="-64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3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41" grpId="0"/>
      <p:bldP spid="124" grpId="0"/>
      <p:bldP spid="24" grpId="0" animBg="1"/>
      <p:bldP spid="26" grpId="0"/>
      <p:bldP spid="2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-387424"/>
            <a:ext cx="975657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-156778" y="-116808"/>
            <a:ext cx="9443392" cy="1143000"/>
          </a:xfrm>
        </p:spPr>
        <p:txBody>
          <a:bodyPr>
            <a:noAutofit/>
          </a:bodyPr>
          <a:lstStyle/>
          <a:p>
            <a:pPr rtl="0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+mn-cs"/>
              </a:rPr>
              <a:t>Subsources and a chain-like rule</a:t>
            </a:r>
            <a:endParaRPr lang="he-IL" sz="28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323776" y="2526314"/>
            <a:ext cx="8497192" cy="11187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23528" y="2752987"/>
                <a:ext cx="8424936" cy="89203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A source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:r>
                  <a:rPr lang="en-US" sz="1800" b="1" dirty="0" smtClean="0">
                    <a:latin typeface="Comic Sans MS" pitchFamily="66" charset="0"/>
                  </a:rPr>
                  <a:t>subsource</a:t>
                </a:r>
                <a:r>
                  <a:rPr lang="en-US" sz="1800" dirty="0" smtClean="0">
                    <a:latin typeface="Comic Sans MS" pitchFamily="66" charset="0"/>
                  </a:rPr>
                  <a:t> of a source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∣(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 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52987"/>
                <a:ext cx="8424936" cy="892035"/>
              </a:xfrm>
              <a:prstGeom prst="rect">
                <a:avLst/>
              </a:prstGeom>
              <a:blipFill rotWithShape="0">
                <a:blip r:embed="rId3"/>
                <a:stretch>
                  <a:fillRect l="-579" t="-34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330981" y="2348880"/>
            <a:ext cx="3853743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Definition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304826" y="3134912"/>
                <a:ext cx="6624736" cy="53199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The </a:t>
                </a:r>
                <a:r>
                  <a:rPr lang="en-US" sz="1800" b="1" dirty="0">
                    <a:latin typeface="Comic Sans MS" pitchFamily="66" charset="0"/>
                  </a:rPr>
                  <a:t>deficiency</a:t>
                </a:r>
                <a:r>
                  <a:rPr lang="en-US" sz="1800" dirty="0">
                    <a:latin typeface="Comic Sans MS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latin typeface="Comic Sans MS" pitchFamily="66" charset="0"/>
                  </a:rPr>
                  <a:t> </a:t>
                </a:r>
                <a:r>
                  <a:rPr lang="en-US" sz="1800" dirty="0" smtClean="0">
                    <a:latin typeface="Comic Sans MS" pitchFamily="66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6" y="3134912"/>
                <a:ext cx="6624736" cy="531996"/>
              </a:xfrm>
              <a:prstGeom prst="rect">
                <a:avLst/>
              </a:prstGeom>
              <a:blipFill rotWithShape="0">
                <a:blip r:embed="rId4"/>
                <a:stretch>
                  <a:fillRect l="-736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51520" y="1052737"/>
                <a:ext cx="8657752" cy="54301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Recall </a:t>
                </a:r>
                <a:r>
                  <a:rPr lang="en-US" sz="1800" dirty="0">
                    <a:latin typeface="Comic Sans MS" pitchFamily="66" charset="0"/>
                  </a:rPr>
                  <a:t>the chain rule for </a:t>
                </a:r>
                <a:r>
                  <a:rPr lang="en-US" sz="1800" dirty="0" smtClean="0">
                    <a:latin typeface="Comic Sans MS" pitchFamily="66" charset="0"/>
                  </a:rPr>
                  <a:t>Shannon entropy: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.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7"/>
                <a:ext cx="8657752" cy="543012"/>
              </a:xfrm>
              <a:prstGeom prst="rect">
                <a:avLst/>
              </a:prstGeom>
              <a:blipFill rotWithShape="0">
                <a:blip r:embed="rId5"/>
                <a:stretch>
                  <a:fillRect l="-563" t="-56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251520" y="1484784"/>
            <a:ext cx="8657752" cy="6633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800" dirty="0" smtClean="0">
                <a:latin typeface="Comic Sans MS" pitchFamily="66" charset="0"/>
              </a:rPr>
              <a:t>Unfortunately, there is no chain rule for min-entropy. Nevertheless, some sort of a chain-like rule can be salvaged!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31461" y="4110490"/>
            <a:ext cx="8497192" cy="24148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331213" y="4315129"/>
                <a:ext cx="8281168" cy="89203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dirty="0" smtClean="0">
                    <a:latin typeface="Comic Sans MS" pitchFamily="66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 and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there is a deficiency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subsource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such that one of the following holds:</a:t>
                </a:r>
                <a:endParaRPr lang="en-US" sz="1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3" y="4315129"/>
                <a:ext cx="8281168" cy="892037"/>
              </a:xfrm>
              <a:prstGeom prst="rect">
                <a:avLst/>
              </a:prstGeom>
              <a:blipFill rotWithShape="0">
                <a:blip r:embed="rId6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338666" y="3933056"/>
            <a:ext cx="3945301" cy="28823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Chain-like rule for min-entropy</a:t>
            </a:r>
            <a:endParaRPr lang="en-US" sz="2000" b="1" dirty="0" smtClean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67544" y="5114320"/>
                <a:ext cx="7992888" cy="4749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-block-source.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114320"/>
                <a:ext cx="7992888" cy="474920"/>
              </a:xfrm>
              <a:prstGeom prst="rect">
                <a:avLst/>
              </a:prstGeom>
              <a:blipFill rotWithShape="0">
                <a:blip r:embed="rId7"/>
                <a:stretch>
                  <a:fillRect l="-686" t="-64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67544" y="5531437"/>
                <a:ext cx="7992888" cy="4749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-source.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531437"/>
                <a:ext cx="7992888" cy="474920"/>
              </a:xfrm>
              <a:prstGeom prst="rect">
                <a:avLst/>
              </a:prstGeom>
              <a:blipFill rotWithShape="0">
                <a:blip r:embed="rId8"/>
                <a:stretch>
                  <a:fillRect l="-686" t="-51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67544" y="5948554"/>
                <a:ext cx="7992888" cy="47492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800" b="1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itchFamily="66" charset="0"/>
                  </a:rPr>
                  <a:t>*</a:t>
                </a:r>
                <a:r>
                  <a:rPr lang="en-US" sz="1800" dirty="0" smtClean="0">
                    <a:latin typeface="Comic Sans MS" pitchFamily="66" charset="0"/>
                  </a:rPr>
                  <a:t> For any fixing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Comic Sans MS" pitchFamily="66" charset="0"/>
                  </a:rPr>
                  <a:t>-</a:t>
                </a:r>
                <a:r>
                  <a:rPr lang="en-US" sz="1800" smtClean="0">
                    <a:latin typeface="Comic Sans MS" pitchFamily="66" charset="0"/>
                  </a:rPr>
                  <a:t>source.</a:t>
                </a:r>
                <a:endParaRPr lang="en-US" sz="1800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48554"/>
                <a:ext cx="7992888" cy="474920"/>
              </a:xfrm>
              <a:prstGeom prst="rect">
                <a:avLst/>
              </a:prstGeom>
              <a:blipFill rotWithShape="0">
                <a:blip r:embed="rId9"/>
                <a:stretch>
                  <a:fillRect l="-686" t="-64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6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2" grpId="0"/>
      <p:bldP spid="16" grpId="0"/>
      <p:bldP spid="17" grpId="0"/>
      <p:bldP spid="28" grpId="0" animBg="1"/>
      <p:bldP spid="29" grpId="0"/>
      <p:bldP spid="30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38170</TotalTime>
  <Words>1120</Words>
  <Application>Microsoft Office PowerPoint</Application>
  <PresentationFormat>On-screen Show (4:3)</PresentationFormat>
  <Paragraphs>272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Times New Roman</vt:lpstr>
      <vt:lpstr>Office Theme</vt:lpstr>
      <vt:lpstr>Constructing Ramsey Graphs</vt:lpstr>
      <vt:lpstr>Ramsey graphs</vt:lpstr>
      <vt:lpstr>Previous work</vt:lpstr>
      <vt:lpstr>Previous work</vt:lpstr>
      <vt:lpstr>Our contribution</vt:lpstr>
      <vt:lpstr>Roadmap</vt:lpstr>
      <vt:lpstr>Dispersers</vt:lpstr>
      <vt:lpstr>Block-sources</vt:lpstr>
      <vt:lpstr>Subsources and a chain-like rule</vt:lpstr>
      <vt:lpstr>Roadmap</vt:lpstr>
      <vt:lpstr>The high-level strategy</vt:lpstr>
      <vt:lpstr>The high-level strategy</vt:lpstr>
      <vt:lpstr>The high-level strategy</vt:lpstr>
      <vt:lpstr>Roadmap</vt:lpstr>
      <vt:lpstr>Entropy trees</vt:lpstr>
      <vt:lpstr>Entropy trees</vt:lpstr>
      <vt:lpstr>Entropy trees</vt:lpstr>
      <vt:lpstr>Entropy trees</vt:lpstr>
      <vt:lpstr>Entropy trees</vt:lpstr>
      <vt:lpstr>Entropy trees</vt:lpstr>
      <vt:lpstr>Entropy trees</vt:lpstr>
      <vt:lpstr>Roadmap</vt:lpstr>
      <vt:lpstr>The high-level strategy – revisited</vt:lpstr>
      <vt:lpstr>The structure we enforce</vt:lpstr>
      <vt:lpstr>The structure we enforce</vt:lpstr>
      <vt:lpstr>The structure we enforce</vt:lpstr>
      <vt:lpstr>A more detailed strategy</vt:lpstr>
      <vt:lpstr>A more detailed strategy</vt:lpstr>
      <vt:lpstr>Roadmap</vt:lpstr>
      <vt:lpstr>Summary and open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Gil Cohen</cp:lastModifiedBy>
  <cp:revision>1563</cp:revision>
  <dcterms:created xsi:type="dcterms:W3CDTF">2011-08-15T07:34:47Z</dcterms:created>
  <dcterms:modified xsi:type="dcterms:W3CDTF">2015-11-13T17:11:08Z</dcterms:modified>
</cp:coreProperties>
</file>