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5" r:id="rId3"/>
    <p:sldId id="392" r:id="rId4"/>
    <p:sldId id="410" r:id="rId5"/>
    <p:sldId id="422" r:id="rId6"/>
    <p:sldId id="412" r:id="rId7"/>
    <p:sldId id="263" r:id="rId8"/>
    <p:sldId id="368" r:id="rId9"/>
    <p:sldId id="369" r:id="rId10"/>
    <p:sldId id="370" r:id="rId11"/>
    <p:sldId id="403" r:id="rId12"/>
    <p:sldId id="371" r:id="rId13"/>
    <p:sldId id="393" r:id="rId14"/>
    <p:sldId id="394" r:id="rId15"/>
    <p:sldId id="395" r:id="rId16"/>
    <p:sldId id="396" r:id="rId17"/>
    <p:sldId id="397" r:id="rId18"/>
    <p:sldId id="399" r:id="rId19"/>
    <p:sldId id="400" r:id="rId20"/>
    <p:sldId id="401" r:id="rId21"/>
    <p:sldId id="381" r:id="rId22"/>
    <p:sldId id="454" r:id="rId23"/>
    <p:sldId id="384" r:id="rId24"/>
    <p:sldId id="451" r:id="rId25"/>
    <p:sldId id="452" r:id="rId26"/>
    <p:sldId id="312" r:id="rId27"/>
    <p:sldId id="319" r:id="rId28"/>
    <p:sldId id="344" r:id="rId29"/>
    <p:sldId id="349" r:id="rId30"/>
    <p:sldId id="350" r:id="rId31"/>
    <p:sldId id="360" r:id="rId32"/>
    <p:sldId id="354" r:id="rId33"/>
    <p:sldId id="355" r:id="rId34"/>
    <p:sldId id="351" r:id="rId35"/>
    <p:sldId id="356" r:id="rId36"/>
    <p:sldId id="357" r:id="rId37"/>
    <p:sldId id="463" r:id="rId38"/>
    <p:sldId id="359" r:id="rId39"/>
    <p:sldId id="455" r:id="rId40"/>
    <p:sldId id="456" r:id="rId41"/>
    <p:sldId id="457" r:id="rId42"/>
    <p:sldId id="458" r:id="rId43"/>
    <p:sldId id="459" r:id="rId44"/>
    <p:sldId id="460" r:id="rId45"/>
    <p:sldId id="461" r:id="rId46"/>
    <p:sldId id="462" r:id="rId47"/>
    <p:sldId id="364" r:id="rId48"/>
    <p:sldId id="365" r:id="rId49"/>
    <p:sldId id="366" r:id="rId50"/>
    <p:sldId id="367" r:id="rId5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92" d="100"/>
          <a:sy n="92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200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925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860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321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730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ג'/סיון/תשע"ב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603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ג'/סיון/תשע"ב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957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ג'/סיון/תשע"ב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252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ג'/סיון/תשע"ב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077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ג'/סיון/תשע"ב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61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ג'/סיון/תשע"ב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211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5D19C-5ADE-4E60-97B5-927CACF65E0A}" type="datetimeFigureOut">
              <a:rPr lang="he-IL" smtClean="0"/>
              <a:t>ג'/סיון/תשע"ב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037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0.png"/><Relationship Id="rId7" Type="http://schemas.openxmlformats.org/officeDocument/2006/relationships/image" Target="../media/image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10.png"/><Relationship Id="rId7" Type="http://schemas.openxmlformats.org/officeDocument/2006/relationships/image" Target="../media/image19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0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10.png"/><Relationship Id="rId7" Type="http://schemas.openxmlformats.org/officeDocument/2006/relationships/image" Target="../media/image24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openxmlformats.org/officeDocument/2006/relationships/image" Target="../media/image109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620.png"/><Relationship Id="rId4" Type="http://schemas.openxmlformats.org/officeDocument/2006/relationships/image" Target="../media/image50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3.png"/><Relationship Id="rId7" Type="http://schemas.openxmlformats.org/officeDocument/2006/relationships/image" Target="../media/image3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5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5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97.png"/><Relationship Id="rId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100.png"/><Relationship Id="rId9" Type="http://schemas.openxmlformats.org/officeDocument/2006/relationships/image" Target="../media/image9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511.png"/><Relationship Id="rId4" Type="http://schemas.openxmlformats.org/officeDocument/2006/relationships/image" Target="../media/image10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g"/><Relationship Id="rId9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3" Type="http://schemas.openxmlformats.org/officeDocument/2006/relationships/image" Target="../media/image280.png"/><Relationship Id="rId12" Type="http://schemas.openxmlformats.org/officeDocument/2006/relationships/image" Target="../media/image69.png"/><Relationship Id="rId17" Type="http://schemas.openxmlformats.org/officeDocument/2006/relationships/image" Target="../media/image42.png"/><Relationship Id="rId2" Type="http://schemas.openxmlformats.org/officeDocument/2006/relationships/image" Target="../media/image230.pn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8.png"/><Relationship Id="rId15" Type="http://schemas.openxmlformats.org/officeDocument/2006/relationships/image" Target="../media/image41.jpg"/><Relationship Id="rId1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31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50.png"/><Relationship Id="rId5" Type="http://schemas.openxmlformats.org/officeDocument/2006/relationships/image" Target="../media/image260.png"/><Relationship Id="rId10" Type="http://schemas.openxmlformats.org/officeDocument/2006/relationships/image" Target="../media/image49.jpeg"/><Relationship Id="rId4" Type="http://schemas.openxmlformats.org/officeDocument/2006/relationships/image" Target="../media/image240.png"/><Relationship Id="rId9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792" y="476672"/>
            <a:ext cx="8206680" cy="1470025"/>
          </a:xfrm>
        </p:spPr>
        <p:txBody>
          <a:bodyPr>
            <a:noAutofit/>
          </a:bodyPr>
          <a:lstStyle/>
          <a:p>
            <a:pPr rtl="0"/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Non-Malleable Extractors with Short Seeds and Applications to Privacy Amplification</a:t>
            </a:r>
            <a:endParaRPr lang="he-IL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348880"/>
            <a:ext cx="6984776" cy="1752600"/>
          </a:xfrm>
        </p:spPr>
        <p:txBody>
          <a:bodyPr wrap="square">
            <a:noAutofit/>
          </a:bodyPr>
          <a:lstStyle/>
          <a:p>
            <a:pPr lvl="1" rtl="0"/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Gil Cohen</a:t>
            </a:r>
          </a:p>
          <a:p>
            <a:pPr lvl="1" rtl="0"/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Weizmann Institute</a:t>
            </a:r>
          </a:p>
          <a:p>
            <a:pPr lvl="1" rtl="0"/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1" rtl="0"/>
            <a:endParaRPr lang="en-US" sz="2200" dirty="0">
              <a:solidFill>
                <a:schemeClr val="tx1"/>
              </a:solidFill>
              <a:latin typeface="Comic Sans MS" pitchFamily="66" charset="0"/>
            </a:endParaRPr>
          </a:p>
          <a:p>
            <a:pPr lvl="1" rtl="0"/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1" rtl="0"/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Joint </a:t>
            </a: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work with</a:t>
            </a:r>
          </a:p>
          <a:p>
            <a:pPr lvl="1" rtl="0"/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Ran </a:t>
            </a:r>
            <a:r>
              <a:rPr lang="en-US" sz="2200" dirty="0" err="1" smtClean="0">
                <a:solidFill>
                  <a:schemeClr val="tx1"/>
                </a:solidFill>
                <a:latin typeface="Comic Sans MS" pitchFamily="66" charset="0"/>
              </a:rPr>
              <a:t>Raz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Gil </a:t>
            </a:r>
            <a:r>
              <a:rPr lang="en-US" sz="2200" dirty="0" err="1" smtClean="0">
                <a:solidFill>
                  <a:schemeClr val="tx1"/>
                </a:solidFill>
                <a:latin typeface="Comic Sans MS" pitchFamily="66" charset="0"/>
              </a:rPr>
              <a:t>Segev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1" rtl="0"/>
            <a:endParaRPr lang="en-US" sz="1600" dirty="0">
              <a:solidFill>
                <a:schemeClr val="tx1"/>
              </a:solidFill>
              <a:latin typeface="Comic Sans MS" pitchFamily="66" charset="0"/>
            </a:endParaRPr>
          </a:p>
          <a:p>
            <a:pPr lvl="1" rtl="0"/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The 2012 Meeting of the Israel</a:t>
            </a:r>
          </a:p>
          <a:p>
            <a:pPr lvl="1" rtl="0"/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Mathematical Union, Bar-</a:t>
            </a:r>
            <a:r>
              <a:rPr lang="en-US" sz="2400" dirty="0" err="1" smtClean="0">
                <a:solidFill>
                  <a:srgbClr val="7030A0"/>
                </a:solidFill>
                <a:latin typeface="Comic Sans MS" pitchFamily="66" charset="0"/>
              </a:rPr>
              <a:t>Ilan</a:t>
            </a: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he-IL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16157"/>
            <a:ext cx="112260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Non-Malleable Extractor</a:t>
            </a:r>
            <a:endParaRPr lang="he-IL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66861" y="1603999"/>
            <a:ext cx="3323322" cy="2470037"/>
            <a:chOff x="2123728" y="2276872"/>
            <a:chExt cx="5328592" cy="3960440"/>
          </a:xfrm>
        </p:grpSpPr>
        <p:sp>
          <p:nvSpPr>
            <p:cNvPr id="3" name="Oval 2"/>
            <p:cNvSpPr/>
            <p:nvPr/>
          </p:nvSpPr>
          <p:spPr>
            <a:xfrm>
              <a:off x="2123728" y="3068960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Oval 19"/>
            <p:cNvSpPr/>
            <p:nvPr/>
          </p:nvSpPr>
          <p:spPr>
            <a:xfrm>
              <a:off x="3419872" y="2708920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Oval 20"/>
            <p:cNvSpPr/>
            <p:nvPr/>
          </p:nvSpPr>
          <p:spPr>
            <a:xfrm>
              <a:off x="2771800" y="4941168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Oval 21"/>
            <p:cNvSpPr/>
            <p:nvPr/>
          </p:nvSpPr>
          <p:spPr>
            <a:xfrm>
              <a:off x="4283968" y="4409189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Oval 22"/>
            <p:cNvSpPr/>
            <p:nvPr/>
          </p:nvSpPr>
          <p:spPr>
            <a:xfrm>
              <a:off x="4503238" y="5805264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Oval 23"/>
            <p:cNvSpPr/>
            <p:nvPr/>
          </p:nvSpPr>
          <p:spPr>
            <a:xfrm>
              <a:off x="6228184" y="2276872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Oval 24"/>
            <p:cNvSpPr/>
            <p:nvPr/>
          </p:nvSpPr>
          <p:spPr>
            <a:xfrm>
              <a:off x="5436096" y="2708920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Oval 25"/>
            <p:cNvSpPr/>
            <p:nvPr/>
          </p:nvSpPr>
          <p:spPr>
            <a:xfrm>
              <a:off x="7020272" y="4226386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" name="Straight Connector 4"/>
            <p:cNvCxnSpPr>
              <a:endCxn id="20" idx="2"/>
            </p:cNvCxnSpPr>
            <p:nvPr/>
          </p:nvCxnSpPr>
          <p:spPr>
            <a:xfrm flipV="1">
              <a:off x="2555776" y="2924944"/>
              <a:ext cx="864096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2" idx="0"/>
            </p:cNvCxnSpPr>
            <p:nvPr/>
          </p:nvCxnSpPr>
          <p:spPr>
            <a:xfrm flipH="1" flipV="1">
              <a:off x="3779912" y="3104964"/>
              <a:ext cx="720080" cy="13042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2" idx="2"/>
              <a:endCxn id="3" idx="5"/>
            </p:cNvCxnSpPr>
            <p:nvPr/>
          </p:nvCxnSpPr>
          <p:spPr>
            <a:xfrm flipH="1" flipV="1">
              <a:off x="2492504" y="3437736"/>
              <a:ext cx="1791464" cy="11874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1"/>
              <a:endCxn id="3" idx="4"/>
            </p:cNvCxnSpPr>
            <p:nvPr/>
          </p:nvCxnSpPr>
          <p:spPr>
            <a:xfrm flipH="1" flipV="1">
              <a:off x="2339752" y="3501008"/>
              <a:ext cx="495320" cy="15034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2" idx="7"/>
              <a:endCxn id="25" idx="4"/>
            </p:cNvCxnSpPr>
            <p:nvPr/>
          </p:nvCxnSpPr>
          <p:spPr>
            <a:xfrm flipV="1">
              <a:off x="4652744" y="3140968"/>
              <a:ext cx="999376" cy="13314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6" idx="0"/>
              <a:endCxn id="24" idx="5"/>
            </p:cNvCxnSpPr>
            <p:nvPr/>
          </p:nvCxnSpPr>
          <p:spPr>
            <a:xfrm flipH="1" flipV="1">
              <a:off x="6596960" y="2645648"/>
              <a:ext cx="639336" cy="158073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6" idx="1"/>
              <a:endCxn id="25" idx="5"/>
            </p:cNvCxnSpPr>
            <p:nvPr/>
          </p:nvCxnSpPr>
          <p:spPr>
            <a:xfrm flipH="1" flipV="1">
              <a:off x="5804872" y="3077696"/>
              <a:ext cx="1278672" cy="121196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6" idx="3"/>
              <a:endCxn id="23" idx="6"/>
            </p:cNvCxnSpPr>
            <p:nvPr/>
          </p:nvCxnSpPr>
          <p:spPr>
            <a:xfrm flipH="1">
              <a:off x="4935286" y="4595162"/>
              <a:ext cx="2148258" cy="142612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3" idx="1"/>
              <a:endCxn id="21" idx="5"/>
            </p:cNvCxnSpPr>
            <p:nvPr/>
          </p:nvCxnSpPr>
          <p:spPr>
            <a:xfrm flipH="1" flipV="1">
              <a:off x="3140576" y="5309944"/>
              <a:ext cx="1425934" cy="55859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5" idx="7"/>
              <a:endCxn id="24" idx="2"/>
            </p:cNvCxnSpPr>
            <p:nvPr/>
          </p:nvCxnSpPr>
          <p:spPr>
            <a:xfrm flipV="1">
              <a:off x="5804872" y="2492896"/>
              <a:ext cx="423312" cy="27929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2" idx="4"/>
              <a:endCxn id="23" idx="0"/>
            </p:cNvCxnSpPr>
            <p:nvPr/>
          </p:nvCxnSpPr>
          <p:spPr>
            <a:xfrm>
              <a:off x="4499992" y="4841237"/>
              <a:ext cx="219270" cy="96402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2" idx="6"/>
              <a:endCxn id="26" idx="2"/>
            </p:cNvCxnSpPr>
            <p:nvPr/>
          </p:nvCxnSpPr>
          <p:spPr>
            <a:xfrm flipV="1">
              <a:off x="4716016" y="4442410"/>
              <a:ext cx="2304256" cy="18280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251519" y="1942548"/>
            <a:ext cx="4668493" cy="142265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dirty="0" smtClean="0">
                <a:latin typeface="Comic Sans MS" pitchFamily="66" charset="0"/>
              </a:rPr>
              <a:t>Expanders are low-degree undirected graphs that “look random”.</a:t>
            </a:r>
          </a:p>
          <a:p>
            <a:pPr marL="0" indent="0" algn="ctr" rtl="0">
              <a:buNone/>
            </a:pP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269315" y="4869160"/>
                <a:ext cx="6227088" cy="142265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Nodes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0" dirty="0" smtClean="0">
                  <a:latin typeface="Comic Sans MS" pitchFamily="66" charset="0"/>
                </a:endParaRPr>
              </a:p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Labeled neighbors (think of 1-16).</a:t>
                </a:r>
                <a:endParaRPr lang="en-US" sz="2800" b="0" dirty="0" smtClean="0">
                  <a:latin typeface="Comic Sans MS" pitchFamily="66" charset="0"/>
                </a:endParaRPr>
              </a:p>
              <a:p>
                <a:pPr marL="0" indent="0" algn="l" rtl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15" y="4869160"/>
                <a:ext cx="6227088" cy="1422650"/>
              </a:xfrm>
              <a:prstGeom prst="rect">
                <a:avLst/>
              </a:prstGeom>
              <a:blipFill rotWithShape="1">
                <a:blip r:embed="rId2"/>
                <a:stretch>
                  <a:fillRect l="-1957" t="-42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51520" y="3573016"/>
            <a:ext cx="4320480" cy="142265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dirty="0" smtClean="0">
                <a:latin typeface="Comic Sans MS" pitchFamily="66" charset="0"/>
              </a:rPr>
              <a:t>Are known to induce extractors.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5560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Non-Malleable Extractor</a:t>
            </a:r>
            <a:endParaRPr lang="he-IL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23728" y="2276872"/>
            <a:ext cx="5328592" cy="3960440"/>
            <a:chOff x="2123728" y="2276872"/>
            <a:chExt cx="5328592" cy="3960440"/>
          </a:xfrm>
        </p:grpSpPr>
        <p:sp>
          <p:nvSpPr>
            <p:cNvPr id="3" name="Oval 2"/>
            <p:cNvSpPr/>
            <p:nvPr/>
          </p:nvSpPr>
          <p:spPr>
            <a:xfrm>
              <a:off x="2123728" y="3068960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Oval 19"/>
            <p:cNvSpPr/>
            <p:nvPr/>
          </p:nvSpPr>
          <p:spPr>
            <a:xfrm>
              <a:off x="3419872" y="2708920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Oval 20"/>
            <p:cNvSpPr/>
            <p:nvPr/>
          </p:nvSpPr>
          <p:spPr>
            <a:xfrm>
              <a:off x="2771800" y="4941168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Oval 21"/>
            <p:cNvSpPr/>
            <p:nvPr/>
          </p:nvSpPr>
          <p:spPr>
            <a:xfrm>
              <a:off x="4283968" y="4409189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Oval 22"/>
            <p:cNvSpPr/>
            <p:nvPr/>
          </p:nvSpPr>
          <p:spPr>
            <a:xfrm>
              <a:off x="4503238" y="5805264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Oval 23"/>
            <p:cNvSpPr/>
            <p:nvPr/>
          </p:nvSpPr>
          <p:spPr>
            <a:xfrm>
              <a:off x="6228184" y="2276872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Oval 24"/>
            <p:cNvSpPr/>
            <p:nvPr/>
          </p:nvSpPr>
          <p:spPr>
            <a:xfrm>
              <a:off x="5436096" y="2708920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Oval 25"/>
            <p:cNvSpPr/>
            <p:nvPr/>
          </p:nvSpPr>
          <p:spPr>
            <a:xfrm>
              <a:off x="7020272" y="4226386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" name="Straight Connector 4"/>
            <p:cNvCxnSpPr>
              <a:endCxn id="20" idx="2"/>
            </p:cNvCxnSpPr>
            <p:nvPr/>
          </p:nvCxnSpPr>
          <p:spPr>
            <a:xfrm flipV="1">
              <a:off x="2555776" y="2924944"/>
              <a:ext cx="864096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2" idx="0"/>
            </p:cNvCxnSpPr>
            <p:nvPr/>
          </p:nvCxnSpPr>
          <p:spPr>
            <a:xfrm flipH="1" flipV="1">
              <a:off x="3779912" y="3104964"/>
              <a:ext cx="720080" cy="13042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2" idx="2"/>
              <a:endCxn id="3" idx="5"/>
            </p:cNvCxnSpPr>
            <p:nvPr/>
          </p:nvCxnSpPr>
          <p:spPr>
            <a:xfrm flipH="1" flipV="1">
              <a:off x="2492504" y="3437736"/>
              <a:ext cx="1791464" cy="11874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1"/>
              <a:endCxn id="3" idx="4"/>
            </p:cNvCxnSpPr>
            <p:nvPr/>
          </p:nvCxnSpPr>
          <p:spPr>
            <a:xfrm flipH="1" flipV="1">
              <a:off x="2339752" y="3501008"/>
              <a:ext cx="495320" cy="15034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2" idx="7"/>
              <a:endCxn id="25" idx="4"/>
            </p:cNvCxnSpPr>
            <p:nvPr/>
          </p:nvCxnSpPr>
          <p:spPr>
            <a:xfrm flipV="1">
              <a:off x="4652744" y="3140968"/>
              <a:ext cx="999376" cy="13314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6" idx="0"/>
              <a:endCxn id="24" idx="5"/>
            </p:cNvCxnSpPr>
            <p:nvPr/>
          </p:nvCxnSpPr>
          <p:spPr>
            <a:xfrm flipH="1" flipV="1">
              <a:off x="6596960" y="2645648"/>
              <a:ext cx="639336" cy="158073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6" idx="1"/>
              <a:endCxn id="25" idx="5"/>
            </p:cNvCxnSpPr>
            <p:nvPr/>
          </p:nvCxnSpPr>
          <p:spPr>
            <a:xfrm flipH="1" flipV="1">
              <a:off x="5804872" y="3077696"/>
              <a:ext cx="1278672" cy="121196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6" idx="3"/>
              <a:endCxn id="23" idx="6"/>
            </p:cNvCxnSpPr>
            <p:nvPr/>
          </p:nvCxnSpPr>
          <p:spPr>
            <a:xfrm flipH="1">
              <a:off x="4935286" y="4595162"/>
              <a:ext cx="2148258" cy="142612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3" idx="1"/>
              <a:endCxn id="21" idx="5"/>
            </p:cNvCxnSpPr>
            <p:nvPr/>
          </p:nvCxnSpPr>
          <p:spPr>
            <a:xfrm flipH="1" flipV="1">
              <a:off x="3140576" y="5309944"/>
              <a:ext cx="1425934" cy="55859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5" idx="7"/>
              <a:endCxn id="24" idx="2"/>
            </p:cNvCxnSpPr>
            <p:nvPr/>
          </p:nvCxnSpPr>
          <p:spPr>
            <a:xfrm flipV="1">
              <a:off x="5804872" y="2492896"/>
              <a:ext cx="423312" cy="27929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2" idx="4"/>
              <a:endCxn id="23" idx="0"/>
            </p:cNvCxnSpPr>
            <p:nvPr/>
          </p:nvCxnSpPr>
          <p:spPr>
            <a:xfrm>
              <a:off x="4499992" y="4841237"/>
              <a:ext cx="219270" cy="96402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2" idx="6"/>
              <a:endCxn id="26" idx="2"/>
            </p:cNvCxnSpPr>
            <p:nvPr/>
          </p:nvCxnSpPr>
          <p:spPr>
            <a:xfrm flipV="1">
              <a:off x="4716016" y="4442410"/>
              <a:ext cx="2304256" cy="18280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32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23728" y="306896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Oval 19"/>
          <p:cNvSpPr/>
          <p:nvPr/>
        </p:nvSpPr>
        <p:spPr>
          <a:xfrm>
            <a:off x="3419872" y="270892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Oval 20"/>
          <p:cNvSpPr/>
          <p:nvPr/>
        </p:nvSpPr>
        <p:spPr>
          <a:xfrm>
            <a:off x="2771800" y="4941168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Oval 21"/>
          <p:cNvSpPr/>
          <p:nvPr/>
        </p:nvSpPr>
        <p:spPr>
          <a:xfrm>
            <a:off x="4283968" y="440918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Oval 22"/>
          <p:cNvSpPr/>
          <p:nvPr/>
        </p:nvSpPr>
        <p:spPr>
          <a:xfrm>
            <a:off x="4503238" y="580526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Oval 23"/>
          <p:cNvSpPr/>
          <p:nvPr/>
        </p:nvSpPr>
        <p:spPr>
          <a:xfrm>
            <a:off x="6228184" y="2276872"/>
            <a:ext cx="432048" cy="4320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Oval 24"/>
          <p:cNvSpPr/>
          <p:nvPr/>
        </p:nvSpPr>
        <p:spPr>
          <a:xfrm>
            <a:off x="5436096" y="270892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Oval 25"/>
          <p:cNvSpPr/>
          <p:nvPr/>
        </p:nvSpPr>
        <p:spPr>
          <a:xfrm>
            <a:off x="7020272" y="4226386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" name="Straight Connector 4"/>
          <p:cNvCxnSpPr>
            <a:endCxn id="20" idx="2"/>
          </p:cNvCxnSpPr>
          <p:nvPr/>
        </p:nvCxnSpPr>
        <p:spPr>
          <a:xfrm flipV="1">
            <a:off x="2555776" y="2924944"/>
            <a:ext cx="864096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0"/>
          </p:cNvCxnSpPr>
          <p:nvPr/>
        </p:nvCxnSpPr>
        <p:spPr>
          <a:xfrm flipH="1" flipV="1">
            <a:off x="3779912" y="3104964"/>
            <a:ext cx="720080" cy="13042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2"/>
            <a:endCxn id="3" idx="5"/>
          </p:cNvCxnSpPr>
          <p:nvPr/>
        </p:nvCxnSpPr>
        <p:spPr>
          <a:xfrm flipH="1" flipV="1">
            <a:off x="2492504" y="3437736"/>
            <a:ext cx="1791464" cy="11874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1" idx="1"/>
            <a:endCxn id="3" idx="4"/>
          </p:cNvCxnSpPr>
          <p:nvPr/>
        </p:nvCxnSpPr>
        <p:spPr>
          <a:xfrm flipH="1" flipV="1">
            <a:off x="2339752" y="3501008"/>
            <a:ext cx="495320" cy="15034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2" idx="7"/>
            <a:endCxn id="25" idx="4"/>
          </p:cNvCxnSpPr>
          <p:nvPr/>
        </p:nvCxnSpPr>
        <p:spPr>
          <a:xfrm flipV="1">
            <a:off x="4652744" y="3140968"/>
            <a:ext cx="999376" cy="13314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6" idx="0"/>
            <a:endCxn id="24" idx="5"/>
          </p:cNvCxnSpPr>
          <p:nvPr/>
        </p:nvCxnSpPr>
        <p:spPr>
          <a:xfrm flipH="1" flipV="1">
            <a:off x="6596960" y="2645648"/>
            <a:ext cx="639336" cy="15807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6" idx="1"/>
            <a:endCxn id="25" idx="5"/>
          </p:cNvCxnSpPr>
          <p:nvPr/>
        </p:nvCxnSpPr>
        <p:spPr>
          <a:xfrm flipH="1" flipV="1">
            <a:off x="5804872" y="3077696"/>
            <a:ext cx="1278672" cy="12119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3"/>
            <a:endCxn id="23" idx="6"/>
          </p:cNvCxnSpPr>
          <p:nvPr/>
        </p:nvCxnSpPr>
        <p:spPr>
          <a:xfrm flipH="1">
            <a:off x="4935286" y="4595162"/>
            <a:ext cx="2148258" cy="14261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3" idx="1"/>
            <a:endCxn id="21" idx="5"/>
          </p:cNvCxnSpPr>
          <p:nvPr/>
        </p:nvCxnSpPr>
        <p:spPr>
          <a:xfrm flipH="1" flipV="1">
            <a:off x="3140576" y="5309944"/>
            <a:ext cx="1425934" cy="5585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5" idx="7"/>
            <a:endCxn id="24" idx="2"/>
          </p:cNvCxnSpPr>
          <p:nvPr/>
        </p:nvCxnSpPr>
        <p:spPr>
          <a:xfrm flipV="1">
            <a:off x="5804872" y="2492896"/>
            <a:ext cx="423312" cy="2792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2" idx="4"/>
            <a:endCxn id="23" idx="0"/>
          </p:cNvCxnSpPr>
          <p:nvPr/>
        </p:nvCxnSpPr>
        <p:spPr>
          <a:xfrm>
            <a:off x="4499992" y="4841237"/>
            <a:ext cx="219270" cy="9640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6642583" y="2132856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583" y="2132856"/>
                <a:ext cx="576064" cy="368425"/>
              </a:xfrm>
              <a:prstGeom prst="rect">
                <a:avLst/>
              </a:prstGeom>
              <a:blipFill rotWithShape="1"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Non-Malleable Extractor</a:t>
            </a:r>
            <a:endParaRPr lang="he-IL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716016" y="4442410"/>
            <a:ext cx="2304256" cy="1828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6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23728" y="306896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Oval 19"/>
          <p:cNvSpPr/>
          <p:nvPr/>
        </p:nvSpPr>
        <p:spPr>
          <a:xfrm>
            <a:off x="3419872" y="270892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Oval 20"/>
          <p:cNvSpPr/>
          <p:nvPr/>
        </p:nvSpPr>
        <p:spPr>
          <a:xfrm>
            <a:off x="2771800" y="4941168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Oval 21"/>
          <p:cNvSpPr/>
          <p:nvPr/>
        </p:nvSpPr>
        <p:spPr>
          <a:xfrm>
            <a:off x="4283968" y="440918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Oval 22"/>
          <p:cNvSpPr/>
          <p:nvPr/>
        </p:nvSpPr>
        <p:spPr>
          <a:xfrm>
            <a:off x="4503238" y="580526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Oval 23"/>
          <p:cNvSpPr/>
          <p:nvPr/>
        </p:nvSpPr>
        <p:spPr>
          <a:xfrm>
            <a:off x="6228184" y="2276872"/>
            <a:ext cx="432048" cy="4320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Oval 24"/>
          <p:cNvSpPr/>
          <p:nvPr/>
        </p:nvSpPr>
        <p:spPr>
          <a:xfrm>
            <a:off x="5436096" y="270892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Oval 25"/>
          <p:cNvSpPr/>
          <p:nvPr/>
        </p:nvSpPr>
        <p:spPr>
          <a:xfrm>
            <a:off x="7020272" y="4226386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" name="Straight Connector 4"/>
          <p:cNvCxnSpPr>
            <a:endCxn id="20" idx="2"/>
          </p:cNvCxnSpPr>
          <p:nvPr/>
        </p:nvCxnSpPr>
        <p:spPr>
          <a:xfrm flipV="1">
            <a:off x="2555776" y="2924944"/>
            <a:ext cx="864096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0"/>
          </p:cNvCxnSpPr>
          <p:nvPr/>
        </p:nvCxnSpPr>
        <p:spPr>
          <a:xfrm flipH="1" flipV="1">
            <a:off x="3779912" y="3104964"/>
            <a:ext cx="720080" cy="13042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2"/>
            <a:endCxn id="3" idx="5"/>
          </p:cNvCxnSpPr>
          <p:nvPr/>
        </p:nvCxnSpPr>
        <p:spPr>
          <a:xfrm flipH="1" flipV="1">
            <a:off x="2492504" y="3437736"/>
            <a:ext cx="1791464" cy="11874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1" idx="1"/>
            <a:endCxn id="3" idx="4"/>
          </p:cNvCxnSpPr>
          <p:nvPr/>
        </p:nvCxnSpPr>
        <p:spPr>
          <a:xfrm flipH="1" flipV="1">
            <a:off x="2339752" y="3501008"/>
            <a:ext cx="495320" cy="15034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2" idx="7"/>
            <a:endCxn id="25" idx="4"/>
          </p:cNvCxnSpPr>
          <p:nvPr/>
        </p:nvCxnSpPr>
        <p:spPr>
          <a:xfrm flipV="1">
            <a:off x="4652744" y="3140968"/>
            <a:ext cx="999376" cy="13314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6" idx="0"/>
            <a:endCxn id="24" idx="5"/>
          </p:cNvCxnSpPr>
          <p:nvPr/>
        </p:nvCxnSpPr>
        <p:spPr>
          <a:xfrm flipH="1" flipV="1">
            <a:off x="6596960" y="2645648"/>
            <a:ext cx="639336" cy="158073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6" idx="1"/>
            <a:endCxn id="25" idx="5"/>
          </p:cNvCxnSpPr>
          <p:nvPr/>
        </p:nvCxnSpPr>
        <p:spPr>
          <a:xfrm flipH="1" flipV="1">
            <a:off x="5804872" y="3077696"/>
            <a:ext cx="1278672" cy="12119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3"/>
            <a:endCxn id="23" idx="6"/>
          </p:cNvCxnSpPr>
          <p:nvPr/>
        </p:nvCxnSpPr>
        <p:spPr>
          <a:xfrm flipH="1">
            <a:off x="4935286" y="4595162"/>
            <a:ext cx="2148258" cy="14261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3" idx="1"/>
            <a:endCxn id="21" idx="5"/>
          </p:cNvCxnSpPr>
          <p:nvPr/>
        </p:nvCxnSpPr>
        <p:spPr>
          <a:xfrm flipH="1" flipV="1">
            <a:off x="3140576" y="5309944"/>
            <a:ext cx="1425934" cy="5585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5" idx="7"/>
            <a:endCxn id="24" idx="2"/>
          </p:cNvCxnSpPr>
          <p:nvPr/>
        </p:nvCxnSpPr>
        <p:spPr>
          <a:xfrm flipV="1">
            <a:off x="5804872" y="2492896"/>
            <a:ext cx="423312" cy="2792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2" idx="4"/>
            <a:endCxn id="23" idx="0"/>
          </p:cNvCxnSpPr>
          <p:nvPr/>
        </p:nvCxnSpPr>
        <p:spPr>
          <a:xfrm>
            <a:off x="4499992" y="4841237"/>
            <a:ext cx="219270" cy="9640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6642583" y="2132856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583" y="2132856"/>
                <a:ext cx="576064" cy="368425"/>
              </a:xfrm>
              <a:prstGeom prst="rect">
                <a:avLst/>
              </a:prstGeom>
              <a:blipFill rotWithShape="1"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Non-Malleable Extractor</a:t>
            </a:r>
            <a:endParaRPr lang="he-IL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716016" y="4442410"/>
            <a:ext cx="2304256" cy="1828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6804248" y="2988567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988567"/>
                <a:ext cx="576064" cy="368425"/>
              </a:xfrm>
              <a:prstGeom prst="rect">
                <a:avLst/>
              </a:prstGeom>
              <a:blipFill rotWithShape="1">
                <a:blip r:embed="rId3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0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23728" y="306896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Oval 19"/>
          <p:cNvSpPr/>
          <p:nvPr/>
        </p:nvSpPr>
        <p:spPr>
          <a:xfrm>
            <a:off x="3419872" y="270892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Oval 20"/>
          <p:cNvSpPr/>
          <p:nvPr/>
        </p:nvSpPr>
        <p:spPr>
          <a:xfrm>
            <a:off x="2771800" y="4941168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Oval 21"/>
          <p:cNvSpPr/>
          <p:nvPr/>
        </p:nvSpPr>
        <p:spPr>
          <a:xfrm>
            <a:off x="4283968" y="440918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Oval 22"/>
          <p:cNvSpPr/>
          <p:nvPr/>
        </p:nvSpPr>
        <p:spPr>
          <a:xfrm>
            <a:off x="4503238" y="580526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Oval 23"/>
          <p:cNvSpPr/>
          <p:nvPr/>
        </p:nvSpPr>
        <p:spPr>
          <a:xfrm>
            <a:off x="6228184" y="2276872"/>
            <a:ext cx="432048" cy="4320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Oval 24"/>
          <p:cNvSpPr/>
          <p:nvPr/>
        </p:nvSpPr>
        <p:spPr>
          <a:xfrm>
            <a:off x="5436096" y="270892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Oval 25"/>
          <p:cNvSpPr/>
          <p:nvPr/>
        </p:nvSpPr>
        <p:spPr>
          <a:xfrm>
            <a:off x="7020272" y="4226386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" name="Straight Connector 4"/>
          <p:cNvCxnSpPr>
            <a:endCxn id="20" idx="2"/>
          </p:cNvCxnSpPr>
          <p:nvPr/>
        </p:nvCxnSpPr>
        <p:spPr>
          <a:xfrm flipV="1">
            <a:off x="2555776" y="2924944"/>
            <a:ext cx="864096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0"/>
          </p:cNvCxnSpPr>
          <p:nvPr/>
        </p:nvCxnSpPr>
        <p:spPr>
          <a:xfrm flipH="1" flipV="1">
            <a:off x="3779912" y="3104964"/>
            <a:ext cx="720080" cy="13042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2"/>
            <a:endCxn id="3" idx="5"/>
          </p:cNvCxnSpPr>
          <p:nvPr/>
        </p:nvCxnSpPr>
        <p:spPr>
          <a:xfrm flipH="1" flipV="1">
            <a:off x="2492504" y="3437736"/>
            <a:ext cx="1791464" cy="11874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1" idx="1"/>
            <a:endCxn id="3" idx="4"/>
          </p:cNvCxnSpPr>
          <p:nvPr/>
        </p:nvCxnSpPr>
        <p:spPr>
          <a:xfrm flipH="1" flipV="1">
            <a:off x="2339752" y="3501008"/>
            <a:ext cx="495320" cy="15034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2" idx="7"/>
            <a:endCxn id="25" idx="4"/>
          </p:cNvCxnSpPr>
          <p:nvPr/>
        </p:nvCxnSpPr>
        <p:spPr>
          <a:xfrm flipV="1">
            <a:off x="4652744" y="3140968"/>
            <a:ext cx="999376" cy="13314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6" idx="0"/>
            <a:endCxn id="24" idx="5"/>
          </p:cNvCxnSpPr>
          <p:nvPr/>
        </p:nvCxnSpPr>
        <p:spPr>
          <a:xfrm flipH="1" flipV="1">
            <a:off x="6596960" y="2645648"/>
            <a:ext cx="639336" cy="158073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6" idx="1"/>
            <a:endCxn id="25" idx="5"/>
          </p:cNvCxnSpPr>
          <p:nvPr/>
        </p:nvCxnSpPr>
        <p:spPr>
          <a:xfrm flipH="1" flipV="1">
            <a:off x="5804872" y="3077696"/>
            <a:ext cx="1278672" cy="12119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3"/>
            <a:endCxn id="23" idx="6"/>
          </p:cNvCxnSpPr>
          <p:nvPr/>
        </p:nvCxnSpPr>
        <p:spPr>
          <a:xfrm flipH="1">
            <a:off x="4935286" y="4595162"/>
            <a:ext cx="2148258" cy="14261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3" idx="1"/>
            <a:endCxn id="21" idx="5"/>
          </p:cNvCxnSpPr>
          <p:nvPr/>
        </p:nvCxnSpPr>
        <p:spPr>
          <a:xfrm flipH="1" flipV="1">
            <a:off x="3140576" y="5309944"/>
            <a:ext cx="1425934" cy="5585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5" idx="7"/>
            <a:endCxn id="24" idx="2"/>
          </p:cNvCxnSpPr>
          <p:nvPr/>
        </p:nvCxnSpPr>
        <p:spPr>
          <a:xfrm flipV="1">
            <a:off x="5804872" y="2492896"/>
            <a:ext cx="423312" cy="2792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2" idx="4"/>
            <a:endCxn id="23" idx="0"/>
          </p:cNvCxnSpPr>
          <p:nvPr/>
        </p:nvCxnSpPr>
        <p:spPr>
          <a:xfrm>
            <a:off x="4499992" y="4841237"/>
            <a:ext cx="219270" cy="9640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6642583" y="2132856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583" y="2132856"/>
                <a:ext cx="576064" cy="368425"/>
              </a:xfrm>
              <a:prstGeom prst="rect">
                <a:avLst/>
              </a:prstGeom>
              <a:blipFill rotWithShape="1"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Non-Malleable Extractor</a:t>
            </a:r>
            <a:endParaRPr lang="he-IL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716016" y="4442410"/>
            <a:ext cx="2304256" cy="182803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6804248" y="2988567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988567"/>
                <a:ext cx="576064" cy="368425"/>
              </a:xfrm>
              <a:prstGeom prst="rect">
                <a:avLst/>
              </a:prstGeom>
              <a:blipFill rotWithShape="1">
                <a:blip r:embed="rId3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5597528" y="4139200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528" y="4139200"/>
                <a:ext cx="576064" cy="368425"/>
              </a:xfrm>
              <a:prstGeom prst="rect">
                <a:avLst/>
              </a:prstGeom>
              <a:blipFill rotWithShape="1">
                <a:blip r:embed="rId4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4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23728" y="306896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Oval 19"/>
          <p:cNvSpPr/>
          <p:nvPr/>
        </p:nvSpPr>
        <p:spPr>
          <a:xfrm>
            <a:off x="3419872" y="270892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Oval 20"/>
          <p:cNvSpPr/>
          <p:nvPr/>
        </p:nvSpPr>
        <p:spPr>
          <a:xfrm>
            <a:off x="2771800" y="4941168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Oval 21"/>
          <p:cNvSpPr/>
          <p:nvPr/>
        </p:nvSpPr>
        <p:spPr>
          <a:xfrm>
            <a:off x="4283968" y="440918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Oval 22"/>
          <p:cNvSpPr/>
          <p:nvPr/>
        </p:nvSpPr>
        <p:spPr>
          <a:xfrm>
            <a:off x="4503238" y="580526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Oval 23"/>
          <p:cNvSpPr/>
          <p:nvPr/>
        </p:nvSpPr>
        <p:spPr>
          <a:xfrm>
            <a:off x="6228184" y="2276872"/>
            <a:ext cx="432048" cy="4320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Oval 24"/>
          <p:cNvSpPr/>
          <p:nvPr/>
        </p:nvSpPr>
        <p:spPr>
          <a:xfrm>
            <a:off x="5436096" y="270892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Oval 25"/>
          <p:cNvSpPr/>
          <p:nvPr/>
        </p:nvSpPr>
        <p:spPr>
          <a:xfrm>
            <a:off x="7020272" y="4226386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" name="Straight Connector 4"/>
          <p:cNvCxnSpPr>
            <a:endCxn id="20" idx="2"/>
          </p:cNvCxnSpPr>
          <p:nvPr/>
        </p:nvCxnSpPr>
        <p:spPr>
          <a:xfrm flipV="1">
            <a:off x="2555776" y="2924944"/>
            <a:ext cx="864096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0"/>
          </p:cNvCxnSpPr>
          <p:nvPr/>
        </p:nvCxnSpPr>
        <p:spPr>
          <a:xfrm flipH="1" flipV="1">
            <a:off x="3779912" y="3104964"/>
            <a:ext cx="720080" cy="13042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2"/>
            <a:endCxn id="3" idx="5"/>
          </p:cNvCxnSpPr>
          <p:nvPr/>
        </p:nvCxnSpPr>
        <p:spPr>
          <a:xfrm flipH="1" flipV="1">
            <a:off x="2492504" y="3437736"/>
            <a:ext cx="1791464" cy="11874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1" idx="1"/>
            <a:endCxn id="3" idx="4"/>
          </p:cNvCxnSpPr>
          <p:nvPr/>
        </p:nvCxnSpPr>
        <p:spPr>
          <a:xfrm flipH="1" flipV="1">
            <a:off x="2339752" y="3501008"/>
            <a:ext cx="495320" cy="15034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2" idx="7"/>
            <a:endCxn id="25" idx="4"/>
          </p:cNvCxnSpPr>
          <p:nvPr/>
        </p:nvCxnSpPr>
        <p:spPr>
          <a:xfrm flipV="1">
            <a:off x="4652744" y="3140968"/>
            <a:ext cx="999376" cy="13314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6" idx="0"/>
            <a:endCxn id="24" idx="5"/>
          </p:cNvCxnSpPr>
          <p:nvPr/>
        </p:nvCxnSpPr>
        <p:spPr>
          <a:xfrm flipH="1" flipV="1">
            <a:off x="6596960" y="2645648"/>
            <a:ext cx="639336" cy="158073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6" idx="1"/>
            <a:endCxn id="25" idx="5"/>
          </p:cNvCxnSpPr>
          <p:nvPr/>
        </p:nvCxnSpPr>
        <p:spPr>
          <a:xfrm flipH="1" flipV="1">
            <a:off x="5804872" y="3077696"/>
            <a:ext cx="1278672" cy="12119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3"/>
            <a:endCxn id="23" idx="6"/>
          </p:cNvCxnSpPr>
          <p:nvPr/>
        </p:nvCxnSpPr>
        <p:spPr>
          <a:xfrm flipH="1">
            <a:off x="4935286" y="4595162"/>
            <a:ext cx="2148258" cy="14261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3" idx="1"/>
            <a:endCxn id="21" idx="5"/>
          </p:cNvCxnSpPr>
          <p:nvPr/>
        </p:nvCxnSpPr>
        <p:spPr>
          <a:xfrm flipH="1" flipV="1">
            <a:off x="3140576" y="5309944"/>
            <a:ext cx="1425934" cy="5585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5" idx="7"/>
            <a:endCxn id="24" idx="2"/>
          </p:cNvCxnSpPr>
          <p:nvPr/>
        </p:nvCxnSpPr>
        <p:spPr>
          <a:xfrm flipV="1">
            <a:off x="5804872" y="2492896"/>
            <a:ext cx="423312" cy="2792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2" idx="4"/>
            <a:endCxn id="23" idx="0"/>
          </p:cNvCxnSpPr>
          <p:nvPr/>
        </p:nvCxnSpPr>
        <p:spPr>
          <a:xfrm>
            <a:off x="4499992" y="4841237"/>
            <a:ext cx="219270" cy="96402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6642583" y="2132856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583" y="2132856"/>
                <a:ext cx="576064" cy="368425"/>
              </a:xfrm>
              <a:prstGeom prst="rect">
                <a:avLst/>
              </a:prstGeom>
              <a:blipFill rotWithShape="1"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Non-Malleable Extractor</a:t>
            </a:r>
            <a:endParaRPr lang="he-IL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716016" y="4442410"/>
            <a:ext cx="2304256" cy="182803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6804248" y="2988567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988567"/>
                <a:ext cx="576064" cy="368425"/>
              </a:xfrm>
              <a:prstGeom prst="rect">
                <a:avLst/>
              </a:prstGeom>
              <a:blipFill rotWithShape="1">
                <a:blip r:embed="rId3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5597528" y="4139200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528" y="4139200"/>
                <a:ext cx="576064" cy="368425"/>
              </a:xfrm>
              <a:prstGeom prst="rect">
                <a:avLst/>
              </a:prstGeom>
              <a:blipFill rotWithShape="1">
                <a:blip r:embed="rId4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4184664" y="5004791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664" y="5004791"/>
                <a:ext cx="576064" cy="368425"/>
              </a:xfrm>
              <a:prstGeom prst="rect">
                <a:avLst/>
              </a:prstGeom>
              <a:blipFill rotWithShape="1">
                <a:blip r:embed="rId5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23728" y="306896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Oval 19"/>
          <p:cNvSpPr/>
          <p:nvPr/>
        </p:nvSpPr>
        <p:spPr>
          <a:xfrm>
            <a:off x="3419872" y="270892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Oval 20"/>
          <p:cNvSpPr/>
          <p:nvPr/>
        </p:nvSpPr>
        <p:spPr>
          <a:xfrm>
            <a:off x="2771800" y="4941168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Oval 21"/>
          <p:cNvSpPr/>
          <p:nvPr/>
        </p:nvSpPr>
        <p:spPr>
          <a:xfrm>
            <a:off x="4283968" y="440918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Oval 22"/>
          <p:cNvSpPr/>
          <p:nvPr/>
        </p:nvSpPr>
        <p:spPr>
          <a:xfrm>
            <a:off x="4503238" y="580526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Oval 23"/>
          <p:cNvSpPr/>
          <p:nvPr/>
        </p:nvSpPr>
        <p:spPr>
          <a:xfrm>
            <a:off x="6228184" y="2276872"/>
            <a:ext cx="432048" cy="4320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Oval 24"/>
          <p:cNvSpPr/>
          <p:nvPr/>
        </p:nvSpPr>
        <p:spPr>
          <a:xfrm>
            <a:off x="5436096" y="270892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Oval 25"/>
          <p:cNvSpPr/>
          <p:nvPr/>
        </p:nvSpPr>
        <p:spPr>
          <a:xfrm>
            <a:off x="7020272" y="4226386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" name="Straight Connector 4"/>
          <p:cNvCxnSpPr>
            <a:endCxn id="20" idx="2"/>
          </p:cNvCxnSpPr>
          <p:nvPr/>
        </p:nvCxnSpPr>
        <p:spPr>
          <a:xfrm flipV="1">
            <a:off x="2555776" y="2924944"/>
            <a:ext cx="864096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0"/>
          </p:cNvCxnSpPr>
          <p:nvPr/>
        </p:nvCxnSpPr>
        <p:spPr>
          <a:xfrm flipH="1" flipV="1">
            <a:off x="3779912" y="3104964"/>
            <a:ext cx="720080" cy="13042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2"/>
            <a:endCxn id="3" idx="5"/>
          </p:cNvCxnSpPr>
          <p:nvPr/>
        </p:nvCxnSpPr>
        <p:spPr>
          <a:xfrm flipH="1" flipV="1">
            <a:off x="2492504" y="3437736"/>
            <a:ext cx="1791464" cy="11874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1" idx="1"/>
            <a:endCxn id="3" idx="4"/>
          </p:cNvCxnSpPr>
          <p:nvPr/>
        </p:nvCxnSpPr>
        <p:spPr>
          <a:xfrm flipH="1" flipV="1">
            <a:off x="2339752" y="3501008"/>
            <a:ext cx="495320" cy="15034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2" idx="7"/>
            <a:endCxn id="25" idx="4"/>
          </p:cNvCxnSpPr>
          <p:nvPr/>
        </p:nvCxnSpPr>
        <p:spPr>
          <a:xfrm flipV="1">
            <a:off x="4652744" y="3140968"/>
            <a:ext cx="999376" cy="13314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6" idx="0"/>
            <a:endCxn id="24" idx="5"/>
          </p:cNvCxnSpPr>
          <p:nvPr/>
        </p:nvCxnSpPr>
        <p:spPr>
          <a:xfrm flipH="1" flipV="1">
            <a:off x="6596960" y="2645648"/>
            <a:ext cx="639336" cy="158073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6" idx="1"/>
            <a:endCxn id="25" idx="5"/>
          </p:cNvCxnSpPr>
          <p:nvPr/>
        </p:nvCxnSpPr>
        <p:spPr>
          <a:xfrm flipH="1" flipV="1">
            <a:off x="5804872" y="3077696"/>
            <a:ext cx="1278672" cy="12119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3"/>
            <a:endCxn id="23" idx="6"/>
          </p:cNvCxnSpPr>
          <p:nvPr/>
        </p:nvCxnSpPr>
        <p:spPr>
          <a:xfrm flipH="1">
            <a:off x="4935286" y="4595162"/>
            <a:ext cx="2148258" cy="14261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3" idx="1"/>
            <a:endCxn id="21" idx="5"/>
          </p:cNvCxnSpPr>
          <p:nvPr/>
        </p:nvCxnSpPr>
        <p:spPr>
          <a:xfrm flipH="1" flipV="1">
            <a:off x="3140576" y="5309944"/>
            <a:ext cx="1425934" cy="55859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5" idx="7"/>
            <a:endCxn id="24" idx="2"/>
          </p:cNvCxnSpPr>
          <p:nvPr/>
        </p:nvCxnSpPr>
        <p:spPr>
          <a:xfrm flipV="1">
            <a:off x="5804872" y="2492896"/>
            <a:ext cx="423312" cy="2792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2" idx="4"/>
            <a:endCxn id="23" idx="0"/>
          </p:cNvCxnSpPr>
          <p:nvPr/>
        </p:nvCxnSpPr>
        <p:spPr>
          <a:xfrm>
            <a:off x="4499992" y="4841237"/>
            <a:ext cx="219270" cy="96402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6642583" y="2132856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583" y="2132856"/>
                <a:ext cx="576064" cy="368425"/>
              </a:xfrm>
              <a:prstGeom prst="rect">
                <a:avLst/>
              </a:prstGeom>
              <a:blipFill rotWithShape="1"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Non-Malleable Extractor</a:t>
            </a:r>
            <a:endParaRPr lang="he-IL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716016" y="4442410"/>
            <a:ext cx="2304256" cy="182803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6804248" y="2988567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988567"/>
                <a:ext cx="576064" cy="368425"/>
              </a:xfrm>
              <a:prstGeom prst="rect">
                <a:avLst/>
              </a:prstGeom>
              <a:blipFill rotWithShape="1">
                <a:blip r:embed="rId3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5597528" y="4139200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528" y="4139200"/>
                <a:ext cx="576064" cy="368425"/>
              </a:xfrm>
              <a:prstGeom prst="rect">
                <a:avLst/>
              </a:prstGeom>
              <a:blipFill rotWithShape="1">
                <a:blip r:embed="rId4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4184664" y="5004791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664" y="5004791"/>
                <a:ext cx="576064" cy="368425"/>
              </a:xfrm>
              <a:prstGeom prst="rect">
                <a:avLst/>
              </a:prstGeom>
              <a:blipFill rotWithShape="1">
                <a:blip r:embed="rId5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3622248" y="5143544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248" y="5143544"/>
                <a:ext cx="576064" cy="368425"/>
              </a:xfrm>
              <a:prstGeom prst="rect">
                <a:avLst/>
              </a:prstGeom>
              <a:blipFill rotWithShape="1">
                <a:blip r:embed="rId6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5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23728" y="306896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Oval 19"/>
          <p:cNvSpPr/>
          <p:nvPr/>
        </p:nvSpPr>
        <p:spPr>
          <a:xfrm>
            <a:off x="3419872" y="270892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Oval 20"/>
          <p:cNvSpPr/>
          <p:nvPr/>
        </p:nvSpPr>
        <p:spPr>
          <a:xfrm>
            <a:off x="2771800" y="4941168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Oval 21"/>
          <p:cNvSpPr/>
          <p:nvPr/>
        </p:nvSpPr>
        <p:spPr>
          <a:xfrm>
            <a:off x="4283968" y="440918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Oval 22"/>
          <p:cNvSpPr/>
          <p:nvPr/>
        </p:nvSpPr>
        <p:spPr>
          <a:xfrm>
            <a:off x="4503238" y="580526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Oval 23"/>
          <p:cNvSpPr/>
          <p:nvPr/>
        </p:nvSpPr>
        <p:spPr>
          <a:xfrm>
            <a:off x="6228184" y="2276872"/>
            <a:ext cx="432048" cy="4320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Oval 24"/>
          <p:cNvSpPr/>
          <p:nvPr/>
        </p:nvSpPr>
        <p:spPr>
          <a:xfrm>
            <a:off x="5436096" y="270892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Oval 25"/>
          <p:cNvSpPr/>
          <p:nvPr/>
        </p:nvSpPr>
        <p:spPr>
          <a:xfrm>
            <a:off x="7020272" y="4226386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" name="Straight Connector 4"/>
          <p:cNvCxnSpPr>
            <a:endCxn id="20" idx="2"/>
          </p:cNvCxnSpPr>
          <p:nvPr/>
        </p:nvCxnSpPr>
        <p:spPr>
          <a:xfrm flipV="1">
            <a:off x="2555776" y="2924944"/>
            <a:ext cx="864096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0"/>
          </p:cNvCxnSpPr>
          <p:nvPr/>
        </p:nvCxnSpPr>
        <p:spPr>
          <a:xfrm flipH="1" flipV="1">
            <a:off x="3779912" y="3104964"/>
            <a:ext cx="720080" cy="13042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2"/>
            <a:endCxn id="3" idx="5"/>
          </p:cNvCxnSpPr>
          <p:nvPr/>
        </p:nvCxnSpPr>
        <p:spPr>
          <a:xfrm flipH="1" flipV="1">
            <a:off x="2492504" y="3437736"/>
            <a:ext cx="1791464" cy="11874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1" idx="1"/>
            <a:endCxn id="3" idx="4"/>
          </p:cNvCxnSpPr>
          <p:nvPr/>
        </p:nvCxnSpPr>
        <p:spPr>
          <a:xfrm flipH="1" flipV="1">
            <a:off x="2339752" y="3501008"/>
            <a:ext cx="495320" cy="15034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2" idx="7"/>
            <a:endCxn id="25" idx="4"/>
          </p:cNvCxnSpPr>
          <p:nvPr/>
        </p:nvCxnSpPr>
        <p:spPr>
          <a:xfrm flipV="1">
            <a:off x="4652744" y="3140968"/>
            <a:ext cx="999376" cy="13314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6" idx="0"/>
            <a:endCxn id="24" idx="5"/>
          </p:cNvCxnSpPr>
          <p:nvPr/>
        </p:nvCxnSpPr>
        <p:spPr>
          <a:xfrm flipH="1" flipV="1">
            <a:off x="6596960" y="2645648"/>
            <a:ext cx="639336" cy="158073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6" idx="1"/>
            <a:endCxn id="25" idx="5"/>
          </p:cNvCxnSpPr>
          <p:nvPr/>
        </p:nvCxnSpPr>
        <p:spPr>
          <a:xfrm flipH="1" flipV="1">
            <a:off x="5804872" y="3077696"/>
            <a:ext cx="1278672" cy="12119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3"/>
            <a:endCxn id="23" idx="6"/>
          </p:cNvCxnSpPr>
          <p:nvPr/>
        </p:nvCxnSpPr>
        <p:spPr>
          <a:xfrm flipH="1">
            <a:off x="4935286" y="4595162"/>
            <a:ext cx="2148258" cy="14261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3" idx="1"/>
            <a:endCxn id="21" idx="5"/>
          </p:cNvCxnSpPr>
          <p:nvPr/>
        </p:nvCxnSpPr>
        <p:spPr>
          <a:xfrm flipH="1" flipV="1">
            <a:off x="3140576" y="5309944"/>
            <a:ext cx="1425934" cy="55859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5" idx="7"/>
            <a:endCxn id="24" idx="2"/>
          </p:cNvCxnSpPr>
          <p:nvPr/>
        </p:nvCxnSpPr>
        <p:spPr>
          <a:xfrm flipV="1">
            <a:off x="5804872" y="2492896"/>
            <a:ext cx="423312" cy="2792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2" idx="4"/>
            <a:endCxn id="23" idx="0"/>
          </p:cNvCxnSpPr>
          <p:nvPr/>
        </p:nvCxnSpPr>
        <p:spPr>
          <a:xfrm>
            <a:off x="4499992" y="4841237"/>
            <a:ext cx="219270" cy="96402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6642583" y="2132856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583" y="2132856"/>
                <a:ext cx="576064" cy="368425"/>
              </a:xfrm>
              <a:prstGeom prst="rect">
                <a:avLst/>
              </a:prstGeom>
              <a:blipFill rotWithShape="1"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Non-Malleable Extractor</a:t>
            </a:r>
            <a:endParaRPr lang="he-IL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716016" y="4442410"/>
            <a:ext cx="2304256" cy="182803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6804248" y="2988567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988567"/>
                <a:ext cx="576064" cy="368425"/>
              </a:xfrm>
              <a:prstGeom prst="rect">
                <a:avLst/>
              </a:prstGeom>
              <a:blipFill rotWithShape="1">
                <a:blip r:embed="rId3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5597528" y="4139200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528" y="4139200"/>
                <a:ext cx="576064" cy="368425"/>
              </a:xfrm>
              <a:prstGeom prst="rect">
                <a:avLst/>
              </a:prstGeom>
              <a:blipFill rotWithShape="1">
                <a:blip r:embed="rId4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4184664" y="5004791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664" y="5004791"/>
                <a:ext cx="576064" cy="368425"/>
              </a:xfrm>
              <a:prstGeom prst="rect">
                <a:avLst/>
              </a:prstGeom>
              <a:blipFill rotWithShape="1">
                <a:blip r:embed="rId5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3622248" y="5143544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248" y="5143544"/>
                <a:ext cx="576064" cy="368425"/>
              </a:xfrm>
              <a:prstGeom prst="rect">
                <a:avLst/>
              </a:prstGeom>
              <a:blipFill rotWithShape="1">
                <a:blip r:embed="rId6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 txBox="1">
                <a:spLocks/>
              </p:cNvSpPr>
              <p:nvPr/>
            </p:nvSpPr>
            <p:spPr>
              <a:xfrm>
                <a:off x="2195736" y="4149080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149080"/>
                <a:ext cx="576064" cy="368425"/>
              </a:xfrm>
              <a:prstGeom prst="rect">
                <a:avLst/>
              </a:prstGeom>
              <a:blipFill rotWithShape="1">
                <a:blip r:embed="rId7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23728" y="306896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Oval 19"/>
          <p:cNvSpPr/>
          <p:nvPr/>
        </p:nvSpPr>
        <p:spPr>
          <a:xfrm>
            <a:off x="3419872" y="270892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Oval 20"/>
          <p:cNvSpPr/>
          <p:nvPr/>
        </p:nvSpPr>
        <p:spPr>
          <a:xfrm>
            <a:off x="2771800" y="4941168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Oval 21"/>
          <p:cNvSpPr/>
          <p:nvPr/>
        </p:nvSpPr>
        <p:spPr>
          <a:xfrm>
            <a:off x="4283968" y="440918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Oval 22"/>
          <p:cNvSpPr/>
          <p:nvPr/>
        </p:nvSpPr>
        <p:spPr>
          <a:xfrm>
            <a:off x="4503238" y="580526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Oval 23"/>
          <p:cNvSpPr/>
          <p:nvPr/>
        </p:nvSpPr>
        <p:spPr>
          <a:xfrm>
            <a:off x="6228184" y="2276872"/>
            <a:ext cx="432048" cy="4320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Oval 24"/>
          <p:cNvSpPr/>
          <p:nvPr/>
        </p:nvSpPr>
        <p:spPr>
          <a:xfrm>
            <a:off x="5436096" y="270892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Oval 25"/>
          <p:cNvSpPr/>
          <p:nvPr/>
        </p:nvSpPr>
        <p:spPr>
          <a:xfrm>
            <a:off x="7020272" y="4226386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" name="Straight Connector 4"/>
          <p:cNvCxnSpPr>
            <a:endCxn id="20" idx="2"/>
          </p:cNvCxnSpPr>
          <p:nvPr/>
        </p:nvCxnSpPr>
        <p:spPr>
          <a:xfrm flipV="1">
            <a:off x="2555776" y="2924944"/>
            <a:ext cx="864096" cy="36004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0"/>
          </p:cNvCxnSpPr>
          <p:nvPr/>
        </p:nvCxnSpPr>
        <p:spPr>
          <a:xfrm flipH="1" flipV="1">
            <a:off x="3779912" y="3104964"/>
            <a:ext cx="720080" cy="13042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2"/>
            <a:endCxn id="3" idx="5"/>
          </p:cNvCxnSpPr>
          <p:nvPr/>
        </p:nvCxnSpPr>
        <p:spPr>
          <a:xfrm flipH="1" flipV="1">
            <a:off x="2492504" y="3437736"/>
            <a:ext cx="1791464" cy="11874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1" idx="1"/>
            <a:endCxn id="3" idx="4"/>
          </p:cNvCxnSpPr>
          <p:nvPr/>
        </p:nvCxnSpPr>
        <p:spPr>
          <a:xfrm flipH="1" flipV="1">
            <a:off x="2339752" y="3501008"/>
            <a:ext cx="495320" cy="15034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2" idx="7"/>
            <a:endCxn id="25" idx="4"/>
          </p:cNvCxnSpPr>
          <p:nvPr/>
        </p:nvCxnSpPr>
        <p:spPr>
          <a:xfrm flipV="1">
            <a:off x="4652744" y="3140968"/>
            <a:ext cx="999376" cy="13314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6" idx="0"/>
            <a:endCxn id="24" idx="5"/>
          </p:cNvCxnSpPr>
          <p:nvPr/>
        </p:nvCxnSpPr>
        <p:spPr>
          <a:xfrm flipH="1" flipV="1">
            <a:off x="6596960" y="2645648"/>
            <a:ext cx="639336" cy="158073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6" idx="1"/>
            <a:endCxn id="25" idx="5"/>
          </p:cNvCxnSpPr>
          <p:nvPr/>
        </p:nvCxnSpPr>
        <p:spPr>
          <a:xfrm flipH="1" flipV="1">
            <a:off x="5804872" y="3077696"/>
            <a:ext cx="1278672" cy="12119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3"/>
            <a:endCxn id="23" idx="6"/>
          </p:cNvCxnSpPr>
          <p:nvPr/>
        </p:nvCxnSpPr>
        <p:spPr>
          <a:xfrm flipH="1">
            <a:off x="4935286" y="4595162"/>
            <a:ext cx="2148258" cy="14261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3" idx="1"/>
            <a:endCxn id="21" idx="5"/>
          </p:cNvCxnSpPr>
          <p:nvPr/>
        </p:nvCxnSpPr>
        <p:spPr>
          <a:xfrm flipH="1" flipV="1">
            <a:off x="3140576" y="5309944"/>
            <a:ext cx="1425934" cy="55859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5" idx="7"/>
            <a:endCxn id="24" idx="2"/>
          </p:cNvCxnSpPr>
          <p:nvPr/>
        </p:nvCxnSpPr>
        <p:spPr>
          <a:xfrm flipV="1">
            <a:off x="5804872" y="2492896"/>
            <a:ext cx="423312" cy="2792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2" idx="4"/>
            <a:endCxn id="23" idx="0"/>
          </p:cNvCxnSpPr>
          <p:nvPr/>
        </p:nvCxnSpPr>
        <p:spPr>
          <a:xfrm>
            <a:off x="4499992" y="4841237"/>
            <a:ext cx="219270" cy="96402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6642583" y="2132856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583" y="2132856"/>
                <a:ext cx="576064" cy="368425"/>
              </a:xfrm>
              <a:prstGeom prst="rect">
                <a:avLst/>
              </a:prstGeom>
              <a:blipFill rotWithShape="1"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Non-Malleable Extractor</a:t>
            </a:r>
            <a:endParaRPr lang="he-IL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716016" y="4442410"/>
            <a:ext cx="2304256" cy="182803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6804248" y="2988567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988567"/>
                <a:ext cx="576064" cy="368425"/>
              </a:xfrm>
              <a:prstGeom prst="rect">
                <a:avLst/>
              </a:prstGeom>
              <a:blipFill rotWithShape="1">
                <a:blip r:embed="rId3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5597528" y="4139200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528" y="4139200"/>
                <a:ext cx="576064" cy="368425"/>
              </a:xfrm>
              <a:prstGeom prst="rect">
                <a:avLst/>
              </a:prstGeom>
              <a:blipFill rotWithShape="1">
                <a:blip r:embed="rId4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4184664" y="5004791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664" y="5004791"/>
                <a:ext cx="576064" cy="368425"/>
              </a:xfrm>
              <a:prstGeom prst="rect">
                <a:avLst/>
              </a:prstGeom>
              <a:blipFill rotWithShape="1">
                <a:blip r:embed="rId5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3622248" y="5143544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248" y="5143544"/>
                <a:ext cx="576064" cy="368425"/>
              </a:xfrm>
              <a:prstGeom prst="rect">
                <a:avLst/>
              </a:prstGeom>
              <a:blipFill rotWithShape="1">
                <a:blip r:embed="rId6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 txBox="1">
                <a:spLocks/>
              </p:cNvSpPr>
              <p:nvPr/>
            </p:nvSpPr>
            <p:spPr>
              <a:xfrm>
                <a:off x="2195736" y="4149080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149080"/>
                <a:ext cx="576064" cy="368425"/>
              </a:xfrm>
              <a:prstGeom prst="rect">
                <a:avLst/>
              </a:prstGeom>
              <a:blipFill rotWithShape="1">
                <a:blip r:embed="rId7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/>
              <p:cNvSpPr txBox="1">
                <a:spLocks/>
              </p:cNvSpPr>
              <p:nvPr/>
            </p:nvSpPr>
            <p:spPr>
              <a:xfrm>
                <a:off x="2600488" y="2681624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11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488" y="2681624"/>
                <a:ext cx="576064" cy="368425"/>
              </a:xfrm>
              <a:prstGeom prst="rect">
                <a:avLst/>
              </a:prstGeom>
              <a:blipFill rotWithShape="1">
                <a:blip r:embed="rId8"/>
                <a:stretch>
                  <a:fillRect l="-5319"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8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23728" y="306896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Oval 19"/>
          <p:cNvSpPr/>
          <p:nvPr/>
        </p:nvSpPr>
        <p:spPr>
          <a:xfrm>
            <a:off x="3419872" y="2708920"/>
            <a:ext cx="432048" cy="4320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Oval 20"/>
          <p:cNvSpPr/>
          <p:nvPr/>
        </p:nvSpPr>
        <p:spPr>
          <a:xfrm>
            <a:off x="2771800" y="4941168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Oval 21"/>
          <p:cNvSpPr/>
          <p:nvPr/>
        </p:nvSpPr>
        <p:spPr>
          <a:xfrm>
            <a:off x="4283968" y="440918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Oval 22"/>
          <p:cNvSpPr/>
          <p:nvPr/>
        </p:nvSpPr>
        <p:spPr>
          <a:xfrm>
            <a:off x="4503238" y="580526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Oval 23"/>
          <p:cNvSpPr/>
          <p:nvPr/>
        </p:nvSpPr>
        <p:spPr>
          <a:xfrm>
            <a:off x="6228184" y="2276872"/>
            <a:ext cx="432048" cy="4320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Oval 24"/>
          <p:cNvSpPr/>
          <p:nvPr/>
        </p:nvSpPr>
        <p:spPr>
          <a:xfrm>
            <a:off x="5436096" y="270892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Oval 25"/>
          <p:cNvSpPr/>
          <p:nvPr/>
        </p:nvSpPr>
        <p:spPr>
          <a:xfrm>
            <a:off x="7020272" y="4226386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" name="Straight Connector 4"/>
          <p:cNvCxnSpPr>
            <a:endCxn id="20" idx="2"/>
          </p:cNvCxnSpPr>
          <p:nvPr/>
        </p:nvCxnSpPr>
        <p:spPr>
          <a:xfrm flipV="1">
            <a:off x="2555776" y="2924944"/>
            <a:ext cx="864096" cy="36004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0"/>
          </p:cNvCxnSpPr>
          <p:nvPr/>
        </p:nvCxnSpPr>
        <p:spPr>
          <a:xfrm flipH="1" flipV="1">
            <a:off x="3779912" y="3104964"/>
            <a:ext cx="720080" cy="13042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2"/>
            <a:endCxn id="3" idx="5"/>
          </p:cNvCxnSpPr>
          <p:nvPr/>
        </p:nvCxnSpPr>
        <p:spPr>
          <a:xfrm flipH="1" flipV="1">
            <a:off x="2492504" y="3437736"/>
            <a:ext cx="1791464" cy="11874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1" idx="1"/>
            <a:endCxn id="3" idx="4"/>
          </p:cNvCxnSpPr>
          <p:nvPr/>
        </p:nvCxnSpPr>
        <p:spPr>
          <a:xfrm flipH="1" flipV="1">
            <a:off x="2339752" y="3501008"/>
            <a:ext cx="495320" cy="15034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2" idx="7"/>
            <a:endCxn id="25" idx="4"/>
          </p:cNvCxnSpPr>
          <p:nvPr/>
        </p:nvCxnSpPr>
        <p:spPr>
          <a:xfrm flipV="1">
            <a:off x="4652744" y="3140968"/>
            <a:ext cx="999376" cy="13314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6" idx="0"/>
            <a:endCxn id="24" idx="5"/>
          </p:cNvCxnSpPr>
          <p:nvPr/>
        </p:nvCxnSpPr>
        <p:spPr>
          <a:xfrm flipH="1" flipV="1">
            <a:off x="6596960" y="2645648"/>
            <a:ext cx="639336" cy="158073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6" idx="1"/>
            <a:endCxn id="25" idx="5"/>
          </p:cNvCxnSpPr>
          <p:nvPr/>
        </p:nvCxnSpPr>
        <p:spPr>
          <a:xfrm flipH="1" flipV="1">
            <a:off x="5804872" y="3077696"/>
            <a:ext cx="1278672" cy="12119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3"/>
            <a:endCxn id="23" idx="6"/>
          </p:cNvCxnSpPr>
          <p:nvPr/>
        </p:nvCxnSpPr>
        <p:spPr>
          <a:xfrm flipH="1">
            <a:off x="4935286" y="4595162"/>
            <a:ext cx="2148258" cy="14261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3" idx="1"/>
            <a:endCxn id="21" idx="5"/>
          </p:cNvCxnSpPr>
          <p:nvPr/>
        </p:nvCxnSpPr>
        <p:spPr>
          <a:xfrm flipH="1" flipV="1">
            <a:off x="3140576" y="5309944"/>
            <a:ext cx="1425934" cy="55859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5" idx="7"/>
            <a:endCxn id="24" idx="2"/>
          </p:cNvCxnSpPr>
          <p:nvPr/>
        </p:nvCxnSpPr>
        <p:spPr>
          <a:xfrm flipV="1">
            <a:off x="5804872" y="2492896"/>
            <a:ext cx="423312" cy="2792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2" idx="4"/>
            <a:endCxn id="23" idx="0"/>
          </p:cNvCxnSpPr>
          <p:nvPr/>
        </p:nvCxnSpPr>
        <p:spPr>
          <a:xfrm>
            <a:off x="4499992" y="4841237"/>
            <a:ext cx="219270" cy="96402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6642583" y="2132856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583" y="2132856"/>
                <a:ext cx="576064" cy="368425"/>
              </a:xfrm>
              <a:prstGeom prst="rect">
                <a:avLst/>
              </a:prstGeom>
              <a:blipFill rotWithShape="1"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Non-Malleable Extractor</a:t>
            </a:r>
            <a:endParaRPr lang="he-IL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716016" y="4442410"/>
            <a:ext cx="2304256" cy="182803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2771800" y="2276872"/>
                <a:ext cx="1728192" cy="48062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𝐸𝑥𝑡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276872"/>
                <a:ext cx="1728192" cy="4806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6804248" y="2988567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988567"/>
                <a:ext cx="576064" cy="368425"/>
              </a:xfrm>
              <a:prstGeom prst="rect">
                <a:avLst/>
              </a:prstGeom>
              <a:blipFill rotWithShape="1">
                <a:blip r:embed="rId4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5597528" y="4139200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528" y="4139200"/>
                <a:ext cx="576064" cy="368425"/>
              </a:xfrm>
              <a:prstGeom prst="rect">
                <a:avLst/>
              </a:prstGeom>
              <a:blipFill rotWithShape="1">
                <a:blip r:embed="rId5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4184664" y="5004791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664" y="5004791"/>
                <a:ext cx="576064" cy="368425"/>
              </a:xfrm>
              <a:prstGeom prst="rect">
                <a:avLst/>
              </a:prstGeom>
              <a:blipFill rotWithShape="1">
                <a:blip r:embed="rId6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 txBox="1">
                <a:spLocks/>
              </p:cNvSpPr>
              <p:nvPr/>
            </p:nvSpPr>
            <p:spPr>
              <a:xfrm>
                <a:off x="3622248" y="5143544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248" y="5143544"/>
                <a:ext cx="576064" cy="368425"/>
              </a:xfrm>
              <a:prstGeom prst="rect">
                <a:avLst/>
              </a:prstGeom>
              <a:blipFill rotWithShape="1">
                <a:blip r:embed="rId7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/>
              <p:cNvSpPr txBox="1">
                <a:spLocks/>
              </p:cNvSpPr>
              <p:nvPr/>
            </p:nvSpPr>
            <p:spPr>
              <a:xfrm>
                <a:off x="2195736" y="4149080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149080"/>
                <a:ext cx="576064" cy="368425"/>
              </a:xfrm>
              <a:prstGeom prst="rect">
                <a:avLst/>
              </a:prstGeom>
              <a:blipFill rotWithShape="1">
                <a:blip r:embed="rId8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/>
              <p:cNvSpPr txBox="1">
                <a:spLocks/>
              </p:cNvSpPr>
              <p:nvPr/>
            </p:nvSpPr>
            <p:spPr>
              <a:xfrm>
                <a:off x="2600488" y="2681624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11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488" y="2681624"/>
                <a:ext cx="576064" cy="368425"/>
              </a:xfrm>
              <a:prstGeom prst="rect">
                <a:avLst/>
              </a:prstGeom>
              <a:blipFill rotWithShape="1">
                <a:blip r:embed="rId9"/>
                <a:stretch>
                  <a:fillRect l="-5319"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6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1684783"/>
          </a:xfrm>
        </p:spPr>
        <p:txBody>
          <a:bodyPr>
            <a:normAutofit fontScale="70000" lnSpcReduction="20000"/>
          </a:bodyPr>
          <a:lstStyle/>
          <a:p>
            <a:pPr marL="0" indent="0" algn="ctr" rtl="0">
              <a:buNone/>
            </a:pPr>
            <a:r>
              <a:rPr lang="en-US" sz="80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Randomness</a:t>
            </a:r>
          </a:p>
          <a:p>
            <a:pPr marL="0" indent="0" algn="ctr" rtl="0">
              <a:buNone/>
            </a:pPr>
            <a:r>
              <a:rPr lang="en-US" sz="80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 Seeded-Extractors</a:t>
            </a:r>
          </a:p>
        </p:txBody>
      </p:sp>
    </p:spTree>
    <p:extLst>
      <p:ext uri="{BB962C8B-B14F-4D97-AF65-F5344CB8AC3E}">
        <p14:creationId xmlns:p14="http://schemas.microsoft.com/office/powerpoint/2010/main" val="13807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23728" y="306896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Oval 19"/>
          <p:cNvSpPr/>
          <p:nvPr/>
        </p:nvSpPr>
        <p:spPr>
          <a:xfrm>
            <a:off x="3419872" y="2708920"/>
            <a:ext cx="432048" cy="4320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Oval 20"/>
          <p:cNvSpPr/>
          <p:nvPr/>
        </p:nvSpPr>
        <p:spPr>
          <a:xfrm>
            <a:off x="2771800" y="4941168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Oval 21"/>
          <p:cNvSpPr/>
          <p:nvPr/>
        </p:nvSpPr>
        <p:spPr>
          <a:xfrm>
            <a:off x="4283968" y="4409189"/>
            <a:ext cx="432048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Oval 22"/>
          <p:cNvSpPr/>
          <p:nvPr/>
        </p:nvSpPr>
        <p:spPr>
          <a:xfrm>
            <a:off x="4503238" y="580526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Oval 23"/>
          <p:cNvSpPr/>
          <p:nvPr/>
        </p:nvSpPr>
        <p:spPr>
          <a:xfrm>
            <a:off x="6228184" y="2276872"/>
            <a:ext cx="432048" cy="4320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Oval 24"/>
          <p:cNvSpPr/>
          <p:nvPr/>
        </p:nvSpPr>
        <p:spPr>
          <a:xfrm>
            <a:off x="5436096" y="270892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Oval 25"/>
          <p:cNvSpPr/>
          <p:nvPr/>
        </p:nvSpPr>
        <p:spPr>
          <a:xfrm>
            <a:off x="7020272" y="4226386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" name="Straight Connector 4"/>
          <p:cNvCxnSpPr>
            <a:endCxn id="20" idx="2"/>
          </p:cNvCxnSpPr>
          <p:nvPr/>
        </p:nvCxnSpPr>
        <p:spPr>
          <a:xfrm flipV="1">
            <a:off x="2555776" y="2924944"/>
            <a:ext cx="864096" cy="36004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0"/>
          </p:cNvCxnSpPr>
          <p:nvPr/>
        </p:nvCxnSpPr>
        <p:spPr>
          <a:xfrm flipH="1" flipV="1">
            <a:off x="3779912" y="3104964"/>
            <a:ext cx="720080" cy="13042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2492504" y="3437736"/>
            <a:ext cx="1791464" cy="11874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1" idx="1"/>
            <a:endCxn id="3" idx="4"/>
          </p:cNvCxnSpPr>
          <p:nvPr/>
        </p:nvCxnSpPr>
        <p:spPr>
          <a:xfrm flipH="1" flipV="1">
            <a:off x="2339752" y="3501008"/>
            <a:ext cx="495320" cy="15034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2" idx="7"/>
            <a:endCxn id="25" idx="4"/>
          </p:cNvCxnSpPr>
          <p:nvPr/>
        </p:nvCxnSpPr>
        <p:spPr>
          <a:xfrm flipV="1">
            <a:off x="4652744" y="3140968"/>
            <a:ext cx="999376" cy="13314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6" idx="0"/>
            <a:endCxn id="24" idx="5"/>
          </p:cNvCxnSpPr>
          <p:nvPr/>
        </p:nvCxnSpPr>
        <p:spPr>
          <a:xfrm flipH="1" flipV="1">
            <a:off x="6596960" y="2645648"/>
            <a:ext cx="639336" cy="158073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6" idx="1"/>
            <a:endCxn id="25" idx="5"/>
          </p:cNvCxnSpPr>
          <p:nvPr/>
        </p:nvCxnSpPr>
        <p:spPr>
          <a:xfrm flipH="1" flipV="1">
            <a:off x="5804872" y="3077696"/>
            <a:ext cx="1278672" cy="12119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3"/>
            <a:endCxn id="23" idx="6"/>
          </p:cNvCxnSpPr>
          <p:nvPr/>
        </p:nvCxnSpPr>
        <p:spPr>
          <a:xfrm flipH="1">
            <a:off x="4935286" y="4595162"/>
            <a:ext cx="2148258" cy="14261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3" idx="1"/>
            <a:endCxn id="21" idx="5"/>
          </p:cNvCxnSpPr>
          <p:nvPr/>
        </p:nvCxnSpPr>
        <p:spPr>
          <a:xfrm flipH="1" flipV="1">
            <a:off x="3140576" y="5309944"/>
            <a:ext cx="1425934" cy="55859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5" idx="7"/>
            <a:endCxn id="24" idx="2"/>
          </p:cNvCxnSpPr>
          <p:nvPr/>
        </p:nvCxnSpPr>
        <p:spPr>
          <a:xfrm flipV="1">
            <a:off x="5804872" y="2492896"/>
            <a:ext cx="423312" cy="2792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2" idx="4"/>
            <a:endCxn id="23" idx="0"/>
          </p:cNvCxnSpPr>
          <p:nvPr/>
        </p:nvCxnSpPr>
        <p:spPr>
          <a:xfrm>
            <a:off x="4499992" y="4841237"/>
            <a:ext cx="219270" cy="96402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6642583" y="2132856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583" y="2132856"/>
                <a:ext cx="576064" cy="368425"/>
              </a:xfrm>
              <a:prstGeom prst="rect">
                <a:avLst/>
              </a:prstGeom>
              <a:blipFill rotWithShape="1"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Non-Malleable Extractor</a:t>
            </a:r>
            <a:endParaRPr lang="he-IL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716016" y="4442410"/>
            <a:ext cx="2304256" cy="182803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2771800" y="2276872"/>
                <a:ext cx="1728192" cy="48062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𝐸𝑥𝑡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276872"/>
                <a:ext cx="1728192" cy="4806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 flipH="1" flipV="1">
            <a:off x="6528720" y="2685062"/>
            <a:ext cx="639336" cy="1580738"/>
          </a:xfrm>
          <a:prstGeom prst="line">
            <a:avLst/>
          </a:prstGeom>
          <a:ln>
            <a:prstDash val="sysDash"/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716016" y="4542341"/>
            <a:ext cx="2304256" cy="182803"/>
          </a:xfrm>
          <a:prstGeom prst="line">
            <a:avLst/>
          </a:prstGeom>
          <a:ln>
            <a:prstDash val="sysDash"/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72000" y="4855512"/>
            <a:ext cx="219270" cy="964027"/>
          </a:xfrm>
          <a:prstGeom prst="line">
            <a:avLst/>
          </a:prstGeom>
          <a:ln>
            <a:prstDash val="sysDash"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3118192" y="5373216"/>
            <a:ext cx="1425934" cy="558592"/>
          </a:xfrm>
          <a:prstGeom prst="line">
            <a:avLst/>
          </a:prstGeom>
          <a:ln>
            <a:prstDash val="sysDash"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2398112" y="3460064"/>
            <a:ext cx="495320" cy="1503432"/>
          </a:xfrm>
          <a:prstGeom prst="line">
            <a:avLst/>
          </a:prstGeom>
          <a:ln>
            <a:prstDash val="sysDash"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2528480" y="3384288"/>
            <a:ext cx="1791464" cy="1187477"/>
          </a:xfrm>
          <a:prstGeom prst="line">
            <a:avLst/>
          </a:prstGeom>
          <a:ln>
            <a:prstDash val="sysDash"/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/>
              <p:cNvSpPr txBox="1">
                <a:spLocks/>
              </p:cNvSpPr>
              <p:nvPr/>
            </p:nvSpPr>
            <p:spPr>
              <a:xfrm>
                <a:off x="4599296" y="4697848"/>
                <a:ext cx="1728192" cy="48062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𝐸𝑥𝑡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4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296" y="4697848"/>
                <a:ext cx="1728192" cy="4806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/>
              <p:cNvSpPr txBox="1">
                <a:spLocks/>
              </p:cNvSpPr>
              <p:nvPr/>
            </p:nvSpPr>
            <p:spPr>
              <a:xfrm>
                <a:off x="6804248" y="2988567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he-IL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988567"/>
                <a:ext cx="576064" cy="368425"/>
              </a:xfrm>
              <a:prstGeom prst="rect">
                <a:avLst/>
              </a:prstGeom>
              <a:blipFill rotWithShape="1">
                <a:blip r:embed="rId5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/>
              <p:cNvSpPr txBox="1">
                <a:spLocks/>
              </p:cNvSpPr>
              <p:nvPr/>
            </p:nvSpPr>
            <p:spPr>
              <a:xfrm>
                <a:off x="5597528" y="4139200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he-IL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528" y="4139200"/>
                <a:ext cx="576064" cy="368425"/>
              </a:xfrm>
              <a:prstGeom prst="rect">
                <a:avLst/>
              </a:prstGeom>
              <a:blipFill rotWithShape="1">
                <a:blip r:embed="rId6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/>
              <p:cNvSpPr txBox="1">
                <a:spLocks/>
              </p:cNvSpPr>
              <p:nvPr/>
            </p:nvSpPr>
            <p:spPr>
              <a:xfrm>
                <a:off x="4184664" y="5004791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664" y="5004791"/>
                <a:ext cx="576064" cy="368425"/>
              </a:xfrm>
              <a:prstGeom prst="rect">
                <a:avLst/>
              </a:prstGeom>
              <a:blipFill rotWithShape="1">
                <a:blip r:embed="rId7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/>
              <p:cNvSpPr txBox="1">
                <a:spLocks/>
              </p:cNvSpPr>
              <p:nvPr/>
            </p:nvSpPr>
            <p:spPr>
              <a:xfrm>
                <a:off x="3622248" y="5143544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248" y="5143544"/>
                <a:ext cx="576064" cy="368425"/>
              </a:xfrm>
              <a:prstGeom prst="rect">
                <a:avLst/>
              </a:prstGeom>
              <a:blipFill rotWithShape="1">
                <a:blip r:embed="rId8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 txBox="1">
                <a:spLocks/>
              </p:cNvSpPr>
              <p:nvPr/>
            </p:nvSpPr>
            <p:spPr>
              <a:xfrm>
                <a:off x="2195736" y="4149080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149080"/>
                <a:ext cx="576064" cy="368425"/>
              </a:xfrm>
              <a:prstGeom prst="rect">
                <a:avLst/>
              </a:prstGeom>
              <a:blipFill rotWithShape="1">
                <a:blip r:embed="rId9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/>
              <p:cNvSpPr txBox="1">
                <a:spLocks/>
              </p:cNvSpPr>
              <p:nvPr/>
            </p:nvSpPr>
            <p:spPr>
              <a:xfrm>
                <a:off x="2600488" y="2681624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11</m:t>
                      </m:r>
                    </m:oMath>
                  </m:oMathPara>
                </a14:m>
                <a:endParaRPr lang="he-I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488" y="2681624"/>
                <a:ext cx="576064" cy="368425"/>
              </a:xfrm>
              <a:prstGeom prst="rect">
                <a:avLst/>
              </a:prstGeom>
              <a:blipFill rotWithShape="1">
                <a:blip r:embed="rId10"/>
                <a:stretch>
                  <a:fillRect l="-5319"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/>
              <p:cNvSpPr txBox="1">
                <a:spLocks/>
              </p:cNvSpPr>
              <p:nvPr/>
            </p:nvSpPr>
            <p:spPr>
              <a:xfrm>
                <a:off x="3223608" y="3485087"/>
                <a:ext cx="576064" cy="36842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he-IL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608" y="3485087"/>
                <a:ext cx="576064" cy="368425"/>
              </a:xfrm>
              <a:prstGeom prst="rect">
                <a:avLst/>
              </a:prstGeom>
              <a:blipFill rotWithShape="1">
                <a:blip r:embed="rId11"/>
                <a:stretch>
                  <a:fillRect l="-5319" b="-2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8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Non-Constructive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[DW09]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46856" y="1700808"/>
                <a:ext cx="8229600" cy="2304256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𝐸𝑥𝑡</m:t>
                      </m:r>
                      <m:r>
                        <a:rPr lang="en-US" sz="2800" b="0" i="1" smtClean="0"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  <a:p>
                <a:pPr marL="0" indent="0" algn="just" rtl="0">
                  <a:buNone/>
                </a:pPr>
                <a:endParaRPr lang="en-US" sz="1800" dirty="0" smtClean="0">
                  <a:latin typeface="Comic Sans MS" pitchFamily="66" charset="0"/>
                </a:endParaRPr>
              </a:p>
              <a:p>
                <a:pPr algn="just" rtl="0">
                  <a:buFont typeface="Arial" charset="0"/>
                  <a:buChar char="•"/>
                </a:pPr>
                <a:r>
                  <a:rPr lang="en-US" sz="2800" b="0" dirty="0" smtClean="0">
                    <a:latin typeface="Comic Sans MS" pitchFamily="66" charset="0"/>
                  </a:rPr>
                  <a:t>Seed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  <a:p>
                <a:pPr algn="just" rtl="0">
                  <a:buFont typeface="Arial" charset="0"/>
                  <a:buChar char="•"/>
                </a:pPr>
                <a:r>
                  <a:rPr lang="en-US" sz="2800" b="0" dirty="0" smtClean="0">
                    <a:latin typeface="Comic Sans MS" pitchFamily="66" charset="0"/>
                  </a:rPr>
                  <a:t>Output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1700808"/>
                <a:ext cx="8229600" cy="2304256"/>
              </a:xfrm>
              <a:prstGeom prst="rect">
                <a:avLst/>
              </a:prstGeom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46856" y="4221088"/>
                <a:ext cx="8229600" cy="230425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Comic Sans MS" pitchFamily="66" charset="0"/>
                  </a:rPr>
                  <a:t>Compared with strong extractors</a:t>
                </a:r>
              </a:p>
              <a:p>
                <a:pPr algn="just" rtl="0">
                  <a:buFont typeface="Arial" charset="0"/>
                  <a:buChar char="•"/>
                </a:pPr>
                <a:r>
                  <a:rPr lang="en-US" sz="2800" dirty="0" smtClean="0">
                    <a:solidFill>
                      <a:schemeClr val="tx1"/>
                    </a:solidFill>
                    <a:latin typeface="Comic Sans MS" pitchFamily="66" charset="0"/>
                  </a:rPr>
                  <a:t>Seed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pPr algn="just" rtl="0">
                  <a:buFont typeface="Arial" charset="0"/>
                  <a:buChar char="•"/>
                </a:pPr>
                <a:r>
                  <a:rPr lang="en-US" sz="2800" dirty="0" smtClean="0">
                    <a:solidFill>
                      <a:schemeClr val="tx1"/>
                    </a:solidFill>
                    <a:latin typeface="Comic Sans MS" pitchFamily="66" charset="0"/>
                  </a:rPr>
                  <a:t>Output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4221088"/>
                <a:ext cx="8229600" cy="2304256"/>
              </a:xfrm>
              <a:prstGeom prst="rect">
                <a:avLst/>
              </a:prstGeom>
              <a:blipFill rotWithShape="1">
                <a:blip r:embed="rId3"/>
                <a:stretch>
                  <a:fillRect l="-1481" t="-26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42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Non-Constructive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[DW09]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46856" y="1700808"/>
                <a:ext cx="8229600" cy="2304256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𝐸𝑥𝑡</m:t>
                      </m:r>
                      <m:r>
                        <a:rPr lang="en-US" sz="2800" b="0" i="1" smtClean="0"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  <a:p>
                <a:pPr marL="0" indent="0" algn="just" rtl="0">
                  <a:buNone/>
                </a:pPr>
                <a:endParaRPr lang="en-US" sz="1800" dirty="0" smtClean="0">
                  <a:latin typeface="Comic Sans MS" pitchFamily="66" charset="0"/>
                </a:endParaRPr>
              </a:p>
              <a:p>
                <a:pPr algn="just" rtl="0">
                  <a:buFont typeface="Arial" charset="0"/>
                  <a:buChar char="•"/>
                </a:pPr>
                <a:r>
                  <a:rPr lang="en-US" sz="2800" b="0" dirty="0" smtClean="0">
                    <a:latin typeface="Comic Sans MS" pitchFamily="66" charset="0"/>
                  </a:rPr>
                  <a:t>Seed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  <a:p>
                <a:pPr algn="just" rtl="0">
                  <a:buFont typeface="Arial" charset="0"/>
                  <a:buChar char="•"/>
                </a:pPr>
                <a:r>
                  <a:rPr lang="en-US" sz="2800" b="0" dirty="0" smtClean="0">
                    <a:latin typeface="Comic Sans MS" pitchFamily="66" charset="0"/>
                  </a:rPr>
                  <a:t>Output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1700808"/>
                <a:ext cx="8229600" cy="2304256"/>
              </a:xfrm>
              <a:prstGeom prst="rect">
                <a:avLst/>
              </a:prstGeom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46856" y="4221088"/>
                <a:ext cx="8229600" cy="230425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Comic Sans MS" pitchFamily="66" charset="0"/>
                  </a:rPr>
                  <a:t>Compared with strong extractors</a:t>
                </a:r>
              </a:p>
              <a:p>
                <a:pPr algn="just" rtl="0">
                  <a:buFont typeface="Arial" charset="0"/>
                  <a:buChar char="•"/>
                </a:pPr>
                <a:r>
                  <a:rPr lang="en-US" sz="2800" dirty="0" smtClean="0">
                    <a:solidFill>
                      <a:schemeClr val="tx1"/>
                    </a:solidFill>
                    <a:latin typeface="Comic Sans MS" pitchFamily="66" charset="0"/>
                  </a:rPr>
                  <a:t>Seed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pPr algn="just" rtl="0">
                  <a:buFont typeface="Arial" charset="0"/>
                  <a:buChar char="•"/>
                </a:pPr>
                <a:r>
                  <a:rPr lang="en-US" sz="2800" dirty="0" smtClean="0">
                    <a:solidFill>
                      <a:schemeClr val="tx1"/>
                    </a:solidFill>
                    <a:latin typeface="Comic Sans MS" pitchFamily="66" charset="0"/>
                  </a:rPr>
                  <a:t>Output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4221088"/>
                <a:ext cx="8229600" cy="2304256"/>
              </a:xfrm>
              <a:prstGeom prst="rect">
                <a:avLst/>
              </a:prstGeom>
              <a:blipFill rotWithShape="1">
                <a:blip r:embed="rId3"/>
                <a:stretch>
                  <a:fillRect l="-1481" t="-26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8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28" y="27463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Explicit Constructions 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[DLWZ11]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46856" y="1556792"/>
                <a:ext cx="8229600" cy="4824536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endParaRPr lang="en-US" sz="2800" dirty="0" smtClean="0">
                  <a:latin typeface="Comic Sans MS" pitchFamily="66" charset="0"/>
                </a:endParaRPr>
              </a:p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𝑛𝑚</m:t>
                      </m:r>
                      <m:r>
                        <a:rPr lang="en-US" sz="2800" i="1">
                          <a:latin typeface="Cambria Math"/>
                        </a:rPr>
                        <m:t>𝐸𝑥𝑡</m:t>
                      </m:r>
                      <m:r>
                        <a:rPr lang="en-US" sz="2800" i="1"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  <a:p>
                <a:pPr marL="0" indent="0" algn="just" rtl="0">
                  <a:buNone/>
                </a:pPr>
                <a:endParaRPr lang="en-US" sz="2800" dirty="0">
                  <a:latin typeface="Comic Sans MS" pitchFamily="66" charset="0"/>
                </a:endParaRPr>
              </a:p>
              <a:p>
                <a:pPr algn="just" rtl="0">
                  <a:buFont typeface="Arial" charset="0"/>
                  <a:buChar char="•"/>
                </a:pPr>
                <a:endParaRPr lang="en-US" sz="2800" dirty="0" smtClean="0">
                  <a:latin typeface="Comic Sans MS" pitchFamily="66" charset="0"/>
                </a:endParaRPr>
              </a:p>
              <a:p>
                <a:pPr marL="457200" lvl="1" indent="0" algn="just" rtl="0">
                  <a:buNone/>
                </a:pPr>
                <a:endParaRPr lang="en-US" dirty="0">
                  <a:latin typeface="Comic Sans MS" pitchFamily="66" charset="0"/>
                </a:endParaRPr>
              </a:p>
              <a:p>
                <a:pPr marL="0" indent="0" algn="just" rtl="0">
                  <a:buNone/>
                </a:pPr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1556792"/>
                <a:ext cx="8229600" cy="48245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91594"/>
            <a:ext cx="38957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17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45712 0.2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47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28" y="274638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Explicit Constructions 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[CRS11]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46856" y="1556792"/>
                <a:ext cx="8229600" cy="4824536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endParaRPr lang="en-US" sz="2800" dirty="0" smtClean="0">
                  <a:latin typeface="Comic Sans MS" pitchFamily="66" charset="0"/>
                </a:endParaRPr>
              </a:p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𝑛𝑚</m:t>
                      </m:r>
                      <m:r>
                        <a:rPr lang="en-US" sz="2800" i="1">
                          <a:latin typeface="Cambria Math"/>
                        </a:rPr>
                        <m:t>𝐸𝑥𝑡</m:t>
                      </m:r>
                      <m:r>
                        <a:rPr lang="en-US" sz="2800" i="1"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  <a:p>
                <a:pPr marL="0" indent="0" algn="just" rtl="0">
                  <a:buNone/>
                </a:pPr>
                <a:endParaRPr lang="en-US" sz="2800" dirty="0">
                  <a:latin typeface="Comic Sans MS" pitchFamily="66" charset="0"/>
                </a:endParaRPr>
              </a:p>
              <a:p>
                <a:pPr marL="457200" lvl="1" indent="0" algn="just" rtl="0">
                  <a:buNone/>
                </a:pPr>
                <a:endParaRPr lang="en-US" dirty="0">
                  <a:latin typeface="Comic Sans MS" pitchFamily="66" charset="0"/>
                </a:endParaRPr>
              </a:p>
              <a:p>
                <a:pPr marL="0" indent="0" algn="just" rtl="0">
                  <a:buNone/>
                </a:pPr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1556792"/>
                <a:ext cx="8229600" cy="48245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39" y="4647778"/>
            <a:ext cx="38957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45296"/>
            <a:ext cx="3200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98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51007 0.29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3" y="14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28" y="274638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Explicit Constructions 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[Li12]</a:t>
            </a:r>
            <a:endParaRPr lang="he-IL" dirty="0">
              <a:solidFill>
                <a:srgbClr val="7030A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46856" y="1556792"/>
                <a:ext cx="8229600" cy="4824536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endParaRPr lang="en-US" sz="2800" dirty="0" smtClean="0">
                  <a:latin typeface="Comic Sans MS" pitchFamily="66" charset="0"/>
                </a:endParaRPr>
              </a:p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𝑛𝑚</m:t>
                      </m:r>
                      <m:r>
                        <a:rPr lang="en-US" sz="2800" i="1">
                          <a:latin typeface="Cambria Math"/>
                        </a:rPr>
                        <m:t>𝐸𝑥𝑡</m:t>
                      </m:r>
                      <m:r>
                        <a:rPr lang="en-US" sz="2800" i="1"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  <a:p>
                <a:pPr marL="0" indent="0" algn="just" rtl="0">
                  <a:buNone/>
                </a:pPr>
                <a:endParaRPr lang="en-US" sz="2800" dirty="0">
                  <a:latin typeface="Comic Sans MS" pitchFamily="66" charset="0"/>
                </a:endParaRPr>
              </a:p>
              <a:p>
                <a:pPr algn="just" rtl="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>
                  <a:solidFill>
                    <a:srgbClr val="00B050"/>
                  </a:solidFill>
                  <a:latin typeface="Comic Sans MS" pitchFamily="66" charset="0"/>
                </a:endParaRPr>
              </a:p>
              <a:p>
                <a:pPr algn="just" rtl="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𝛿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457200" lvl="1" indent="0" algn="just" rtl="0">
                  <a:buNone/>
                </a:pPr>
                <a:endParaRPr lang="en-US" dirty="0">
                  <a:latin typeface="Comic Sans MS" pitchFamily="66" charset="0"/>
                </a:endParaRPr>
              </a:p>
              <a:p>
                <a:pPr marL="0" indent="0" algn="just" rtl="0">
                  <a:buNone/>
                </a:pPr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1556792"/>
                <a:ext cx="8229600" cy="48245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69160"/>
            <a:ext cx="3200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1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249"/>
            <a:ext cx="8229600" cy="1684783"/>
          </a:xfrm>
        </p:spPr>
        <p:txBody>
          <a:bodyPr wrap="none">
            <a:noAutofit/>
          </a:bodyPr>
          <a:lstStyle/>
          <a:p>
            <a:pPr marL="0" indent="0" algn="ctr" rtl="0">
              <a:buNone/>
            </a:pPr>
            <a:r>
              <a:rPr lang="en-US" sz="80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The Extractor</a:t>
            </a:r>
          </a:p>
          <a:p>
            <a:pPr marL="0" indent="0" algn="ctr" rtl="0">
              <a:buNone/>
            </a:pPr>
            <a:r>
              <a:rPr lang="en-US" sz="8000" b="1" dirty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o</a:t>
            </a:r>
            <a:r>
              <a:rPr lang="en-US" sz="80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f </a:t>
            </a:r>
            <a:r>
              <a:rPr lang="en-US" sz="8000" b="1" dirty="0" smtClean="0">
                <a:solidFill>
                  <a:srgbClr val="7030A0"/>
                </a:solidFill>
                <a:latin typeface="Comic Sans MS" pitchFamily="66" charset="0"/>
                <a:cs typeface="Aharoni" pitchFamily="2" charset="-79"/>
              </a:rPr>
              <a:t>[Raz05]</a:t>
            </a:r>
          </a:p>
        </p:txBody>
      </p:sp>
    </p:spTree>
    <p:extLst>
      <p:ext uri="{BB962C8B-B14F-4D97-AF65-F5344CB8AC3E}">
        <p14:creationId xmlns:p14="http://schemas.microsoft.com/office/powerpoint/2010/main" val="22566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46856" y="1556792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A sequence of r.v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</a:t>
                </a:r>
                <a:r>
                  <a:rPr lang="en-US" sz="2800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-fools linear tests of size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∀</m:t>
                    </m:r>
                    <m:r>
                      <a:rPr lang="en-US" sz="2800" i="1" dirty="0" smtClean="0">
                        <a:latin typeface="Cambria Math"/>
                      </a:rPr>
                      <m:t>∅</m:t>
                    </m:r>
                    <m:r>
                      <a:rPr lang="en-US" sz="2800" b="0" i="1" dirty="0" smtClean="0">
                        <a:latin typeface="Cambria Math"/>
                      </a:rPr>
                      <m:t>≠</m:t>
                    </m:r>
                    <m:r>
                      <a:rPr lang="en-US" sz="2800" b="0" i="1" smtClean="0">
                        <a:latin typeface="Cambria Math"/>
                      </a:rPr>
                      <m:t>𝜏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𝜏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, it holds that</a:t>
                </a: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1556792"/>
                <a:ext cx="8229600" cy="864096"/>
              </a:xfrm>
              <a:prstGeom prst="rect">
                <a:avLst/>
              </a:prstGeom>
              <a:blipFill rotWithShape="1">
                <a:blip r:embed="rId2"/>
                <a:stretch>
                  <a:fillRect l="-1481" t="-7042" r="-1556" b="-7816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539552" y="3068960"/>
                <a:ext cx="8229600" cy="864095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𝑏𝑖𝑎𝑠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⨁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𝜏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/>
                        </a:rPr>
                        <m:t>ϵ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 rtl="0">
                  <a:buNone/>
                </a:pPr>
                <a:endParaRPr lang="he-IL" dirty="0"/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68960"/>
                <a:ext cx="8229600" cy="864095"/>
              </a:xfrm>
              <a:prstGeom prst="rect">
                <a:avLst/>
              </a:prstGeom>
              <a:blipFill rotWithShape="1">
                <a:blip r:embed="rId3"/>
                <a:stretch>
                  <a:fillRect b="-570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Fooling Linear Tests of Bounded Size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4869160"/>
            <a:ext cx="8697144" cy="122413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dirty="0" smtClean="0">
                <a:latin typeface="Comic Sans MS" pitchFamily="66" charset="0"/>
              </a:rPr>
              <a:t>Very good explicit constructions (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[NN93]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[AGHP92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]</a:t>
            </a:r>
            <a:r>
              <a:rPr lang="en-US" sz="2800" dirty="0" smtClean="0">
                <a:latin typeface="Comic Sans MS" pitchFamily="66" charset="0"/>
              </a:rPr>
              <a:t>,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[ABNNR92]</a:t>
            </a:r>
            <a:r>
              <a:rPr lang="en-US" sz="2800" dirty="0" smtClean="0">
                <a:latin typeface="Comic Sans MS" pitchFamily="66" charset="0"/>
              </a:rPr>
              <a:t>, ...,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[BT09]</a:t>
            </a:r>
            <a:r>
              <a:rPr lang="en-US" sz="2800" dirty="0" smtClean="0">
                <a:latin typeface="Comic Sans MS" pitchFamily="66" charset="0"/>
              </a:rPr>
              <a:t>) </a:t>
            </a:r>
            <a:r>
              <a:rPr lang="en-US" sz="2800" dirty="0" smtClean="0">
                <a:latin typeface="Comic Sans MS" pitchFamily="66" charset="0"/>
              </a:rPr>
              <a:t>and </a:t>
            </a:r>
            <a:r>
              <a:rPr lang="en-US" sz="2800" b="1" dirty="0" smtClean="0">
                <a:latin typeface="Comic Sans MS" pitchFamily="66" charset="0"/>
              </a:rPr>
              <a:t>many</a:t>
            </a:r>
            <a:r>
              <a:rPr lang="en-US" sz="2800" dirty="0" smtClean="0">
                <a:latin typeface="Comic Sans MS" pitchFamily="66" charset="0"/>
              </a:rPr>
              <a:t> applications.</a:t>
            </a:r>
          </a:p>
          <a:p>
            <a:pPr marL="0" indent="0" algn="just" rtl="0">
              <a:buNone/>
            </a:pP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2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72784" y="5157192"/>
            <a:ext cx="2911384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3532824" y="2537608"/>
            <a:ext cx="3744416" cy="16834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Group 4"/>
          <p:cNvGrpSpPr/>
          <p:nvPr/>
        </p:nvGrpSpPr>
        <p:grpSpPr>
          <a:xfrm>
            <a:off x="3460816" y="2069233"/>
            <a:ext cx="3991504" cy="473638"/>
            <a:chOff x="2771800" y="2600585"/>
            <a:chExt cx="3991504" cy="4736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ontent Placeholder 2"/>
                <p:cNvSpPr txBox="1">
                  <a:spLocks/>
                </p:cNvSpPr>
                <p:nvPr/>
              </p:nvSpPr>
              <p:spPr>
                <a:xfrm>
                  <a:off x="2771800" y="2645297"/>
                  <a:ext cx="648072" cy="423663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rmAutofit fontScale="92500"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Font typeface="Arial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2200" dirty="0"/>
                </a:p>
              </p:txBody>
            </p:sp>
          </mc:Choice>
          <mc:Fallback xmlns="">
            <p:sp>
              <p:nvSpPr>
                <p:cNvPr id="1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2645297"/>
                  <a:ext cx="648072" cy="42366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ontent Placeholder 2"/>
                <p:cNvSpPr txBox="1">
                  <a:spLocks/>
                </p:cNvSpPr>
                <p:nvPr/>
              </p:nvSpPr>
              <p:spPr>
                <a:xfrm>
                  <a:off x="3131840" y="2650560"/>
                  <a:ext cx="648072" cy="423663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rmAutofit fontScale="92500"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Font typeface="Arial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200" dirty="0"/>
                </a:p>
              </p:txBody>
            </p:sp>
          </mc:Choice>
          <mc:Fallback xmlns="">
            <p:sp>
              <p:nvSpPr>
                <p:cNvPr id="1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2650560"/>
                  <a:ext cx="648072" cy="4236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ontent Placeholder 2"/>
                <p:cNvSpPr txBox="1">
                  <a:spLocks/>
                </p:cNvSpPr>
                <p:nvPr/>
              </p:nvSpPr>
              <p:spPr>
                <a:xfrm>
                  <a:off x="6115232" y="2600585"/>
                  <a:ext cx="648072" cy="423663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Font typeface="Arial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oMath>
                    </m:oMathPara>
                  </a14:m>
                  <a:endParaRPr lang="he-IL" sz="2200" dirty="0"/>
                </a:p>
              </p:txBody>
            </p:sp>
          </mc:Choice>
          <mc:Fallback xmlns="">
            <p:sp>
              <p:nvSpPr>
                <p:cNvPr id="2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232" y="2600585"/>
                  <a:ext cx="648072" cy="42366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428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1444592" y="2780928"/>
            <a:ext cx="1512168" cy="151216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itchFamily="34" charset="0"/>
              <a:buNone/>
            </a:pPr>
            <a:r>
              <a:rPr lang="en-US" sz="2000" dirty="0" smtClean="0">
                <a:latin typeface="Comic Sans MS" pitchFamily="66" charset="0"/>
              </a:rPr>
              <a:t>Points of the sample space</a:t>
            </a:r>
          </a:p>
          <a:p>
            <a:pPr marL="0" indent="0" algn="ctr" rtl="0">
              <a:buFont typeface="Arial" pitchFamily="34" charset="0"/>
              <a:buNone/>
            </a:pPr>
            <a:r>
              <a:rPr lang="en-US" sz="2000" dirty="0" smtClean="0">
                <a:latin typeface="Comic Sans MS" pitchFamily="66" charset="0"/>
              </a:rPr>
              <a:t>(seed)</a:t>
            </a:r>
            <a:endParaRPr lang="he-IL" sz="2000" dirty="0">
              <a:latin typeface="Comic Sans MS" pitchFamily="66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956760" y="3212976"/>
            <a:ext cx="432048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324912" y="1628800"/>
            <a:ext cx="2376264" cy="5760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itchFamily="34" charset="0"/>
              <a:buNone/>
            </a:pPr>
            <a:r>
              <a:rPr lang="en-US" sz="2000" dirty="0" smtClean="0">
                <a:latin typeface="Comic Sans MS" pitchFamily="66" charset="0"/>
              </a:rPr>
              <a:t>Random </a:t>
            </a:r>
            <a:r>
              <a:rPr lang="en-US" sz="2000" dirty="0">
                <a:latin typeface="Comic Sans MS" pitchFamily="66" charset="0"/>
              </a:rPr>
              <a:t>v</a:t>
            </a:r>
            <a:r>
              <a:rPr lang="en-US" sz="2000" dirty="0" smtClean="0">
                <a:latin typeface="Comic Sans MS" pitchFamily="66" charset="0"/>
              </a:rPr>
              <a:t>ariables</a:t>
            </a:r>
            <a:endParaRPr lang="he-IL" sz="2000" dirty="0">
              <a:latin typeface="Comic Sans MS" pitchFamily="66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5400000">
            <a:off x="5225012" y="2119208"/>
            <a:ext cx="432048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A </a:t>
            </a:r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C</a:t>
            </a:r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entral Lemma from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Comic Sans MS" pitchFamily="66" charset="0"/>
              </a:rPr>
              <a:t>[Raz05]</a:t>
            </a:r>
            <a:endParaRPr lang="he-IL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283968" y="1268760"/>
            <a:ext cx="2376264" cy="5760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itchFamily="34" charset="0"/>
              <a:buNone/>
            </a:pPr>
            <a:r>
              <a:rPr lang="en-US" sz="2000" dirty="0" smtClean="0">
                <a:latin typeface="Comic Sans MS" pitchFamily="66" charset="0"/>
              </a:rPr>
              <a:t>Seed</a:t>
            </a:r>
            <a:endParaRPr lang="he-IL" sz="2000" dirty="0"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79512" y="2960948"/>
            <a:ext cx="1512168" cy="75608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itchFamily="34" charset="0"/>
              <a:buNone/>
            </a:pPr>
            <a:r>
              <a:rPr lang="en-US" sz="2000" dirty="0" smtClean="0">
                <a:latin typeface="Comic Sans MS" pitchFamily="66" charset="0"/>
              </a:rPr>
              <a:t>Weak source</a:t>
            </a:r>
            <a:endParaRPr lang="he-IL" sz="2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395536" y="4545124"/>
                <a:ext cx="8697144" cy="61206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-fools linear tests of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1600" b="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545124"/>
                <a:ext cx="8697144" cy="612068"/>
              </a:xfrm>
              <a:prstGeom prst="rect">
                <a:avLst/>
              </a:prstGeom>
              <a:blipFill rotWithShape="1">
                <a:blip r:embed="rId5"/>
                <a:stretch>
                  <a:fillRect l="-210" t="-8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12944" y="3068960"/>
            <a:ext cx="15841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Ext</a:t>
            </a:r>
            <a:endParaRPr lang="he-IL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323528" y="5985284"/>
                <a:ext cx="8697144" cy="61206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𝐸</m:t>
                    </m:r>
                    <m:r>
                      <a:rPr lang="en-US" sz="2400" b="0" i="1" dirty="0" smtClean="0">
                        <a:latin typeface="Cambria Math"/>
                      </a:rPr>
                      <m:t>𝑥𝑡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is a (strong) seeded-extractor</a:t>
                </a:r>
                <a:r>
                  <a:rPr lang="en-US" sz="2400" dirty="0">
                    <a:latin typeface="Comic Sans MS" pitchFamily="66" charset="0"/>
                  </a:rPr>
                  <a:t> </a:t>
                </a:r>
                <a:r>
                  <a:rPr lang="en-US" sz="2400" dirty="0" smtClean="0">
                    <a:latin typeface="Comic Sans MS" pitchFamily="66" charset="0"/>
                  </a:rPr>
                  <a:t>for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≥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51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.</a:t>
                </a:r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985284"/>
                <a:ext cx="8697144" cy="612068"/>
              </a:xfrm>
              <a:prstGeom prst="rect">
                <a:avLst/>
              </a:prstGeom>
              <a:blipFill rotWithShape="1">
                <a:blip r:embed="rId6"/>
                <a:stretch>
                  <a:fillRect l="-140" t="-8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323528" y="5265204"/>
                <a:ext cx="8697144" cy="61206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𝐸</m:t>
                    </m:r>
                    <m:r>
                      <a:rPr lang="en-US" sz="2600" b="0" i="1" dirty="0" smtClean="0">
                        <a:latin typeface="Cambria Math"/>
                      </a:rPr>
                      <m:t>𝑥𝑡</m:t>
                    </m:r>
                    <m:d>
                      <m:d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𝑤</m:t>
                        </m:r>
                        <m:r>
                          <a:rPr lang="en-US" sz="2600" b="0" i="1" dirty="0" smtClean="0">
                            <a:latin typeface="Cambria Math"/>
                          </a:rPr>
                          <m:t>;</m:t>
                        </m:r>
                        <m:r>
                          <a:rPr lang="en-US" sz="2600" b="0" i="1" dirty="0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6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600" dirty="0" smtClean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265204"/>
                <a:ext cx="8697144" cy="6120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V="1">
            <a:off x="4324912" y="1772816"/>
            <a:ext cx="2335320" cy="1440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91680" y="2636912"/>
            <a:ext cx="936104" cy="1440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41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24" grpId="0"/>
      <p:bldP spid="3" grpId="0" animBg="1"/>
      <p:bldP spid="26" grpId="0" animBg="1"/>
      <p:bldP spid="16" grpId="0"/>
      <p:bldP spid="19" grpId="0"/>
      <p:bldP spid="20" grpId="0"/>
      <p:bldP spid="6" grpId="0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80321"/>
                <a:ext cx="8229600" cy="1684783"/>
              </a:xfrm>
            </p:spPr>
            <p:txBody>
              <a:bodyPr wrap="none">
                <a:noAutofit/>
              </a:bodyPr>
              <a:lstStyle/>
              <a:p>
                <a:pPr marL="0" indent="0" algn="ctr" rtl="0">
                  <a:buNone/>
                </a:pPr>
                <a:r>
                  <a:rPr lang="en-US" sz="8000" b="1" dirty="0" smtClean="0">
                    <a:solidFill>
                      <a:srgbClr val="0070C0"/>
                    </a:solidFill>
                    <a:latin typeface="Comic Sans MS" pitchFamily="66" charset="0"/>
                    <a:cs typeface="Aharoni" pitchFamily="2" charset="-79"/>
                  </a:rPr>
                  <a:t>Proof </a:t>
                </a:r>
                <a:r>
                  <a:rPr lang="en-US" sz="8000" b="1" dirty="0" smtClean="0">
                    <a:solidFill>
                      <a:srgbClr val="0070C0"/>
                    </a:solidFill>
                    <a:latin typeface="Comic Sans MS" pitchFamily="66" charset="0"/>
                    <a:cs typeface="Aharoni" pitchFamily="2" charset="-79"/>
                  </a:rPr>
                  <a:t>Sketch</a:t>
                </a:r>
                <a:endParaRPr lang="en-US" sz="8000" b="1" dirty="0" smtClean="0">
                  <a:solidFill>
                    <a:srgbClr val="0070C0"/>
                  </a:solidFill>
                  <a:latin typeface="Comic Sans MS" pitchFamily="66" charset="0"/>
                  <a:cs typeface="Aharoni" pitchFamily="2" charset="-79"/>
                </a:endParaRPr>
              </a:p>
              <a:p>
                <a:pPr marL="0" indent="0" algn="ctr" rtl="0">
                  <a:buNone/>
                </a:pPr>
                <a:r>
                  <a:rPr lang="en-US" sz="4400" b="1" dirty="0" smtClean="0">
                    <a:solidFill>
                      <a:srgbClr val="0070C0"/>
                    </a:solidFill>
                    <a:latin typeface="Comic Sans MS" pitchFamily="66" charset="0"/>
                    <a:cs typeface="Aharoni" pitchFamily="2" charset="-79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/>
                        <a:cs typeface="Aharoni" pitchFamily="2" charset="-79"/>
                      </a:rPr>
                      <m:t>𝒎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/>
                        <a:cs typeface="Aharoni" pitchFamily="2" charset="-79"/>
                      </a:rPr>
                      <m:t>=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/>
                        <a:cs typeface="Aharoni" pitchFamily="2" charset="-79"/>
                      </a:rPr>
                      <m:t>𝟏</m:t>
                    </m:r>
                  </m:oMath>
                </a14:m>
                <a:endParaRPr lang="en-US" sz="4400" b="1" dirty="0" smtClean="0">
                  <a:solidFill>
                    <a:srgbClr val="0070C0"/>
                  </a:solidFill>
                  <a:latin typeface="Comic Sans MS" pitchFamily="66" charset="0"/>
                  <a:cs typeface="Aharoni" pitchFamily="2" charset="-79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80321"/>
                <a:ext cx="8229600" cy="1684783"/>
              </a:xfrm>
              <a:blipFill rotWithShape="1">
                <a:blip r:embed="rId2"/>
                <a:stretch>
                  <a:fillRect t="-15580" b="-4311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9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Randomness Seeded-Extractors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249901">
            <a:off x="4564307" y="2604443"/>
            <a:ext cx="468560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" name="Group 19"/>
          <p:cNvGrpSpPr/>
          <p:nvPr/>
        </p:nvGrpSpPr>
        <p:grpSpPr>
          <a:xfrm>
            <a:off x="4139952" y="2990374"/>
            <a:ext cx="1296144" cy="1944216"/>
            <a:chOff x="4139952" y="3537012"/>
            <a:chExt cx="1296144" cy="1944216"/>
          </a:xfrm>
        </p:grpSpPr>
        <p:sp>
          <p:nvSpPr>
            <p:cNvPr id="21" name="Flowchart: Manual Operation 20"/>
            <p:cNvSpPr/>
            <p:nvPr/>
          </p:nvSpPr>
          <p:spPr>
            <a:xfrm rot="16200000">
              <a:off x="3815916" y="3861048"/>
              <a:ext cx="1944216" cy="1296144"/>
            </a:xfrm>
            <a:prstGeom prst="flowChartManualOperati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4283968" y="4221088"/>
              <a:ext cx="936104" cy="576064"/>
            </a:xfrm>
            <a:prstGeom prst="rect">
              <a:avLst/>
            </a:prstGeom>
          </p:spPr>
          <p:txBody>
            <a:bodyPr vert="horz" wrap="none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Font typeface="Arial" pitchFamily="34" charset="0"/>
                <a:buNone/>
              </a:pPr>
              <a:r>
                <a:rPr lang="en-US" dirty="0" smtClean="0">
                  <a:solidFill>
                    <a:srgbClr val="FFFF00"/>
                  </a:solidFill>
                  <a:latin typeface="Comic Sans MS" pitchFamily="66" charset="0"/>
                </a:rPr>
                <a:t>Ext</a:t>
              </a:r>
              <a:endParaRPr lang="en-US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3527376" y="3818466"/>
            <a:ext cx="468560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ight Arrow 23"/>
          <p:cNvSpPr/>
          <p:nvPr/>
        </p:nvSpPr>
        <p:spPr>
          <a:xfrm>
            <a:off x="5615608" y="3818466"/>
            <a:ext cx="468560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5" name="Group 24"/>
          <p:cNvGrpSpPr/>
          <p:nvPr/>
        </p:nvGrpSpPr>
        <p:grpSpPr>
          <a:xfrm>
            <a:off x="6192688" y="3544948"/>
            <a:ext cx="2267744" cy="962534"/>
            <a:chOff x="6345088" y="5315722"/>
            <a:chExt cx="2267744" cy="962534"/>
          </a:xfrm>
        </p:grpSpPr>
        <p:sp>
          <p:nvSpPr>
            <p:cNvPr id="26" name="Rounded Rectangle 25"/>
            <p:cNvSpPr/>
            <p:nvPr/>
          </p:nvSpPr>
          <p:spPr>
            <a:xfrm>
              <a:off x="6452592" y="5315722"/>
              <a:ext cx="2016224" cy="92159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ontent Placeholder 2"/>
                <p:cNvSpPr txBox="1">
                  <a:spLocks/>
                </p:cNvSpPr>
                <p:nvPr/>
              </p:nvSpPr>
              <p:spPr>
                <a:xfrm>
                  <a:off x="6345088" y="5342152"/>
                  <a:ext cx="2267744" cy="936104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Font typeface="Arial" pitchFamily="34" charset="0"/>
                    <a:buNone/>
                  </a:pPr>
                  <a14:m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</m:oMath>
                  </a14:m>
                  <a:r>
                    <a:rPr lang="en-US" sz="2200" dirty="0" smtClean="0">
                      <a:solidFill>
                        <a:schemeClr val="bg1"/>
                      </a:solidFill>
                      <a:latin typeface="Comic Sans MS" pitchFamily="66" charset="0"/>
                    </a:rPr>
                    <a:t> almost-truly</a:t>
                  </a:r>
                </a:p>
                <a:p>
                  <a:pPr marL="0" indent="0" algn="ctr" rtl="0">
                    <a:buFont typeface="Arial" pitchFamily="34" charset="0"/>
                    <a:buNone/>
                  </a:pPr>
                  <a:r>
                    <a:rPr lang="en-US" sz="2200" dirty="0" smtClean="0">
                      <a:solidFill>
                        <a:schemeClr val="bg1"/>
                      </a:solidFill>
                      <a:latin typeface="Comic Sans MS" pitchFamily="66" charset="0"/>
                    </a:rPr>
                    <a:t>random bits</a:t>
                  </a:r>
                  <a:endParaRPr lang="en-US" sz="2200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5088" y="5342152"/>
                  <a:ext cx="2267744" cy="93610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3922" r="-269" b="-130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251520" y="3386418"/>
            <a:ext cx="3059832" cy="1296144"/>
            <a:chOff x="251520" y="4077072"/>
            <a:chExt cx="3059832" cy="1296144"/>
          </a:xfrm>
        </p:grpSpPr>
        <p:sp>
          <p:nvSpPr>
            <p:cNvPr id="29" name="Rounded Rectangle 28"/>
            <p:cNvSpPr/>
            <p:nvPr/>
          </p:nvSpPr>
          <p:spPr>
            <a:xfrm>
              <a:off x="251520" y="4077072"/>
              <a:ext cx="3059832" cy="129614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ontent Placeholder 2"/>
                <p:cNvSpPr txBox="1">
                  <a:spLocks/>
                </p:cNvSpPr>
                <p:nvPr/>
              </p:nvSpPr>
              <p:spPr>
                <a:xfrm>
                  <a:off x="251520" y="4118882"/>
                  <a:ext cx="3059832" cy="820687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Font typeface="Arial" pitchFamily="34" charset="0"/>
                    <a:buNone/>
                  </a:pPr>
                  <a14:m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𝑛</m:t>
                      </m:r>
                    </m:oMath>
                  </a14:m>
                  <a:r>
                    <a:rPr lang="en-US" sz="2200" dirty="0" smtClean="0">
                      <a:solidFill>
                        <a:schemeClr val="bg1"/>
                      </a:solidFill>
                      <a:latin typeface="Comic Sans MS" pitchFamily="66" charset="0"/>
                    </a:rPr>
                    <a:t> bits from an</a:t>
                  </a:r>
                </a:p>
                <a:p>
                  <a:pPr marL="0" indent="0" algn="ctr" rtl="0">
                    <a:buFont typeface="Arial" pitchFamily="34" charset="0"/>
                    <a:buNone/>
                  </a:pPr>
                  <a:r>
                    <a:rPr lang="en-US" sz="2200" dirty="0" smtClean="0">
                      <a:solidFill>
                        <a:schemeClr val="bg1"/>
                      </a:solidFill>
                      <a:latin typeface="Comic Sans MS" pitchFamily="66" charset="0"/>
                    </a:rPr>
                    <a:t>imperfect source</a:t>
                  </a:r>
                </a:p>
                <a:p>
                  <a:pPr marL="0" indent="0" algn="ctr" rtl="0">
                    <a:buFont typeface="Arial" pitchFamily="34" charset="0"/>
                    <a:buNone/>
                  </a:pPr>
                  <a:r>
                    <a:rPr lang="en-US" sz="2200" dirty="0">
                      <a:solidFill>
                        <a:schemeClr val="bg1"/>
                      </a:solidFill>
                      <a:latin typeface="Comic Sans MS" pitchFamily="66" charset="0"/>
                    </a:rPr>
                    <a:t>o</a:t>
                  </a:r>
                  <a:r>
                    <a:rPr lang="en-US" sz="2200" dirty="0" smtClean="0">
                      <a:solidFill>
                        <a:schemeClr val="bg1"/>
                      </a:solidFill>
                      <a:latin typeface="Comic Sans MS" pitchFamily="66" charset="0"/>
                    </a:rPr>
                    <a:t>f randomness</a:t>
                  </a:r>
                  <a:endParaRPr lang="en-US" sz="2200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118882"/>
                  <a:ext cx="3059832" cy="82068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4444" b="-6370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3384376" y="1412776"/>
            <a:ext cx="3059832" cy="936104"/>
            <a:chOff x="251520" y="4063424"/>
            <a:chExt cx="3059832" cy="936104"/>
          </a:xfrm>
        </p:grpSpPr>
        <p:sp>
          <p:nvSpPr>
            <p:cNvPr id="32" name="Rounded Rectangle 31"/>
            <p:cNvSpPr/>
            <p:nvPr/>
          </p:nvSpPr>
          <p:spPr>
            <a:xfrm>
              <a:off x="251520" y="4063424"/>
              <a:ext cx="3059832" cy="93610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ontent Placeholder 2"/>
                <p:cNvSpPr txBox="1">
                  <a:spLocks/>
                </p:cNvSpPr>
                <p:nvPr/>
              </p:nvSpPr>
              <p:spPr>
                <a:xfrm>
                  <a:off x="251520" y="4091586"/>
                  <a:ext cx="3059832" cy="820687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Font typeface="Arial" pitchFamily="34" charset="0"/>
                    <a:buNone/>
                  </a:pP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</m:t>
                      </m:r>
                    </m:oMath>
                  </a14:m>
                  <a:r>
                    <a:rPr lang="en-US" sz="2200" dirty="0" smtClean="0">
                      <a:solidFill>
                        <a:schemeClr val="bg1"/>
                      </a:solidFill>
                      <a:latin typeface="Comic Sans MS" pitchFamily="66" charset="0"/>
                    </a:rPr>
                    <a:t> truly random bits</a:t>
                  </a:r>
                </a:p>
                <a:p>
                  <a:pPr marL="0" indent="0" algn="ctr" rtl="0">
                    <a:buFont typeface="Arial" pitchFamily="34" charset="0"/>
                    <a:buNone/>
                  </a:pPr>
                  <a:r>
                    <a:rPr lang="en-US" sz="2200" dirty="0" smtClean="0">
                      <a:solidFill>
                        <a:schemeClr val="bg1"/>
                      </a:solidFill>
                      <a:latin typeface="Comic Sans MS" pitchFamily="66" charset="0"/>
                    </a:rPr>
                    <a:t>(seed)</a:t>
                  </a:r>
                  <a:endParaRPr lang="en-US" sz="2200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091586"/>
                  <a:ext cx="3059832" cy="82068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4444" b="-1481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434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Proof </a:t>
            </a:r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Sketch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9672" y="2492896"/>
            <a:ext cx="6264696" cy="2880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" name="Group 3"/>
          <p:cNvGrpSpPr/>
          <p:nvPr/>
        </p:nvGrpSpPr>
        <p:grpSpPr>
          <a:xfrm>
            <a:off x="1619672" y="2060848"/>
            <a:ext cx="6192688" cy="432048"/>
            <a:chOff x="1619672" y="2060848"/>
            <a:chExt cx="6192688" cy="432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2"/>
                <p:cNvSpPr txBox="1">
                  <a:spLocks/>
                </p:cNvSpPr>
                <p:nvPr/>
              </p:nvSpPr>
              <p:spPr>
                <a:xfrm>
                  <a:off x="1619672" y="2060848"/>
                  <a:ext cx="524744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2060848"/>
                  <a:ext cx="524744" cy="43204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704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ontent Placeholder 2"/>
                <p:cNvSpPr txBox="1">
                  <a:spLocks/>
                </p:cNvSpPr>
                <p:nvPr/>
              </p:nvSpPr>
              <p:spPr>
                <a:xfrm>
                  <a:off x="2031032" y="2060848"/>
                  <a:ext cx="524744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1032" y="2060848"/>
                  <a:ext cx="524744" cy="4320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704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ontent Placeholder 2"/>
                <p:cNvSpPr txBox="1">
                  <a:spLocks/>
                </p:cNvSpPr>
                <p:nvPr/>
              </p:nvSpPr>
              <p:spPr>
                <a:xfrm>
                  <a:off x="4479304" y="2060848"/>
                  <a:ext cx="524744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⋯</m:t>
                        </m:r>
                      </m:oMath>
                    </m:oMathPara>
                  </a14:m>
                  <a:endParaRPr lang="en-US" sz="24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9304" y="2060848"/>
                  <a:ext cx="524744" cy="4320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ontent Placeholder 2"/>
                <p:cNvSpPr txBox="1">
                  <a:spLocks/>
                </p:cNvSpPr>
                <p:nvPr/>
              </p:nvSpPr>
              <p:spPr>
                <a:xfrm>
                  <a:off x="7287616" y="2060848"/>
                  <a:ext cx="524744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7616" y="2060848"/>
                  <a:ext cx="524744" cy="4320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299" b="-704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441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Proof </a:t>
            </a:r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Sketch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19672" y="2492896"/>
            <a:ext cx="6264696" cy="2880320"/>
            <a:chOff x="1619672" y="2492896"/>
            <a:chExt cx="6264696" cy="2880320"/>
          </a:xfrm>
        </p:grpSpPr>
        <p:sp>
          <p:nvSpPr>
            <p:cNvPr id="11" name="Rectangle 10"/>
            <p:cNvSpPr/>
            <p:nvPr/>
          </p:nvSpPr>
          <p:spPr>
            <a:xfrm>
              <a:off x="1619672" y="2492896"/>
              <a:ext cx="6264696" cy="288032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19672" y="3501008"/>
              <a:ext cx="6264696" cy="129614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1022920" y="3861048"/>
                <a:ext cx="524744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20" y="3861048"/>
                <a:ext cx="524744" cy="4320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rved Down Arrow 2"/>
          <p:cNvSpPr/>
          <p:nvPr/>
        </p:nvSpPr>
        <p:spPr>
          <a:xfrm>
            <a:off x="1763688" y="1988840"/>
            <a:ext cx="648072" cy="36004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>
            <a:off x="4932040" y="1988840"/>
            <a:ext cx="648072" cy="36004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>
            <a:off x="7020272" y="1988840"/>
            <a:ext cx="648072" cy="36004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flipH="1">
            <a:off x="2308688" y="1988840"/>
            <a:ext cx="720080" cy="36004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 flipH="1">
            <a:off x="5494456" y="1988840"/>
            <a:ext cx="720080" cy="36004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 flipH="1">
            <a:off x="5580112" y="1916832"/>
            <a:ext cx="1237784" cy="432048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19672" y="2060848"/>
            <a:ext cx="6192688" cy="432048"/>
            <a:chOff x="1619672" y="2060848"/>
            <a:chExt cx="6192688" cy="432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ontent Placeholder 2"/>
                <p:cNvSpPr txBox="1">
                  <a:spLocks/>
                </p:cNvSpPr>
                <p:nvPr/>
              </p:nvSpPr>
              <p:spPr>
                <a:xfrm>
                  <a:off x="1619672" y="2060848"/>
                  <a:ext cx="524744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2060848"/>
                  <a:ext cx="524744" cy="4320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704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ontent Placeholder 2"/>
                <p:cNvSpPr txBox="1">
                  <a:spLocks/>
                </p:cNvSpPr>
                <p:nvPr/>
              </p:nvSpPr>
              <p:spPr>
                <a:xfrm>
                  <a:off x="2031032" y="2060848"/>
                  <a:ext cx="524744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1032" y="2060848"/>
                  <a:ext cx="524744" cy="4320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04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ontent Placeholder 2"/>
                <p:cNvSpPr txBox="1">
                  <a:spLocks/>
                </p:cNvSpPr>
                <p:nvPr/>
              </p:nvSpPr>
              <p:spPr>
                <a:xfrm>
                  <a:off x="4479304" y="2060848"/>
                  <a:ext cx="524744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⋯</m:t>
                        </m:r>
                      </m:oMath>
                    </m:oMathPara>
                  </a14:m>
                  <a:endParaRPr lang="en-US" sz="24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9304" y="2060848"/>
                  <a:ext cx="524744" cy="4320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ontent Placeholder 2"/>
                <p:cNvSpPr txBox="1">
                  <a:spLocks/>
                </p:cNvSpPr>
                <p:nvPr/>
              </p:nvSpPr>
              <p:spPr>
                <a:xfrm>
                  <a:off x="7287616" y="2060848"/>
                  <a:ext cx="524744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7616" y="2060848"/>
                  <a:ext cx="524744" cy="43204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299" b="-704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Curved Down Arrow 24"/>
          <p:cNvSpPr/>
          <p:nvPr/>
        </p:nvSpPr>
        <p:spPr>
          <a:xfrm>
            <a:off x="3419872" y="1817528"/>
            <a:ext cx="864096" cy="36004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3203848" y="2105560"/>
                <a:ext cx="524744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200" dirty="0" smtClean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105560"/>
                <a:ext cx="524744" cy="4320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3889592" y="2105560"/>
                <a:ext cx="524744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200" dirty="0" smtClean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592" y="2105560"/>
                <a:ext cx="524744" cy="432048"/>
              </a:xfrm>
              <a:prstGeom prst="rect">
                <a:avLst/>
              </a:prstGeom>
              <a:blipFill rotWithShape="1">
                <a:blip r:embed="rId8"/>
                <a:stretch>
                  <a:fillRect r="-174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16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Proof Sketch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19672" y="2492896"/>
            <a:ext cx="6264696" cy="2880320"/>
            <a:chOff x="1619672" y="2492896"/>
            <a:chExt cx="6264696" cy="2880320"/>
          </a:xfrm>
        </p:grpSpPr>
        <p:sp>
          <p:nvSpPr>
            <p:cNvPr id="11" name="Rectangle 10"/>
            <p:cNvSpPr/>
            <p:nvPr/>
          </p:nvSpPr>
          <p:spPr>
            <a:xfrm>
              <a:off x="1619672" y="2492896"/>
              <a:ext cx="6264696" cy="288032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19672" y="3501008"/>
              <a:ext cx="6264696" cy="129614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1022920" y="3861048"/>
                <a:ext cx="524744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20" y="3861048"/>
                <a:ext cx="524744" cy="4320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rved Down Arrow 2"/>
          <p:cNvSpPr/>
          <p:nvPr/>
        </p:nvSpPr>
        <p:spPr>
          <a:xfrm>
            <a:off x="1763688" y="1988840"/>
            <a:ext cx="648072" cy="36004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>
            <a:off x="3419872" y="1817528"/>
            <a:ext cx="864096" cy="36004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>
            <a:off x="4932040" y="1988840"/>
            <a:ext cx="648072" cy="36004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>
            <a:off x="7020272" y="1988840"/>
            <a:ext cx="648072" cy="36004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flipH="1">
            <a:off x="2308688" y="1988840"/>
            <a:ext cx="720080" cy="36004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 flipH="1">
            <a:off x="5494456" y="1988840"/>
            <a:ext cx="720080" cy="36004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 flipH="1">
            <a:off x="5580112" y="1916832"/>
            <a:ext cx="1237784" cy="432048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3203848" y="2105560"/>
                <a:ext cx="524744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105560"/>
                <a:ext cx="524744" cy="4320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3889592" y="2105560"/>
                <a:ext cx="524744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592" y="2105560"/>
                <a:ext cx="524744" cy="432048"/>
              </a:xfrm>
              <a:prstGeom prst="rect">
                <a:avLst/>
              </a:prstGeom>
              <a:blipFill rotWithShape="1">
                <a:blip r:embed="rId4"/>
                <a:stretch>
                  <a:fillRect r="-174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386770" y="3501008"/>
            <a:ext cx="180000" cy="12961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4139952" y="3501008"/>
            <a:ext cx="180000" cy="12961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0" name="Group 9"/>
          <p:cNvGrpSpPr/>
          <p:nvPr/>
        </p:nvGrpSpPr>
        <p:grpSpPr>
          <a:xfrm>
            <a:off x="2145930" y="4149080"/>
            <a:ext cx="1705990" cy="1728192"/>
            <a:chOff x="2145930" y="4149080"/>
            <a:chExt cx="1705990" cy="17281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ontent Placeholder 2"/>
                <p:cNvSpPr txBox="1">
                  <a:spLocks/>
                </p:cNvSpPr>
                <p:nvPr/>
              </p:nvSpPr>
              <p:spPr>
                <a:xfrm>
                  <a:off x="2145930" y="5445224"/>
                  <a:ext cx="170599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/>
                          </a:rPr>
                          <m:t>𝐸𝑥𝑡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𝑊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;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22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5930" y="5445224"/>
                  <a:ext cx="1705990" cy="4320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>
              <a:stCxn id="23" idx="0"/>
              <a:endCxn id="4" idx="1"/>
            </p:cNvCxnSpPr>
            <p:nvPr/>
          </p:nvCxnSpPr>
          <p:spPr>
            <a:xfrm flipV="1">
              <a:off x="2998925" y="4149080"/>
              <a:ext cx="387845" cy="1296144"/>
            </a:xfrm>
            <a:prstGeom prst="straightConnector1">
              <a:avLst/>
            </a:prstGeom>
            <a:ln>
              <a:tailEnd type="arrow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802114" y="4077072"/>
            <a:ext cx="1705990" cy="1800200"/>
            <a:chOff x="3802114" y="4077072"/>
            <a:chExt cx="1705990" cy="18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ontent Placeholder 2"/>
                <p:cNvSpPr txBox="1">
                  <a:spLocks/>
                </p:cNvSpPr>
                <p:nvPr/>
              </p:nvSpPr>
              <p:spPr>
                <a:xfrm>
                  <a:off x="3802114" y="5445224"/>
                  <a:ext cx="170599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/>
                          </a:rPr>
                          <m:t>𝐸𝑥𝑡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𝑊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;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2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2114" y="5445224"/>
                  <a:ext cx="1705990" cy="43204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57" b="-422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>
              <a:stCxn id="25" idx="0"/>
            </p:cNvCxnSpPr>
            <p:nvPr/>
          </p:nvCxnSpPr>
          <p:spPr>
            <a:xfrm flipH="1" flipV="1">
              <a:off x="4319953" y="4077072"/>
              <a:ext cx="335156" cy="1368152"/>
            </a:xfrm>
            <a:prstGeom prst="straightConnector1">
              <a:avLst/>
            </a:prstGeom>
            <a:ln>
              <a:tailEnd type="arrow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251520" y="6165304"/>
                <a:ext cx="8676456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𝐸𝑥𝑡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𝑊</m:t>
                        </m:r>
                        <m:r>
                          <a:rPr lang="en-US" sz="2200" b="0" i="1" smtClean="0">
                            <a:latin typeface="Cambria Math"/>
                          </a:rPr>
                          <m:t>;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⊕</m:t>
                    </m:r>
                    <m:r>
                      <a:rPr lang="en-US" sz="2200" i="1">
                        <a:latin typeface="Cambria Math"/>
                      </a:rPr>
                      <m:t>𝐸𝑥𝑡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𝑊</m:t>
                        </m:r>
                        <m:r>
                          <a:rPr lang="en-US" sz="2200" i="1">
                            <a:latin typeface="Cambria Math"/>
                          </a:rPr>
                          <m:t>;</m:t>
                        </m:r>
                        <m:r>
                          <a:rPr lang="en-US" sz="2200" i="1"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 smtClean="0">
                    <a:latin typeface="Comic Sans MS" pitchFamily="66" charset="0"/>
                  </a:rPr>
                  <a:t> is typically biased (say towards 0).</a:t>
                </a:r>
                <a:endParaRPr lang="en-US" sz="2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165304"/>
                <a:ext cx="8676456" cy="432048"/>
              </a:xfrm>
              <a:prstGeom prst="rect">
                <a:avLst/>
              </a:prstGeom>
              <a:blipFill rotWithShape="1">
                <a:blip r:embed="rId7"/>
                <a:stretch>
                  <a:fillRect t="-4225" r="-351" b="-3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60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Proof Sketch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1520" y="1817528"/>
            <a:ext cx="8676456" cy="4779824"/>
            <a:chOff x="251520" y="1817528"/>
            <a:chExt cx="8676456" cy="4779824"/>
          </a:xfrm>
        </p:grpSpPr>
        <p:grpSp>
          <p:nvGrpSpPr>
            <p:cNvPr id="2" name="Group 1"/>
            <p:cNvGrpSpPr/>
            <p:nvPr/>
          </p:nvGrpSpPr>
          <p:grpSpPr>
            <a:xfrm>
              <a:off x="1619672" y="2492896"/>
              <a:ext cx="6264696" cy="2880320"/>
              <a:chOff x="1619672" y="2492896"/>
              <a:chExt cx="6264696" cy="288032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619672" y="2492896"/>
                <a:ext cx="6264696" cy="288032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619672" y="3501008"/>
                <a:ext cx="6264696" cy="1296144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2"/>
                <p:cNvSpPr txBox="1">
                  <a:spLocks/>
                </p:cNvSpPr>
                <p:nvPr/>
              </p:nvSpPr>
              <p:spPr>
                <a:xfrm>
                  <a:off x="1022920" y="3861048"/>
                  <a:ext cx="524744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𝑊</m:t>
                        </m:r>
                      </m:oMath>
                    </m:oMathPara>
                  </a14:m>
                  <a:endParaRPr lang="en-US" sz="2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920" y="3861048"/>
                  <a:ext cx="524744" cy="43204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Curved Down Arrow 2"/>
            <p:cNvSpPr/>
            <p:nvPr/>
          </p:nvSpPr>
          <p:spPr>
            <a:xfrm>
              <a:off x="1763688" y="1988840"/>
              <a:ext cx="648072" cy="360040"/>
            </a:xfrm>
            <a:prstGeom prst="curved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5" name="Curved Down Arrow 14"/>
            <p:cNvSpPr/>
            <p:nvPr/>
          </p:nvSpPr>
          <p:spPr>
            <a:xfrm>
              <a:off x="3419872" y="1817528"/>
              <a:ext cx="864096" cy="360040"/>
            </a:xfrm>
            <a:prstGeom prst="curved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6" name="Curved Down Arrow 15"/>
            <p:cNvSpPr/>
            <p:nvPr/>
          </p:nvSpPr>
          <p:spPr>
            <a:xfrm>
              <a:off x="4932040" y="1988840"/>
              <a:ext cx="648072" cy="360040"/>
            </a:xfrm>
            <a:prstGeom prst="curved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7" name="Curved Down Arrow 16"/>
            <p:cNvSpPr/>
            <p:nvPr/>
          </p:nvSpPr>
          <p:spPr>
            <a:xfrm>
              <a:off x="7020272" y="1988840"/>
              <a:ext cx="648072" cy="360040"/>
            </a:xfrm>
            <a:prstGeom prst="curved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8" name="Curved Down Arrow 17"/>
            <p:cNvSpPr/>
            <p:nvPr/>
          </p:nvSpPr>
          <p:spPr>
            <a:xfrm flipH="1">
              <a:off x="2308688" y="1988840"/>
              <a:ext cx="720080" cy="360040"/>
            </a:xfrm>
            <a:prstGeom prst="curved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9" name="Curved Down Arrow 18"/>
            <p:cNvSpPr/>
            <p:nvPr/>
          </p:nvSpPr>
          <p:spPr>
            <a:xfrm flipH="1">
              <a:off x="5494456" y="1988840"/>
              <a:ext cx="720080" cy="360040"/>
            </a:xfrm>
            <a:prstGeom prst="curved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20" name="Curved Down Arrow 19"/>
            <p:cNvSpPr/>
            <p:nvPr/>
          </p:nvSpPr>
          <p:spPr>
            <a:xfrm flipH="1">
              <a:off x="5580112" y="1916832"/>
              <a:ext cx="1237784" cy="432048"/>
            </a:xfrm>
            <a:prstGeom prst="curved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ontent Placeholder 2"/>
                <p:cNvSpPr txBox="1">
                  <a:spLocks/>
                </p:cNvSpPr>
                <p:nvPr/>
              </p:nvSpPr>
              <p:spPr>
                <a:xfrm>
                  <a:off x="3203848" y="2105560"/>
                  <a:ext cx="524744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22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848" y="2105560"/>
                  <a:ext cx="524744" cy="4320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ontent Placeholder 2"/>
                <p:cNvSpPr txBox="1">
                  <a:spLocks/>
                </p:cNvSpPr>
                <p:nvPr/>
              </p:nvSpPr>
              <p:spPr>
                <a:xfrm>
                  <a:off x="3889592" y="2105560"/>
                  <a:ext cx="524744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22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9592" y="2105560"/>
                  <a:ext cx="524744" cy="4320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744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3386770" y="3501008"/>
              <a:ext cx="180000" cy="129614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39952" y="3501008"/>
              <a:ext cx="180000" cy="129614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145930" y="4149080"/>
              <a:ext cx="1705990" cy="1728192"/>
              <a:chOff x="2145930" y="4149080"/>
              <a:chExt cx="1705990" cy="17281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Content Placeholder 2"/>
                  <p:cNvSpPr txBox="1">
                    <a:spLocks/>
                  </p:cNvSpPr>
                  <p:nvPr/>
                </p:nvSpPr>
                <p:spPr>
                  <a:xfrm>
                    <a:off x="2145930" y="5445224"/>
                    <a:ext cx="1705990" cy="4320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/>
                            </a:rPr>
                            <m:t>𝐸𝑥𝑡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𝑊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en-US" sz="22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23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5930" y="5445224"/>
                    <a:ext cx="1705990" cy="432048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" name="Straight Arrow Connector 5"/>
              <p:cNvCxnSpPr>
                <a:stCxn id="23" idx="0"/>
                <a:endCxn id="4" idx="1"/>
              </p:cNvCxnSpPr>
              <p:nvPr/>
            </p:nvCxnSpPr>
            <p:spPr>
              <a:xfrm flipV="1">
                <a:off x="2998925" y="4149080"/>
                <a:ext cx="387845" cy="1296144"/>
              </a:xfrm>
              <a:prstGeom prst="straightConnector1">
                <a:avLst/>
              </a:prstGeom>
              <a:ln>
                <a:tailEnd type="arrow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3802114" y="4077072"/>
              <a:ext cx="1705990" cy="1800200"/>
              <a:chOff x="3802114" y="4077072"/>
              <a:chExt cx="1705990" cy="18002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Content Placeholder 2"/>
                  <p:cNvSpPr txBox="1">
                    <a:spLocks/>
                  </p:cNvSpPr>
                  <p:nvPr/>
                </p:nvSpPr>
                <p:spPr>
                  <a:xfrm>
                    <a:off x="3802114" y="5445224"/>
                    <a:ext cx="1705990" cy="4320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/>
                            </a:rPr>
                            <m:t>𝐸𝑥𝑡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𝑊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sz="22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25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2114" y="5445224"/>
                    <a:ext cx="1705990" cy="432048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357" b="-4225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Arrow Connector 25"/>
              <p:cNvCxnSpPr>
                <a:stCxn id="25" idx="0"/>
              </p:cNvCxnSpPr>
              <p:nvPr/>
            </p:nvCxnSpPr>
            <p:spPr>
              <a:xfrm flipH="1" flipV="1">
                <a:off x="4319953" y="4077072"/>
                <a:ext cx="335156" cy="1368152"/>
              </a:xfrm>
              <a:prstGeom prst="straightConnector1">
                <a:avLst/>
              </a:prstGeom>
              <a:ln>
                <a:tailEnd type="arrow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ontent Placeholder 2"/>
                <p:cNvSpPr txBox="1">
                  <a:spLocks/>
                </p:cNvSpPr>
                <p:nvPr/>
              </p:nvSpPr>
              <p:spPr>
                <a:xfrm>
                  <a:off x="251520" y="6165304"/>
                  <a:ext cx="8676456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𝐸𝑥𝑡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𝑊</m:t>
                          </m:r>
                          <m:r>
                            <a:rPr lang="en-US" sz="2200" i="1">
                              <a:latin typeface="Cambria Math"/>
                            </a:rPr>
                            <m:t>;</m:t>
                          </m:r>
                          <m:r>
                            <a:rPr lang="en-US" sz="22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⊕</m:t>
                      </m:r>
                      <m:r>
                        <a:rPr lang="en-US" sz="2200" i="1">
                          <a:latin typeface="Cambria Math"/>
                        </a:rPr>
                        <m:t>𝐸𝑥𝑡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𝑊</m:t>
                          </m:r>
                          <m:r>
                            <a:rPr lang="en-US" sz="2200" i="1">
                              <a:latin typeface="Cambria Math"/>
                            </a:rPr>
                            <m:t>;</m:t>
                          </m:r>
                          <m:r>
                            <a:rPr lang="en-US" sz="2200" i="1"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2200" dirty="0">
                      <a:latin typeface="Comic Sans MS" pitchFamily="66" charset="0"/>
                    </a:rPr>
                    <a:t> is typically biased (say towards 0</a:t>
                  </a:r>
                  <a:r>
                    <a:rPr lang="en-US" sz="2200" dirty="0" smtClean="0">
                      <a:latin typeface="Comic Sans MS" pitchFamily="66" charset="0"/>
                    </a:rPr>
                    <a:t>).</a:t>
                  </a:r>
                  <a:endParaRPr lang="en-US" sz="22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6165304"/>
                  <a:ext cx="8676456" cy="43204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4225" r="-351" b="-3098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95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53562E-6 L -0.00399 0.54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7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Proof Sketch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187624" y="1916832"/>
            <a:ext cx="6768752" cy="3102473"/>
            <a:chOff x="1187624" y="2492896"/>
            <a:chExt cx="6768752" cy="3102473"/>
          </a:xfrm>
        </p:grpSpPr>
        <p:sp>
          <p:nvSpPr>
            <p:cNvPr id="5" name="Oval 4"/>
            <p:cNvSpPr/>
            <p:nvPr/>
          </p:nvSpPr>
          <p:spPr>
            <a:xfrm>
              <a:off x="1187624" y="2754508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Oval 7"/>
            <p:cNvSpPr/>
            <p:nvPr/>
          </p:nvSpPr>
          <p:spPr>
            <a:xfrm>
              <a:off x="2627784" y="2492896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Oval 8"/>
            <p:cNvSpPr/>
            <p:nvPr/>
          </p:nvSpPr>
          <p:spPr>
            <a:xfrm>
              <a:off x="3203848" y="3978644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Oval 10"/>
            <p:cNvSpPr/>
            <p:nvPr/>
          </p:nvSpPr>
          <p:spPr>
            <a:xfrm>
              <a:off x="1649432" y="4194668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Oval 11"/>
            <p:cNvSpPr/>
            <p:nvPr/>
          </p:nvSpPr>
          <p:spPr>
            <a:xfrm>
              <a:off x="5004048" y="2865709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Oval 12"/>
            <p:cNvSpPr/>
            <p:nvPr/>
          </p:nvSpPr>
          <p:spPr>
            <a:xfrm>
              <a:off x="6516216" y="3081733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Oval 13"/>
            <p:cNvSpPr/>
            <p:nvPr/>
          </p:nvSpPr>
          <p:spPr>
            <a:xfrm>
              <a:off x="7524328" y="2649685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Oval 14"/>
            <p:cNvSpPr/>
            <p:nvPr/>
          </p:nvSpPr>
          <p:spPr>
            <a:xfrm>
              <a:off x="5140650" y="4338684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Oval 15"/>
            <p:cNvSpPr/>
            <p:nvPr/>
          </p:nvSpPr>
          <p:spPr>
            <a:xfrm>
              <a:off x="4805797" y="5163321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" name="Straight Arrow Connector 2"/>
            <p:cNvCxnSpPr>
              <a:stCxn id="5" idx="6"/>
              <a:endCxn id="8" idx="2"/>
            </p:cNvCxnSpPr>
            <p:nvPr/>
          </p:nvCxnSpPr>
          <p:spPr>
            <a:xfrm flipV="1">
              <a:off x="1619672" y="2708920"/>
              <a:ext cx="1008112" cy="26161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5"/>
              <a:endCxn id="9" idx="0"/>
            </p:cNvCxnSpPr>
            <p:nvPr/>
          </p:nvCxnSpPr>
          <p:spPr>
            <a:xfrm>
              <a:off x="2996560" y="2861672"/>
              <a:ext cx="423312" cy="11169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2"/>
              <a:endCxn id="11" idx="6"/>
            </p:cNvCxnSpPr>
            <p:nvPr/>
          </p:nvCxnSpPr>
          <p:spPr>
            <a:xfrm flipH="1">
              <a:off x="2081480" y="4194668"/>
              <a:ext cx="1122368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5" idx="4"/>
            </p:cNvCxnSpPr>
            <p:nvPr/>
          </p:nvCxnSpPr>
          <p:spPr>
            <a:xfrm flipH="1" flipV="1">
              <a:off x="1403648" y="3186556"/>
              <a:ext cx="360040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2" idx="2"/>
              <a:endCxn id="8" idx="6"/>
            </p:cNvCxnSpPr>
            <p:nvPr/>
          </p:nvCxnSpPr>
          <p:spPr>
            <a:xfrm flipH="1" flipV="1">
              <a:off x="3059832" y="2708920"/>
              <a:ext cx="1944216" cy="37281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3" idx="2"/>
              <a:endCxn id="12" idx="6"/>
            </p:cNvCxnSpPr>
            <p:nvPr/>
          </p:nvCxnSpPr>
          <p:spPr>
            <a:xfrm flipH="1" flipV="1">
              <a:off x="5436096" y="3081733"/>
              <a:ext cx="108012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4" idx="3"/>
              <a:endCxn id="13" idx="6"/>
            </p:cNvCxnSpPr>
            <p:nvPr/>
          </p:nvCxnSpPr>
          <p:spPr>
            <a:xfrm flipH="1">
              <a:off x="6948264" y="3018461"/>
              <a:ext cx="639336" cy="2792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5" idx="0"/>
              <a:endCxn id="12" idx="4"/>
            </p:cNvCxnSpPr>
            <p:nvPr/>
          </p:nvCxnSpPr>
          <p:spPr>
            <a:xfrm flipH="1" flipV="1">
              <a:off x="5220072" y="3297757"/>
              <a:ext cx="136602" cy="104092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6" idx="1"/>
              <a:endCxn id="9" idx="5"/>
            </p:cNvCxnSpPr>
            <p:nvPr/>
          </p:nvCxnSpPr>
          <p:spPr>
            <a:xfrm flipH="1" flipV="1">
              <a:off x="3572624" y="4347420"/>
              <a:ext cx="1296445" cy="87917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7375944" y="4041916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8" name="Oval 47"/>
            <p:cNvSpPr/>
            <p:nvPr/>
          </p:nvSpPr>
          <p:spPr>
            <a:xfrm>
              <a:off x="6300192" y="5103326"/>
              <a:ext cx="432048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9" name="Straight Arrow Connector 48"/>
            <p:cNvCxnSpPr>
              <a:stCxn id="48" idx="0"/>
              <a:endCxn id="47" idx="2"/>
            </p:cNvCxnSpPr>
            <p:nvPr/>
          </p:nvCxnSpPr>
          <p:spPr>
            <a:xfrm flipV="1">
              <a:off x="6516216" y="4257940"/>
              <a:ext cx="859728" cy="8453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7" idx="3"/>
              <a:endCxn id="48" idx="7"/>
            </p:cNvCxnSpPr>
            <p:nvPr/>
          </p:nvCxnSpPr>
          <p:spPr>
            <a:xfrm flipH="1">
              <a:off x="6668968" y="4410692"/>
              <a:ext cx="770248" cy="75590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1588608" y="6250960"/>
            <a:ext cx="6264696" cy="2880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Curved Down Arrow 65"/>
          <p:cNvSpPr/>
          <p:nvPr/>
        </p:nvSpPr>
        <p:spPr>
          <a:xfrm>
            <a:off x="1728256" y="5746904"/>
            <a:ext cx="648072" cy="36004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7" name="Curved Down Arrow 66"/>
          <p:cNvSpPr/>
          <p:nvPr/>
        </p:nvSpPr>
        <p:spPr>
          <a:xfrm>
            <a:off x="3384440" y="5575592"/>
            <a:ext cx="864096" cy="36004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8" name="Curved Down Arrow 67"/>
          <p:cNvSpPr/>
          <p:nvPr/>
        </p:nvSpPr>
        <p:spPr>
          <a:xfrm>
            <a:off x="4896608" y="5746904"/>
            <a:ext cx="648072" cy="36004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9" name="Curved Down Arrow 68"/>
          <p:cNvSpPr/>
          <p:nvPr/>
        </p:nvSpPr>
        <p:spPr>
          <a:xfrm>
            <a:off x="6984840" y="5746904"/>
            <a:ext cx="648072" cy="36004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70" name="Curved Down Arrow 69"/>
          <p:cNvSpPr/>
          <p:nvPr/>
        </p:nvSpPr>
        <p:spPr>
          <a:xfrm flipH="1">
            <a:off x="2273256" y="5746904"/>
            <a:ext cx="720080" cy="36004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71" name="Curved Down Arrow 70"/>
          <p:cNvSpPr/>
          <p:nvPr/>
        </p:nvSpPr>
        <p:spPr>
          <a:xfrm flipH="1">
            <a:off x="5459024" y="5746904"/>
            <a:ext cx="720080" cy="36004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72" name="Curved Down Arrow 71"/>
          <p:cNvSpPr/>
          <p:nvPr/>
        </p:nvSpPr>
        <p:spPr>
          <a:xfrm flipH="1">
            <a:off x="5544680" y="5674896"/>
            <a:ext cx="1237784" cy="432048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/>
              <p:cNvSpPr txBox="1">
                <a:spLocks/>
              </p:cNvSpPr>
              <p:nvPr/>
            </p:nvSpPr>
            <p:spPr>
              <a:xfrm>
                <a:off x="3168416" y="5863624"/>
                <a:ext cx="524744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416" y="5863624"/>
                <a:ext cx="524744" cy="4320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/>
              <p:cNvSpPr txBox="1">
                <a:spLocks/>
              </p:cNvSpPr>
              <p:nvPr/>
            </p:nvSpPr>
            <p:spPr>
              <a:xfrm>
                <a:off x="3854160" y="5863624"/>
                <a:ext cx="524744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160" y="5863624"/>
                <a:ext cx="524744" cy="432048"/>
              </a:xfrm>
              <a:prstGeom prst="rect">
                <a:avLst/>
              </a:prstGeom>
              <a:blipFill rotWithShape="1">
                <a:blip r:embed="rId3"/>
                <a:stretch>
                  <a:fillRect r="-174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5140650" y="1916832"/>
                <a:ext cx="524744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650" y="1916832"/>
                <a:ext cx="524744" cy="4320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2607096" y="1484784"/>
                <a:ext cx="524744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096" y="1484784"/>
                <a:ext cx="524744" cy="432048"/>
              </a:xfrm>
              <a:prstGeom prst="rect">
                <a:avLst/>
              </a:prstGeom>
              <a:blipFill rotWithShape="1">
                <a:blip r:embed="rId5"/>
                <a:stretch>
                  <a:fillRect l="-1163" r="-162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/>
              <p:cNvSpPr txBox="1">
                <a:spLocks/>
              </p:cNvSpPr>
              <p:nvPr/>
            </p:nvSpPr>
            <p:spPr>
              <a:xfrm rot="498119">
                <a:off x="3669014" y="1875093"/>
                <a:ext cx="524744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𝑏𝑖𝑎𝑠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98119">
                <a:off x="3669014" y="1875093"/>
                <a:ext cx="524744" cy="432048"/>
              </a:xfrm>
              <a:prstGeom prst="rect">
                <a:avLst/>
              </a:prstGeom>
              <a:blipFill rotWithShape="1">
                <a:blip r:embed="rId6"/>
                <a:stretch>
                  <a:fillRect r="-71875" b="-23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/>
              <p:cNvSpPr txBox="1">
                <a:spLocks/>
              </p:cNvSpPr>
              <p:nvPr/>
            </p:nvSpPr>
            <p:spPr>
              <a:xfrm>
                <a:off x="107504" y="4869160"/>
                <a:ext cx="3852428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𝐸𝑥𝑡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𝑊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⊕</m:t>
                      </m:r>
                      <m:r>
                        <a:rPr lang="en-US" sz="2000" i="1">
                          <a:latin typeface="Cambria Math"/>
                        </a:rPr>
                        <m:t>𝐸𝑥𝑡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𝑊</m:t>
                          </m:r>
                          <m:r>
                            <a:rPr lang="en-US" sz="2000" i="1">
                              <a:latin typeface="Cambria Math"/>
                            </a:rPr>
                            <m:t>;</m:t>
                          </m:r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  <a:p>
                <a:pPr marL="0" indent="0" algn="just" rtl="0">
                  <a:buNone/>
                </a:pPr>
                <a:endParaRPr lang="en-US" sz="2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869160"/>
                <a:ext cx="3852428" cy="432048"/>
              </a:xfrm>
              <a:prstGeom prst="rect">
                <a:avLst/>
              </a:prstGeom>
              <a:blipFill rotWithShape="1">
                <a:blip r:embed="rId7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70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Proof Sketch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87624" y="217844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2627784" y="191683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3203848" y="340258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/>
          <p:cNvSpPr/>
          <p:nvPr/>
        </p:nvSpPr>
        <p:spPr>
          <a:xfrm>
            <a:off x="1649432" y="3618604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Oval 11"/>
          <p:cNvSpPr/>
          <p:nvPr/>
        </p:nvSpPr>
        <p:spPr>
          <a:xfrm>
            <a:off x="5004048" y="2289645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Oval 12"/>
          <p:cNvSpPr/>
          <p:nvPr/>
        </p:nvSpPr>
        <p:spPr>
          <a:xfrm>
            <a:off x="6516216" y="2505669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Oval 13"/>
          <p:cNvSpPr/>
          <p:nvPr/>
        </p:nvSpPr>
        <p:spPr>
          <a:xfrm>
            <a:off x="7524328" y="2073621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Oval 14"/>
          <p:cNvSpPr/>
          <p:nvPr/>
        </p:nvSpPr>
        <p:spPr>
          <a:xfrm>
            <a:off x="5140650" y="3762620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Oval 15"/>
          <p:cNvSpPr/>
          <p:nvPr/>
        </p:nvSpPr>
        <p:spPr>
          <a:xfrm>
            <a:off x="4805797" y="4587257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" name="Straight Arrow Connector 2"/>
          <p:cNvCxnSpPr>
            <a:stCxn id="5" idx="6"/>
            <a:endCxn id="8" idx="2"/>
          </p:cNvCxnSpPr>
          <p:nvPr/>
        </p:nvCxnSpPr>
        <p:spPr>
          <a:xfrm flipV="1">
            <a:off x="1619672" y="2132856"/>
            <a:ext cx="1008112" cy="2616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5"/>
            <a:endCxn id="9" idx="0"/>
          </p:cNvCxnSpPr>
          <p:nvPr/>
        </p:nvCxnSpPr>
        <p:spPr>
          <a:xfrm>
            <a:off x="2996560" y="2285608"/>
            <a:ext cx="423312" cy="11169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1" idx="6"/>
          </p:cNvCxnSpPr>
          <p:nvPr/>
        </p:nvCxnSpPr>
        <p:spPr>
          <a:xfrm flipH="1">
            <a:off x="2081480" y="3618604"/>
            <a:ext cx="112236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5" idx="4"/>
          </p:cNvCxnSpPr>
          <p:nvPr/>
        </p:nvCxnSpPr>
        <p:spPr>
          <a:xfrm flipH="1" flipV="1">
            <a:off x="1403648" y="2610492"/>
            <a:ext cx="36004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2"/>
            <a:endCxn id="8" idx="6"/>
          </p:cNvCxnSpPr>
          <p:nvPr/>
        </p:nvCxnSpPr>
        <p:spPr>
          <a:xfrm flipH="1" flipV="1">
            <a:off x="3059832" y="2132856"/>
            <a:ext cx="1944216" cy="372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2"/>
            <a:endCxn id="12" idx="6"/>
          </p:cNvCxnSpPr>
          <p:nvPr/>
        </p:nvCxnSpPr>
        <p:spPr>
          <a:xfrm flipH="1" flipV="1">
            <a:off x="5436096" y="2505669"/>
            <a:ext cx="108012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3"/>
            <a:endCxn id="13" idx="6"/>
          </p:cNvCxnSpPr>
          <p:nvPr/>
        </p:nvCxnSpPr>
        <p:spPr>
          <a:xfrm flipH="1">
            <a:off x="6948264" y="2442397"/>
            <a:ext cx="639336" cy="279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5" idx="0"/>
            <a:endCxn id="12" idx="4"/>
          </p:cNvCxnSpPr>
          <p:nvPr/>
        </p:nvCxnSpPr>
        <p:spPr>
          <a:xfrm flipH="1" flipV="1">
            <a:off x="5220072" y="2721693"/>
            <a:ext cx="136602" cy="10409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1"/>
            <a:endCxn id="9" idx="5"/>
          </p:cNvCxnSpPr>
          <p:nvPr/>
        </p:nvCxnSpPr>
        <p:spPr>
          <a:xfrm flipH="1" flipV="1">
            <a:off x="3572624" y="3771356"/>
            <a:ext cx="1296445" cy="8791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7375944" y="346585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Oval 47"/>
          <p:cNvSpPr/>
          <p:nvPr/>
        </p:nvSpPr>
        <p:spPr>
          <a:xfrm>
            <a:off x="6300192" y="4527262"/>
            <a:ext cx="432048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9" name="Straight Arrow Connector 48"/>
          <p:cNvCxnSpPr>
            <a:stCxn id="48" idx="0"/>
            <a:endCxn id="47" idx="2"/>
          </p:cNvCxnSpPr>
          <p:nvPr/>
        </p:nvCxnSpPr>
        <p:spPr>
          <a:xfrm flipV="1">
            <a:off x="6516216" y="3681876"/>
            <a:ext cx="859728" cy="8453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7" idx="3"/>
            <a:endCxn id="48" idx="7"/>
          </p:cNvCxnSpPr>
          <p:nvPr/>
        </p:nvCxnSpPr>
        <p:spPr>
          <a:xfrm flipH="1">
            <a:off x="6668968" y="3834628"/>
            <a:ext cx="770248" cy="7559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588608" y="6250960"/>
            <a:ext cx="6264696" cy="2880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Curved Down Arrow 65"/>
          <p:cNvSpPr/>
          <p:nvPr/>
        </p:nvSpPr>
        <p:spPr>
          <a:xfrm>
            <a:off x="1728256" y="5746904"/>
            <a:ext cx="648072" cy="36004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7" name="Curved Down Arrow 66"/>
          <p:cNvSpPr/>
          <p:nvPr/>
        </p:nvSpPr>
        <p:spPr>
          <a:xfrm>
            <a:off x="3384440" y="5575592"/>
            <a:ext cx="864096" cy="36004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8" name="Curved Down Arrow 67"/>
          <p:cNvSpPr/>
          <p:nvPr/>
        </p:nvSpPr>
        <p:spPr>
          <a:xfrm>
            <a:off x="4896608" y="5746904"/>
            <a:ext cx="648072" cy="36004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9" name="Curved Down Arrow 68"/>
          <p:cNvSpPr/>
          <p:nvPr/>
        </p:nvSpPr>
        <p:spPr>
          <a:xfrm>
            <a:off x="6984840" y="5746904"/>
            <a:ext cx="648072" cy="36004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70" name="Curved Down Arrow 69"/>
          <p:cNvSpPr/>
          <p:nvPr/>
        </p:nvSpPr>
        <p:spPr>
          <a:xfrm flipH="1">
            <a:off x="2273256" y="5746904"/>
            <a:ext cx="720080" cy="36004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71" name="Curved Down Arrow 70"/>
          <p:cNvSpPr/>
          <p:nvPr/>
        </p:nvSpPr>
        <p:spPr>
          <a:xfrm flipH="1">
            <a:off x="5459024" y="5746904"/>
            <a:ext cx="720080" cy="36004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72" name="Curved Down Arrow 71"/>
          <p:cNvSpPr/>
          <p:nvPr/>
        </p:nvSpPr>
        <p:spPr>
          <a:xfrm flipH="1">
            <a:off x="5544680" y="5674896"/>
            <a:ext cx="1237784" cy="432048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/>
              <p:cNvSpPr txBox="1">
                <a:spLocks/>
              </p:cNvSpPr>
              <p:nvPr/>
            </p:nvSpPr>
            <p:spPr>
              <a:xfrm>
                <a:off x="3168416" y="5863624"/>
                <a:ext cx="524744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416" y="5863624"/>
                <a:ext cx="524744" cy="4320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/>
              <p:cNvSpPr txBox="1">
                <a:spLocks/>
              </p:cNvSpPr>
              <p:nvPr/>
            </p:nvSpPr>
            <p:spPr>
              <a:xfrm>
                <a:off x="3854160" y="5863624"/>
                <a:ext cx="524744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160" y="5863624"/>
                <a:ext cx="524744" cy="432048"/>
              </a:xfrm>
              <a:prstGeom prst="rect">
                <a:avLst/>
              </a:prstGeom>
              <a:blipFill rotWithShape="1">
                <a:blip r:embed="rId3"/>
                <a:stretch>
                  <a:fillRect r="-174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5140650" y="1916832"/>
                <a:ext cx="524744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650" y="1916832"/>
                <a:ext cx="524744" cy="4320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2607096" y="1484784"/>
                <a:ext cx="524744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096" y="1484784"/>
                <a:ext cx="524744" cy="432048"/>
              </a:xfrm>
              <a:prstGeom prst="rect">
                <a:avLst/>
              </a:prstGeom>
              <a:blipFill rotWithShape="1">
                <a:blip r:embed="rId5"/>
                <a:stretch>
                  <a:fillRect l="-1163" r="-162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/>
              <p:cNvSpPr txBox="1">
                <a:spLocks/>
              </p:cNvSpPr>
              <p:nvPr/>
            </p:nvSpPr>
            <p:spPr>
              <a:xfrm rot="498119">
                <a:off x="3669014" y="1875093"/>
                <a:ext cx="524744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𝑏𝑖𝑎𝑠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98119">
                <a:off x="3669014" y="1875093"/>
                <a:ext cx="524744" cy="432048"/>
              </a:xfrm>
              <a:prstGeom prst="rect">
                <a:avLst/>
              </a:prstGeom>
              <a:blipFill rotWithShape="1">
                <a:blip r:embed="rId6"/>
                <a:stretch>
                  <a:fillRect r="-71875" b="-23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/>
              <p:cNvSpPr txBox="1">
                <a:spLocks/>
              </p:cNvSpPr>
              <p:nvPr/>
            </p:nvSpPr>
            <p:spPr>
              <a:xfrm>
                <a:off x="107504" y="4869160"/>
                <a:ext cx="3852428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𝐸𝑥𝑡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𝑊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⊕</m:t>
                      </m:r>
                      <m:r>
                        <a:rPr lang="en-US" sz="2000" i="1">
                          <a:latin typeface="Cambria Math"/>
                        </a:rPr>
                        <m:t>𝐸𝑥𝑡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𝑊</m:t>
                          </m:r>
                          <m:r>
                            <a:rPr lang="en-US" sz="2000" i="1">
                              <a:latin typeface="Cambria Math"/>
                            </a:rPr>
                            <m:t>;</m:t>
                          </m:r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  <a:p>
                <a:pPr marL="0" indent="0" algn="just" rtl="0">
                  <a:buNone/>
                </a:pPr>
                <a:endParaRPr lang="en-US" sz="2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869160"/>
                <a:ext cx="3852428" cy="432048"/>
              </a:xfrm>
              <a:prstGeom prst="rect">
                <a:avLst/>
              </a:prstGeom>
              <a:blipFill rotWithShape="1">
                <a:blip r:embed="rId7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ontent Placeholder 2"/>
          <p:cNvSpPr txBox="1">
            <a:spLocks/>
          </p:cNvSpPr>
          <p:nvPr/>
        </p:nvSpPr>
        <p:spPr>
          <a:xfrm>
            <a:off x="5737" y="1628800"/>
            <a:ext cx="2262007" cy="43204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2000" dirty="0" smtClean="0">
                <a:latin typeface="Comic Sans MS" pitchFamily="66" charset="0"/>
              </a:rPr>
              <a:t>Acyclic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737" y="2060848"/>
            <a:ext cx="2262007" cy="43204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2000" dirty="0" smtClean="0">
                <a:latin typeface="Comic Sans MS" pitchFamily="66" charset="0"/>
              </a:rPr>
              <a:t>Many vertices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-15045" y="2492896"/>
            <a:ext cx="2262007" cy="43204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2000" dirty="0" smtClean="0">
                <a:latin typeface="Comic Sans MS" pitchFamily="66" charset="0"/>
              </a:rPr>
              <a:t>Average edge weight is large</a:t>
            </a:r>
          </a:p>
        </p:txBody>
      </p:sp>
    </p:spTree>
    <p:extLst>
      <p:ext uri="{BB962C8B-B14F-4D97-AF65-F5344CB8AC3E}">
        <p14:creationId xmlns:p14="http://schemas.microsoft.com/office/powerpoint/2010/main" val="91251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  <p:bldP spid="41" grpId="0"/>
      <p:bldP spid="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Proof Sketch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/>
              <p:cNvSpPr txBox="1">
                <a:spLocks/>
              </p:cNvSpPr>
              <p:nvPr/>
            </p:nvSpPr>
            <p:spPr>
              <a:xfrm>
                <a:off x="107504" y="4869160"/>
                <a:ext cx="3852428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𝐸𝑥𝑡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𝑊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⊕</m:t>
                      </m:r>
                      <m:r>
                        <a:rPr lang="en-US" sz="2000" i="1">
                          <a:latin typeface="Cambria Math"/>
                        </a:rPr>
                        <m:t>𝐸𝑥𝑡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𝑊</m:t>
                          </m:r>
                          <m:r>
                            <a:rPr lang="en-US" sz="2000" i="1">
                              <a:latin typeface="Cambria Math"/>
                            </a:rPr>
                            <m:t>;</m:t>
                          </m:r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  <a:p>
                <a:pPr marL="0" indent="0" algn="just" rtl="0">
                  <a:buNone/>
                </a:pPr>
                <a:endParaRPr lang="en-US" sz="2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869160"/>
                <a:ext cx="3852428" cy="432048"/>
              </a:xfrm>
              <a:prstGeom prst="rect">
                <a:avLst/>
              </a:prstGeom>
              <a:blipFill rotWithShape="1">
                <a:blip r:embed="rId2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436480" y="5575592"/>
            <a:ext cx="7416824" cy="4779824"/>
            <a:chOff x="467544" y="1817528"/>
            <a:chExt cx="7416824" cy="4779824"/>
          </a:xfrm>
        </p:grpSpPr>
        <p:grpSp>
          <p:nvGrpSpPr>
            <p:cNvPr id="41" name="Group 40"/>
            <p:cNvGrpSpPr/>
            <p:nvPr/>
          </p:nvGrpSpPr>
          <p:grpSpPr>
            <a:xfrm>
              <a:off x="1619672" y="2492896"/>
              <a:ext cx="6264696" cy="2880320"/>
              <a:chOff x="1619672" y="2492896"/>
              <a:chExt cx="6264696" cy="2880320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619672" y="2492896"/>
                <a:ext cx="6264696" cy="288032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619672" y="3501008"/>
                <a:ext cx="6264696" cy="1296144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ontent Placeholder 2"/>
                <p:cNvSpPr txBox="1">
                  <a:spLocks/>
                </p:cNvSpPr>
                <p:nvPr/>
              </p:nvSpPr>
              <p:spPr>
                <a:xfrm>
                  <a:off x="1022920" y="3861048"/>
                  <a:ext cx="524744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𝑊</m:t>
                        </m:r>
                      </m:oMath>
                    </m:oMathPara>
                  </a14:m>
                  <a:endParaRPr lang="en-US" sz="2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920" y="3861048"/>
                  <a:ext cx="524744" cy="4320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Curved Down Arrow 43"/>
            <p:cNvSpPr/>
            <p:nvPr/>
          </p:nvSpPr>
          <p:spPr>
            <a:xfrm>
              <a:off x="1763688" y="1988840"/>
              <a:ext cx="648072" cy="360040"/>
            </a:xfrm>
            <a:prstGeom prst="curved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45" name="Curved Down Arrow 44"/>
            <p:cNvSpPr/>
            <p:nvPr/>
          </p:nvSpPr>
          <p:spPr>
            <a:xfrm>
              <a:off x="3419872" y="1817528"/>
              <a:ext cx="864096" cy="360040"/>
            </a:xfrm>
            <a:prstGeom prst="curved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46" name="Curved Down Arrow 45"/>
            <p:cNvSpPr/>
            <p:nvPr/>
          </p:nvSpPr>
          <p:spPr>
            <a:xfrm>
              <a:off x="4932040" y="1988840"/>
              <a:ext cx="648072" cy="360040"/>
            </a:xfrm>
            <a:prstGeom prst="curved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50" name="Curved Down Arrow 49"/>
            <p:cNvSpPr/>
            <p:nvPr/>
          </p:nvSpPr>
          <p:spPr>
            <a:xfrm>
              <a:off x="7020272" y="1988840"/>
              <a:ext cx="648072" cy="360040"/>
            </a:xfrm>
            <a:prstGeom prst="curved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51" name="Curved Down Arrow 50"/>
            <p:cNvSpPr/>
            <p:nvPr/>
          </p:nvSpPr>
          <p:spPr>
            <a:xfrm flipH="1">
              <a:off x="2308688" y="1988840"/>
              <a:ext cx="720080" cy="360040"/>
            </a:xfrm>
            <a:prstGeom prst="curved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53" name="Curved Down Arrow 52"/>
            <p:cNvSpPr/>
            <p:nvPr/>
          </p:nvSpPr>
          <p:spPr>
            <a:xfrm flipH="1">
              <a:off x="5494456" y="1988840"/>
              <a:ext cx="720080" cy="360040"/>
            </a:xfrm>
            <a:prstGeom prst="curved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54" name="Curved Down Arrow 53"/>
            <p:cNvSpPr/>
            <p:nvPr/>
          </p:nvSpPr>
          <p:spPr>
            <a:xfrm flipH="1">
              <a:off x="5580112" y="1916832"/>
              <a:ext cx="1237784" cy="432048"/>
            </a:xfrm>
            <a:prstGeom prst="curved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ontent Placeholder 2"/>
                <p:cNvSpPr txBox="1">
                  <a:spLocks/>
                </p:cNvSpPr>
                <p:nvPr/>
              </p:nvSpPr>
              <p:spPr>
                <a:xfrm>
                  <a:off x="3203848" y="2105560"/>
                  <a:ext cx="524744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22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848" y="2105560"/>
                  <a:ext cx="524744" cy="4320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ontent Placeholder 2"/>
                <p:cNvSpPr txBox="1">
                  <a:spLocks/>
                </p:cNvSpPr>
                <p:nvPr/>
              </p:nvSpPr>
              <p:spPr>
                <a:xfrm>
                  <a:off x="3889592" y="2105560"/>
                  <a:ext cx="524744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22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9592" y="2105560"/>
                  <a:ext cx="524744" cy="4320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163" r="-1744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3386770" y="3501008"/>
              <a:ext cx="180000" cy="129614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139952" y="3501008"/>
              <a:ext cx="180000" cy="129614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145930" y="4149080"/>
              <a:ext cx="1705990" cy="1728192"/>
              <a:chOff x="2145930" y="4149080"/>
              <a:chExt cx="1705990" cy="17281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Content Placeholder 2"/>
                  <p:cNvSpPr txBox="1">
                    <a:spLocks/>
                  </p:cNvSpPr>
                  <p:nvPr/>
                </p:nvSpPr>
                <p:spPr>
                  <a:xfrm>
                    <a:off x="2145930" y="5445224"/>
                    <a:ext cx="1705990" cy="4320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/>
                            </a:rPr>
                            <m:t>𝐸𝑥𝑡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𝑊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en-US" sz="22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65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5930" y="5445224"/>
                    <a:ext cx="1705990" cy="432048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5" name="Straight Arrow Connector 74"/>
              <p:cNvCxnSpPr>
                <a:stCxn id="65" idx="0"/>
                <a:endCxn id="57" idx="1"/>
              </p:cNvCxnSpPr>
              <p:nvPr/>
            </p:nvCxnSpPr>
            <p:spPr>
              <a:xfrm flipV="1">
                <a:off x="2998925" y="4149080"/>
                <a:ext cx="387845" cy="1296144"/>
              </a:xfrm>
              <a:prstGeom prst="straightConnector1">
                <a:avLst/>
              </a:prstGeom>
              <a:ln>
                <a:tailEnd type="arrow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3802114" y="4077072"/>
              <a:ext cx="1705990" cy="1800200"/>
              <a:chOff x="3802114" y="4077072"/>
              <a:chExt cx="1705990" cy="18002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Content Placeholder 2"/>
                  <p:cNvSpPr txBox="1">
                    <a:spLocks/>
                  </p:cNvSpPr>
                  <p:nvPr/>
                </p:nvSpPr>
                <p:spPr>
                  <a:xfrm>
                    <a:off x="3802114" y="5445224"/>
                    <a:ext cx="1705990" cy="4320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/>
                            </a:rPr>
                            <m:t>𝐸𝑥𝑡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𝑊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sz="22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62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2114" y="5445224"/>
                    <a:ext cx="1705990" cy="432048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358" b="-4225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4" name="Straight Arrow Connector 63"/>
              <p:cNvCxnSpPr>
                <a:stCxn id="62" idx="0"/>
              </p:cNvCxnSpPr>
              <p:nvPr/>
            </p:nvCxnSpPr>
            <p:spPr>
              <a:xfrm flipH="1" flipV="1">
                <a:off x="4319953" y="4077072"/>
                <a:ext cx="335156" cy="1368152"/>
              </a:xfrm>
              <a:prstGeom prst="straightConnector1">
                <a:avLst/>
              </a:prstGeom>
              <a:ln>
                <a:tailEnd type="arrow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ontent Placeholder 2"/>
                <p:cNvSpPr txBox="1">
                  <a:spLocks/>
                </p:cNvSpPr>
                <p:nvPr/>
              </p:nvSpPr>
              <p:spPr>
                <a:xfrm>
                  <a:off x="467544" y="6165304"/>
                  <a:ext cx="6624736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𝐸𝑥𝑡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𝑊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⊕</m:t>
                      </m:r>
                      <m:r>
                        <a:rPr lang="en-US" sz="2200" i="1">
                          <a:latin typeface="Cambria Math"/>
                        </a:rPr>
                        <m:t>𝐸𝑥𝑡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𝑊</m:t>
                          </m:r>
                          <m:r>
                            <a:rPr lang="en-US" sz="2200" i="1">
                              <a:latin typeface="Cambria Math"/>
                            </a:rPr>
                            <m:t>;</m:t>
                          </m:r>
                          <m:r>
                            <a:rPr lang="en-US" sz="2200" i="1"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2200" dirty="0" smtClean="0">
                      <a:latin typeface="Comic Sans MS" pitchFamily="66" charset="0"/>
                    </a:rPr>
                    <a:t> is typically biased</a:t>
                  </a:r>
                  <a:endParaRPr lang="en-US" sz="2200" dirty="0">
                    <a:latin typeface="Comic Sans MS" pitchFamily="66" charset="0"/>
                  </a:endParaRPr>
                </a:p>
                <a:p>
                  <a:pPr marL="0" indent="0" algn="just" rtl="0">
                    <a:buNone/>
                  </a:pPr>
                  <a:endParaRPr lang="en-US" sz="22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6165304"/>
                  <a:ext cx="6624736" cy="43204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4225" b="-3098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1649432" y="1484784"/>
            <a:ext cx="6306944" cy="3534521"/>
            <a:chOff x="1649432" y="1484784"/>
            <a:chExt cx="6306944" cy="3534521"/>
          </a:xfrm>
        </p:grpSpPr>
        <p:grpSp>
          <p:nvGrpSpPr>
            <p:cNvPr id="2" name="Group 1"/>
            <p:cNvGrpSpPr/>
            <p:nvPr/>
          </p:nvGrpSpPr>
          <p:grpSpPr>
            <a:xfrm>
              <a:off x="1649432" y="1484784"/>
              <a:ext cx="6306944" cy="3534521"/>
              <a:chOff x="1649432" y="1484784"/>
              <a:chExt cx="6306944" cy="353452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627784" y="1916832"/>
                <a:ext cx="432048" cy="432048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203848" y="3402580"/>
                <a:ext cx="432048" cy="432048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649432" y="3618604"/>
                <a:ext cx="432048" cy="432048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004048" y="2289645"/>
                <a:ext cx="432048" cy="432048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516216" y="2505669"/>
                <a:ext cx="432048" cy="432048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524328" y="2073621"/>
                <a:ext cx="432048" cy="432048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140650" y="3762620"/>
                <a:ext cx="432048" cy="432048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805797" y="4587257"/>
                <a:ext cx="432048" cy="432048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7" name="Straight Arrow Connector 16"/>
              <p:cNvCxnSpPr>
                <a:stCxn id="8" idx="5"/>
                <a:endCxn id="9" idx="0"/>
              </p:cNvCxnSpPr>
              <p:nvPr/>
            </p:nvCxnSpPr>
            <p:spPr>
              <a:xfrm>
                <a:off x="2996560" y="2285608"/>
                <a:ext cx="423312" cy="11169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9" idx="2"/>
                <a:endCxn id="11" idx="6"/>
              </p:cNvCxnSpPr>
              <p:nvPr/>
            </p:nvCxnSpPr>
            <p:spPr>
              <a:xfrm flipH="1">
                <a:off x="2081480" y="3618604"/>
                <a:ext cx="1122368" cy="2160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12" idx="2"/>
                <a:endCxn id="8" idx="6"/>
              </p:cNvCxnSpPr>
              <p:nvPr/>
            </p:nvCxnSpPr>
            <p:spPr>
              <a:xfrm flipH="1" flipV="1">
                <a:off x="3059832" y="2132856"/>
                <a:ext cx="1944216" cy="3728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13" idx="2"/>
                <a:endCxn id="12" idx="6"/>
              </p:cNvCxnSpPr>
              <p:nvPr/>
            </p:nvCxnSpPr>
            <p:spPr>
              <a:xfrm flipH="1" flipV="1">
                <a:off x="5436096" y="2505669"/>
                <a:ext cx="1080120" cy="2160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14" idx="3"/>
                <a:endCxn id="13" idx="6"/>
              </p:cNvCxnSpPr>
              <p:nvPr/>
            </p:nvCxnSpPr>
            <p:spPr>
              <a:xfrm flipH="1">
                <a:off x="6948264" y="2442397"/>
                <a:ext cx="639336" cy="2792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15" idx="0"/>
                <a:endCxn id="12" idx="4"/>
              </p:cNvCxnSpPr>
              <p:nvPr/>
            </p:nvCxnSpPr>
            <p:spPr>
              <a:xfrm flipH="1" flipV="1">
                <a:off x="5220072" y="2721693"/>
                <a:ext cx="136602" cy="104092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16" idx="1"/>
                <a:endCxn id="9" idx="5"/>
              </p:cNvCxnSpPr>
              <p:nvPr/>
            </p:nvCxnSpPr>
            <p:spPr>
              <a:xfrm flipH="1" flipV="1">
                <a:off x="3572624" y="3771356"/>
                <a:ext cx="1296445" cy="87917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7375944" y="3465852"/>
                <a:ext cx="432048" cy="432048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300192" y="4527262"/>
                <a:ext cx="432048" cy="432048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Content Placeholder 2"/>
                  <p:cNvSpPr txBox="1">
                    <a:spLocks/>
                  </p:cNvSpPr>
                  <p:nvPr/>
                </p:nvSpPr>
                <p:spPr>
                  <a:xfrm>
                    <a:off x="5140650" y="1916832"/>
                    <a:ext cx="524744" cy="4320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sz="22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77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0650" y="1916832"/>
                    <a:ext cx="524744" cy="432048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Content Placeholder 2"/>
                  <p:cNvSpPr txBox="1">
                    <a:spLocks/>
                  </p:cNvSpPr>
                  <p:nvPr/>
                </p:nvSpPr>
                <p:spPr>
                  <a:xfrm>
                    <a:off x="2607096" y="1484784"/>
                    <a:ext cx="524744" cy="4320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en-US" sz="22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78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07096" y="1484784"/>
                    <a:ext cx="524744" cy="432048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1163" r="-16279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Content Placeholder 2"/>
                  <p:cNvSpPr txBox="1">
                    <a:spLocks/>
                  </p:cNvSpPr>
                  <p:nvPr/>
                </p:nvSpPr>
                <p:spPr>
                  <a:xfrm rot="498119">
                    <a:off x="3669014" y="1875093"/>
                    <a:ext cx="524744" cy="4320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</a:rPr>
                            <m:t>𝑏𝑖𝑎𝑠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0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79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498119">
                    <a:off x="3669014" y="1875093"/>
                    <a:ext cx="524744" cy="432048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r="-71875" b="-2381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2" name="Straight Arrow Connector 81"/>
            <p:cNvCxnSpPr/>
            <p:nvPr/>
          </p:nvCxnSpPr>
          <p:spPr>
            <a:xfrm flipH="1">
              <a:off x="6668968" y="3834628"/>
              <a:ext cx="770248" cy="75590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-15045" y="1628800"/>
            <a:ext cx="2282789" cy="1296144"/>
            <a:chOff x="-15045" y="1628800"/>
            <a:chExt cx="2282789" cy="1296144"/>
          </a:xfrm>
        </p:grpSpPr>
        <p:sp>
          <p:nvSpPr>
            <p:cNvPr id="83" name="Content Placeholder 2"/>
            <p:cNvSpPr txBox="1">
              <a:spLocks/>
            </p:cNvSpPr>
            <p:nvPr/>
          </p:nvSpPr>
          <p:spPr>
            <a:xfrm>
              <a:off x="5737" y="1628800"/>
              <a:ext cx="2262007" cy="432048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en-US" sz="2000" dirty="0" smtClean="0">
                  <a:latin typeface="Comic Sans MS" pitchFamily="66" charset="0"/>
                </a:rPr>
                <a:t>Acyclic</a:t>
              </a:r>
            </a:p>
          </p:txBody>
        </p:sp>
        <p:sp>
          <p:nvSpPr>
            <p:cNvPr id="84" name="Content Placeholder 2"/>
            <p:cNvSpPr txBox="1">
              <a:spLocks/>
            </p:cNvSpPr>
            <p:nvPr/>
          </p:nvSpPr>
          <p:spPr>
            <a:xfrm>
              <a:off x="5737" y="2060848"/>
              <a:ext cx="2262007" cy="432048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en-US" sz="2000" dirty="0" smtClean="0">
                  <a:latin typeface="Comic Sans MS" pitchFamily="66" charset="0"/>
                </a:rPr>
                <a:t>Many vertices</a:t>
              </a:r>
            </a:p>
          </p:txBody>
        </p:sp>
        <p:sp>
          <p:nvSpPr>
            <p:cNvPr id="85" name="Content Placeholder 2"/>
            <p:cNvSpPr txBox="1">
              <a:spLocks/>
            </p:cNvSpPr>
            <p:nvPr/>
          </p:nvSpPr>
          <p:spPr>
            <a:xfrm>
              <a:off x="-15045" y="2492896"/>
              <a:ext cx="2262007" cy="432048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en-US" sz="2000" dirty="0" smtClean="0">
                  <a:latin typeface="Comic Sans MS" pitchFamily="66" charset="0"/>
                </a:rPr>
                <a:t>Average edge weight is large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39552" y="9923368"/>
            <a:ext cx="6449656" cy="4320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737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7734E-6 L 0.32136 0.0048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23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23774E-7 L -0.00052 -0.5474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738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0.00607 -0.53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Proof Sketch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981465" y="2489748"/>
            <a:ext cx="6871839" cy="3384376"/>
            <a:chOff x="1022920" y="2492896"/>
            <a:chExt cx="6871839" cy="3384376"/>
          </a:xfrm>
        </p:grpSpPr>
        <p:grpSp>
          <p:nvGrpSpPr>
            <p:cNvPr id="41" name="Group 40"/>
            <p:cNvGrpSpPr/>
            <p:nvPr/>
          </p:nvGrpSpPr>
          <p:grpSpPr>
            <a:xfrm>
              <a:off x="1619672" y="2492896"/>
              <a:ext cx="6275087" cy="2880320"/>
              <a:chOff x="1619672" y="2492896"/>
              <a:chExt cx="6275087" cy="2880320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619672" y="2492896"/>
                <a:ext cx="6264696" cy="288032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630063" y="3511399"/>
                <a:ext cx="6264696" cy="1296144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ontent Placeholder 2"/>
                <p:cNvSpPr txBox="1">
                  <a:spLocks/>
                </p:cNvSpPr>
                <p:nvPr/>
              </p:nvSpPr>
              <p:spPr>
                <a:xfrm>
                  <a:off x="1022920" y="3861048"/>
                  <a:ext cx="524744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𝑊</m:t>
                        </m:r>
                      </m:oMath>
                    </m:oMathPara>
                  </a14:m>
                  <a:endParaRPr lang="en-US" sz="2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920" y="3861048"/>
                  <a:ext cx="524744" cy="4320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3386770" y="3501008"/>
              <a:ext cx="180000" cy="129614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139952" y="3501008"/>
              <a:ext cx="180000" cy="129614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145930" y="4149080"/>
              <a:ext cx="1705990" cy="1728192"/>
              <a:chOff x="2145930" y="4149080"/>
              <a:chExt cx="1705990" cy="17281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Content Placeholder 2"/>
                  <p:cNvSpPr txBox="1">
                    <a:spLocks/>
                  </p:cNvSpPr>
                  <p:nvPr/>
                </p:nvSpPr>
                <p:spPr>
                  <a:xfrm>
                    <a:off x="2145930" y="5445224"/>
                    <a:ext cx="1705990" cy="4320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/>
                            </a:rPr>
                            <m:t>𝐸𝑥𝑡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𝑊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en-US" sz="22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65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5930" y="5445224"/>
                    <a:ext cx="1705990" cy="432048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5" name="Straight Arrow Connector 74"/>
              <p:cNvCxnSpPr>
                <a:stCxn id="65" idx="0"/>
                <a:endCxn id="57" idx="1"/>
              </p:cNvCxnSpPr>
              <p:nvPr/>
            </p:nvCxnSpPr>
            <p:spPr>
              <a:xfrm flipV="1">
                <a:off x="2998925" y="4149080"/>
                <a:ext cx="387845" cy="1296144"/>
              </a:xfrm>
              <a:prstGeom prst="straightConnector1">
                <a:avLst/>
              </a:prstGeom>
              <a:ln>
                <a:tailEnd type="arrow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3802114" y="4077072"/>
              <a:ext cx="1705990" cy="1800200"/>
              <a:chOff x="3802114" y="4077072"/>
              <a:chExt cx="1705990" cy="18002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Content Placeholder 2"/>
                  <p:cNvSpPr txBox="1">
                    <a:spLocks/>
                  </p:cNvSpPr>
                  <p:nvPr/>
                </p:nvSpPr>
                <p:spPr>
                  <a:xfrm>
                    <a:off x="3802114" y="5445224"/>
                    <a:ext cx="1705990" cy="4320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/>
                            </a:rPr>
                            <m:t>𝐸𝑥𝑡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𝑊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sz="22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62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2114" y="5445224"/>
                    <a:ext cx="1705990" cy="432048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358" b="-4225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4" name="Straight Arrow Connector 63"/>
              <p:cNvCxnSpPr>
                <a:stCxn id="62" idx="0"/>
              </p:cNvCxnSpPr>
              <p:nvPr/>
            </p:nvCxnSpPr>
            <p:spPr>
              <a:xfrm flipH="1" flipV="1">
                <a:off x="4319953" y="4077072"/>
                <a:ext cx="335156" cy="1368152"/>
              </a:xfrm>
              <a:prstGeom prst="straightConnector1">
                <a:avLst/>
              </a:prstGeom>
              <a:ln>
                <a:tailEnd type="arrow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tangle 2"/>
          <p:cNvSpPr/>
          <p:nvPr/>
        </p:nvSpPr>
        <p:spPr>
          <a:xfrm>
            <a:off x="539552" y="9923368"/>
            <a:ext cx="6449656" cy="4320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08" y="2050157"/>
            <a:ext cx="381323" cy="37073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50157"/>
            <a:ext cx="381323" cy="37073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50156"/>
            <a:ext cx="381323" cy="37073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89" y="2050155"/>
            <a:ext cx="381323" cy="370731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37" y="2050154"/>
            <a:ext cx="381323" cy="37073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77" y="2050153"/>
            <a:ext cx="381323" cy="370731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50152"/>
            <a:ext cx="381323" cy="370731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03" y="2050151"/>
            <a:ext cx="381323" cy="370731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50150"/>
            <a:ext cx="381323" cy="370731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973" y="2050149"/>
            <a:ext cx="381323" cy="37073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050148"/>
            <a:ext cx="381323" cy="37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Proof Sketch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99592" y="1988840"/>
            <a:ext cx="3960440" cy="3384376"/>
            <a:chOff x="899592" y="1988840"/>
            <a:chExt cx="3960440" cy="3384376"/>
          </a:xfrm>
        </p:grpSpPr>
        <p:sp>
          <p:nvSpPr>
            <p:cNvPr id="11" name="Rectangle 10"/>
            <p:cNvSpPr/>
            <p:nvPr/>
          </p:nvSpPr>
          <p:spPr>
            <a:xfrm>
              <a:off x="899592" y="2492896"/>
              <a:ext cx="3960440" cy="288032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ontent Placeholder 2"/>
                <p:cNvSpPr txBox="1">
                  <a:spLocks/>
                </p:cNvSpPr>
                <p:nvPr/>
              </p:nvSpPr>
              <p:spPr>
                <a:xfrm>
                  <a:off x="1619672" y="1988840"/>
                  <a:ext cx="2180896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latin typeface="Cambria Math"/>
                          </a:rPr>
                          <m:t>⋯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⊕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2200" b="0" i="1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 ⋯</m:t>
                        </m:r>
                      </m:oMath>
                    </m:oMathPara>
                  </a14:m>
                  <a:endParaRPr lang="en-US" sz="22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1988840"/>
                  <a:ext cx="2180896" cy="43204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845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2450666" y="2492896"/>
              <a:ext cx="180000" cy="288032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5478345" y="2492896"/>
                <a:ext cx="3126103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-fools linear tests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345" y="2492896"/>
                <a:ext cx="3126103" cy="864096"/>
              </a:xfrm>
              <a:prstGeom prst="rect">
                <a:avLst/>
              </a:prstGeom>
              <a:blipFill rotWithShape="1">
                <a:blip r:embed="rId3"/>
                <a:stretch>
                  <a:fillRect t="-5634" r="-2148" b="-1126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 txBox="1">
            <a:spLocks/>
          </p:cNvSpPr>
          <p:nvPr/>
        </p:nvSpPr>
        <p:spPr>
          <a:xfrm>
            <a:off x="5292080" y="3717032"/>
            <a:ext cx="3665655" cy="86409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[Raz05]</a:t>
            </a:r>
            <a:r>
              <a:rPr lang="en-US" sz="2400" dirty="0" smtClean="0">
                <a:latin typeface="Comic Sans MS" pitchFamily="66" charset="0"/>
              </a:rPr>
              <a:t> implies that this is also an extractor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5536" y="3356992"/>
            <a:ext cx="4464496" cy="1296144"/>
            <a:chOff x="395536" y="3356992"/>
            <a:chExt cx="4464496" cy="1296144"/>
          </a:xfrm>
        </p:grpSpPr>
        <p:sp>
          <p:nvSpPr>
            <p:cNvPr id="19" name="Rectangle 18"/>
            <p:cNvSpPr/>
            <p:nvPr/>
          </p:nvSpPr>
          <p:spPr>
            <a:xfrm>
              <a:off x="899592" y="3356992"/>
              <a:ext cx="3960440" cy="129614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ontent Placeholder 2"/>
                <p:cNvSpPr txBox="1">
                  <a:spLocks/>
                </p:cNvSpPr>
                <p:nvPr/>
              </p:nvSpPr>
              <p:spPr>
                <a:xfrm>
                  <a:off x="395536" y="3789040"/>
                  <a:ext cx="610015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</a:rPr>
                          <m:t>𝑊</m:t>
                        </m:r>
                      </m:oMath>
                    </m:oMathPara>
                  </a14:m>
                  <a:endParaRPr lang="en-US" sz="24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789040"/>
                  <a:ext cx="610015" cy="4320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5477040" y="4797152"/>
                <a:ext cx="3126103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stands in contradiction!</a:t>
                </a: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040" y="4797152"/>
                <a:ext cx="3126103" cy="864096"/>
              </a:xfrm>
              <a:prstGeom prst="rect">
                <a:avLst/>
              </a:prstGeom>
              <a:blipFill rotWithShape="1">
                <a:blip r:embed="rId5"/>
                <a:stretch>
                  <a:fillRect t="-5634" b="-1126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450666" y="3356992"/>
            <a:ext cx="180000" cy="12961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7" name="Group 26"/>
          <p:cNvGrpSpPr/>
          <p:nvPr/>
        </p:nvGrpSpPr>
        <p:grpSpPr>
          <a:xfrm>
            <a:off x="467544" y="4005064"/>
            <a:ext cx="3678788" cy="2232248"/>
            <a:chOff x="467544" y="4005064"/>
            <a:chExt cx="3678788" cy="2232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ontent Placeholder 2"/>
                <p:cNvSpPr txBox="1">
                  <a:spLocks/>
                </p:cNvSpPr>
                <p:nvPr/>
              </p:nvSpPr>
              <p:spPr>
                <a:xfrm>
                  <a:off x="467544" y="5805264"/>
                  <a:ext cx="3678788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1800" i="1" smtClean="0">
                            <a:latin typeface="Cambria Math"/>
                          </a:rPr>
                          <m:t>E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𝑥𝑡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𝑊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;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sz="1800" b="0" i="1" smtClean="0">
                            <a:latin typeface="Cambria Math"/>
                          </a:rPr>
                          <m:t>⊕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𝐸𝑥𝑡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𝑊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;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5805264"/>
                  <a:ext cx="3678788" cy="43204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>
            <a:xfrm flipV="1">
              <a:off x="2051720" y="4005064"/>
              <a:ext cx="398946" cy="172819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26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684783"/>
          </a:xfrm>
        </p:spPr>
        <p:txBody>
          <a:bodyPr wrap="none">
            <a:noAutofit/>
          </a:bodyPr>
          <a:lstStyle/>
          <a:p>
            <a:pPr marL="0" indent="0" algn="ctr" rtl="0">
              <a:buNone/>
            </a:pPr>
            <a:r>
              <a:rPr lang="en-US" sz="80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Privacy</a:t>
            </a:r>
          </a:p>
          <a:p>
            <a:pPr marL="0" indent="0" algn="ctr" rtl="0">
              <a:buNone/>
            </a:pPr>
            <a:r>
              <a:rPr lang="en-US" sz="80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Amplification</a:t>
            </a:r>
          </a:p>
          <a:p>
            <a:pPr marL="0" indent="0" algn="ctr" rtl="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- passive adversary -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91680" y="6096620"/>
            <a:ext cx="6263536" cy="8607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[BennetBR88]</a:t>
            </a:r>
            <a:r>
              <a:rPr lang="en-US" sz="2800" dirty="0" smtClean="0">
                <a:latin typeface="Comic Sans MS" pitchFamily="66" charset="0"/>
              </a:rPr>
              <a:t>,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[Mau92]</a:t>
            </a:r>
            <a:r>
              <a:rPr lang="en-US" sz="2800" dirty="0" smtClean="0">
                <a:latin typeface="Comic Sans MS" pitchFamily="66" charset="0"/>
              </a:rPr>
              <a:t>,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[BBCM95]</a:t>
            </a:r>
            <a:endParaRPr lang="en-US" sz="2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05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Randomness Seeded-Extractors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249901">
            <a:off x="4564307" y="2604443"/>
            <a:ext cx="468560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" name="Group 19"/>
          <p:cNvGrpSpPr/>
          <p:nvPr/>
        </p:nvGrpSpPr>
        <p:grpSpPr>
          <a:xfrm>
            <a:off x="4139952" y="2990374"/>
            <a:ext cx="1296144" cy="1944216"/>
            <a:chOff x="4139952" y="3537012"/>
            <a:chExt cx="1296144" cy="1944216"/>
          </a:xfrm>
        </p:grpSpPr>
        <p:sp>
          <p:nvSpPr>
            <p:cNvPr id="21" name="Flowchart: Manual Operation 20"/>
            <p:cNvSpPr/>
            <p:nvPr/>
          </p:nvSpPr>
          <p:spPr>
            <a:xfrm rot="16200000">
              <a:off x="3815916" y="3861048"/>
              <a:ext cx="1944216" cy="1296144"/>
            </a:xfrm>
            <a:prstGeom prst="flowChartManualOperati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4283968" y="4221088"/>
              <a:ext cx="936104" cy="576064"/>
            </a:xfrm>
            <a:prstGeom prst="rect">
              <a:avLst/>
            </a:prstGeom>
          </p:spPr>
          <p:txBody>
            <a:bodyPr vert="horz" wrap="none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Font typeface="Arial" pitchFamily="34" charset="0"/>
                <a:buNone/>
              </a:pPr>
              <a:r>
                <a:rPr lang="en-US" dirty="0" smtClean="0">
                  <a:solidFill>
                    <a:srgbClr val="FFFF00"/>
                  </a:solidFill>
                  <a:latin typeface="Comic Sans MS" pitchFamily="66" charset="0"/>
                </a:rPr>
                <a:t>Ext</a:t>
              </a:r>
              <a:endParaRPr lang="en-US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3527376" y="3818466"/>
            <a:ext cx="468560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ight Arrow 23"/>
          <p:cNvSpPr/>
          <p:nvPr/>
        </p:nvSpPr>
        <p:spPr>
          <a:xfrm>
            <a:off x="5615608" y="3818466"/>
            <a:ext cx="468560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5" name="Group 24"/>
          <p:cNvGrpSpPr/>
          <p:nvPr/>
        </p:nvGrpSpPr>
        <p:grpSpPr>
          <a:xfrm>
            <a:off x="6192688" y="3544948"/>
            <a:ext cx="2267744" cy="962534"/>
            <a:chOff x="6345088" y="5315722"/>
            <a:chExt cx="2267744" cy="962534"/>
          </a:xfrm>
        </p:grpSpPr>
        <p:sp>
          <p:nvSpPr>
            <p:cNvPr id="26" name="Rounded Rectangle 25"/>
            <p:cNvSpPr/>
            <p:nvPr/>
          </p:nvSpPr>
          <p:spPr>
            <a:xfrm>
              <a:off x="6452592" y="5315722"/>
              <a:ext cx="2016224" cy="92159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ontent Placeholder 2"/>
                <p:cNvSpPr txBox="1">
                  <a:spLocks/>
                </p:cNvSpPr>
                <p:nvPr/>
              </p:nvSpPr>
              <p:spPr>
                <a:xfrm>
                  <a:off x="6345088" y="5342152"/>
                  <a:ext cx="2267744" cy="936104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Font typeface="Arial" pitchFamily="34" charset="0"/>
                    <a:buNone/>
                  </a:pPr>
                  <a14:m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</m:oMath>
                  </a14:m>
                  <a:r>
                    <a:rPr lang="en-US" sz="2200" dirty="0" smtClean="0">
                      <a:solidFill>
                        <a:schemeClr val="bg1"/>
                      </a:solidFill>
                      <a:latin typeface="Comic Sans MS" pitchFamily="66" charset="0"/>
                    </a:rPr>
                    <a:t> almost-truly</a:t>
                  </a:r>
                </a:p>
                <a:p>
                  <a:pPr marL="0" indent="0" algn="ctr" rtl="0">
                    <a:buFont typeface="Arial" pitchFamily="34" charset="0"/>
                    <a:buNone/>
                  </a:pPr>
                  <a:r>
                    <a:rPr lang="en-US" sz="2200" dirty="0" smtClean="0">
                      <a:solidFill>
                        <a:schemeClr val="bg1"/>
                      </a:solidFill>
                      <a:latin typeface="Comic Sans MS" pitchFamily="66" charset="0"/>
                    </a:rPr>
                    <a:t>random bits</a:t>
                  </a:r>
                  <a:endParaRPr lang="en-US" sz="2200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5088" y="5342152"/>
                  <a:ext cx="2267744" cy="93610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3922" r="-269" b="-130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251520" y="3386418"/>
            <a:ext cx="3059832" cy="1296144"/>
            <a:chOff x="251520" y="4077072"/>
            <a:chExt cx="3059832" cy="1296144"/>
          </a:xfrm>
        </p:grpSpPr>
        <p:sp>
          <p:nvSpPr>
            <p:cNvPr id="29" name="Rounded Rectangle 28"/>
            <p:cNvSpPr/>
            <p:nvPr/>
          </p:nvSpPr>
          <p:spPr>
            <a:xfrm>
              <a:off x="251520" y="4077072"/>
              <a:ext cx="3059832" cy="129614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ontent Placeholder 2"/>
                <p:cNvSpPr txBox="1">
                  <a:spLocks/>
                </p:cNvSpPr>
                <p:nvPr/>
              </p:nvSpPr>
              <p:spPr>
                <a:xfrm>
                  <a:off x="251520" y="4118882"/>
                  <a:ext cx="3059832" cy="820687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Font typeface="Arial" pitchFamily="34" charset="0"/>
                    <a:buNone/>
                  </a:pPr>
                  <a14:m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𝑛</m:t>
                      </m:r>
                    </m:oMath>
                  </a14:m>
                  <a:r>
                    <a:rPr lang="en-US" sz="2200" dirty="0" smtClean="0">
                      <a:solidFill>
                        <a:schemeClr val="bg1"/>
                      </a:solidFill>
                      <a:latin typeface="Comic Sans MS" pitchFamily="66" charset="0"/>
                    </a:rPr>
                    <a:t> bits from an</a:t>
                  </a:r>
                </a:p>
                <a:p>
                  <a:pPr marL="0" indent="0" algn="ctr" rtl="0">
                    <a:buFont typeface="Arial" pitchFamily="34" charset="0"/>
                    <a:buNone/>
                  </a:pPr>
                  <a:r>
                    <a:rPr lang="en-US" sz="2200" b="1" dirty="0" smtClean="0">
                      <a:solidFill>
                        <a:srgbClr val="FFFF00"/>
                      </a:solidFill>
                      <a:latin typeface="Comic Sans MS" pitchFamily="66" charset="0"/>
                    </a:rPr>
                    <a:t>imperfect</a:t>
                  </a:r>
                  <a:r>
                    <a:rPr lang="en-US" sz="2200" dirty="0" smtClean="0">
                      <a:solidFill>
                        <a:schemeClr val="bg1"/>
                      </a:solidFill>
                      <a:latin typeface="Comic Sans MS" pitchFamily="66" charset="0"/>
                    </a:rPr>
                    <a:t> source</a:t>
                  </a:r>
                </a:p>
                <a:p>
                  <a:pPr marL="0" indent="0" algn="ctr" rtl="0">
                    <a:buFont typeface="Arial" pitchFamily="34" charset="0"/>
                    <a:buNone/>
                  </a:pPr>
                  <a:r>
                    <a:rPr lang="en-US" sz="2200" dirty="0">
                      <a:solidFill>
                        <a:schemeClr val="bg1"/>
                      </a:solidFill>
                      <a:latin typeface="Comic Sans MS" pitchFamily="66" charset="0"/>
                    </a:rPr>
                    <a:t>o</a:t>
                  </a:r>
                  <a:r>
                    <a:rPr lang="en-US" sz="2200" dirty="0" smtClean="0">
                      <a:solidFill>
                        <a:schemeClr val="bg1"/>
                      </a:solidFill>
                      <a:latin typeface="Comic Sans MS" pitchFamily="66" charset="0"/>
                    </a:rPr>
                    <a:t>f randomness</a:t>
                  </a:r>
                  <a:endParaRPr lang="en-US" sz="2200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118882"/>
                  <a:ext cx="3059832" cy="82068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4444" b="-6370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3384376" y="1412776"/>
            <a:ext cx="3059832" cy="936104"/>
            <a:chOff x="251520" y="4063424"/>
            <a:chExt cx="3059832" cy="936104"/>
          </a:xfrm>
        </p:grpSpPr>
        <p:sp>
          <p:nvSpPr>
            <p:cNvPr id="32" name="Rounded Rectangle 31"/>
            <p:cNvSpPr/>
            <p:nvPr/>
          </p:nvSpPr>
          <p:spPr>
            <a:xfrm>
              <a:off x="251520" y="4063424"/>
              <a:ext cx="3059832" cy="93610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ontent Placeholder 2"/>
                <p:cNvSpPr txBox="1">
                  <a:spLocks/>
                </p:cNvSpPr>
                <p:nvPr/>
              </p:nvSpPr>
              <p:spPr>
                <a:xfrm>
                  <a:off x="251520" y="4091586"/>
                  <a:ext cx="3059832" cy="820687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Font typeface="Arial" pitchFamily="34" charset="0"/>
                    <a:buNone/>
                  </a:pP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</m:t>
                      </m:r>
                    </m:oMath>
                  </a14:m>
                  <a:r>
                    <a:rPr lang="en-US" sz="2200" dirty="0" smtClean="0">
                      <a:solidFill>
                        <a:schemeClr val="bg1"/>
                      </a:solidFill>
                      <a:latin typeface="Comic Sans MS" pitchFamily="66" charset="0"/>
                    </a:rPr>
                    <a:t> truly random bits</a:t>
                  </a:r>
                </a:p>
                <a:p>
                  <a:pPr marL="0" indent="0" algn="ctr" rtl="0">
                    <a:buFont typeface="Arial" pitchFamily="34" charset="0"/>
                    <a:buNone/>
                  </a:pPr>
                  <a:r>
                    <a:rPr lang="en-US" sz="2200" dirty="0" smtClean="0">
                      <a:solidFill>
                        <a:schemeClr val="bg1"/>
                      </a:solidFill>
                      <a:latin typeface="Comic Sans MS" pitchFamily="66" charset="0"/>
                    </a:rPr>
                    <a:t>(seed)</a:t>
                  </a:r>
                  <a:endParaRPr lang="en-US" sz="2200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091586"/>
                  <a:ext cx="3059832" cy="82068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4444" b="-1481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129857"/>
                <a:ext cx="8229600" cy="1251471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If all points has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, the source is called an</a:t>
                </a: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b="0" dirty="0" smtClean="0">
                    <a:latin typeface="Comic Sans MS" pitchFamily="66" charset="0"/>
                  </a:rPr>
                  <a:t>-source.</a:t>
                </a:r>
              </a:p>
            </p:txBody>
          </p:sp>
        </mc:Choice>
        <mc:Fallback xmlns="">
          <p:sp>
            <p:nvSpPr>
              <p:cNvPr id="1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129857"/>
                <a:ext cx="8229600" cy="1251471"/>
              </a:xfrm>
              <a:blipFill rotWithShape="1">
                <a:blip r:embed="rId5"/>
                <a:stretch>
                  <a:fillRect l="-1481" t="-3902" r="-27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395536" y="6165304"/>
                <a:ext cx="8229600" cy="81942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 fontScale="92500"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Font typeface="Arial" pitchFamily="34" charset="0"/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For simplicity, think of it as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“uniform hidden bits”.</a:t>
                </a: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165304"/>
                <a:ext cx="8229600" cy="819423"/>
              </a:xfrm>
              <a:prstGeom prst="rect">
                <a:avLst/>
              </a:prstGeom>
              <a:blipFill rotWithShape="1">
                <a:blip r:embed="rId6"/>
                <a:stretch>
                  <a:fillRect l="-1333" t="-6667" r="-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42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203848" y="548680"/>
            <a:ext cx="2910992" cy="1168080"/>
            <a:chOff x="3203848" y="1540840"/>
            <a:chExt cx="2910992" cy="1168080"/>
          </a:xfrm>
        </p:grpSpPr>
        <p:grpSp>
          <p:nvGrpSpPr>
            <p:cNvPr id="8" name="Group 7"/>
            <p:cNvGrpSpPr/>
            <p:nvPr/>
          </p:nvGrpSpPr>
          <p:grpSpPr>
            <a:xfrm>
              <a:off x="3203848" y="1540840"/>
              <a:ext cx="2910992" cy="1168080"/>
              <a:chOff x="3203848" y="1540840"/>
              <a:chExt cx="2910992" cy="1168080"/>
            </a:xfrm>
          </p:grpSpPr>
          <p:sp>
            <p:nvSpPr>
              <p:cNvPr id="19" name="Cloud Callout 18"/>
              <p:cNvSpPr/>
              <p:nvPr/>
            </p:nvSpPr>
            <p:spPr>
              <a:xfrm>
                <a:off x="3234519" y="1556792"/>
                <a:ext cx="2880321" cy="1152128"/>
              </a:xfrm>
              <a:prstGeom prst="cloudCallout">
                <a:avLst>
                  <a:gd name="adj1" fmla="val 80545"/>
                  <a:gd name="adj2" fmla="val 2104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" name="Cloud Callout 3"/>
              <p:cNvSpPr/>
              <p:nvPr/>
            </p:nvSpPr>
            <p:spPr>
              <a:xfrm>
                <a:off x="3203848" y="1540840"/>
                <a:ext cx="2880321" cy="1152128"/>
              </a:xfrm>
              <a:prstGeom prst="cloudCallout">
                <a:avLst>
                  <a:gd name="adj1" fmla="val -81504"/>
                  <a:gd name="adj2" fmla="val 435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ontent Placeholder 2"/>
                <p:cNvSpPr txBox="1">
                  <a:spLocks/>
                </p:cNvSpPr>
                <p:nvPr/>
              </p:nvSpPr>
              <p:spPr>
                <a:xfrm>
                  <a:off x="4139952" y="1813760"/>
                  <a:ext cx="1209577" cy="576064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rmAutofit fontScale="92500"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~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𝑊</m:t>
                        </m:r>
                      </m:oMath>
                    </m:oMathPara>
                  </a14:m>
                  <a:endParaRPr lang="he-IL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1813760"/>
                  <a:ext cx="1209577" cy="57606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" name="Straight Arrow Connector 6"/>
          <p:cNvCxnSpPr/>
          <p:nvPr/>
        </p:nvCxnSpPr>
        <p:spPr>
          <a:xfrm flipV="1">
            <a:off x="2771799" y="2364831"/>
            <a:ext cx="345638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771800" y="3645024"/>
            <a:ext cx="345638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771800" y="2780928"/>
            <a:ext cx="34563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427984" y="2996952"/>
            <a:ext cx="72008" cy="476760"/>
            <a:chOff x="4427984" y="4077072"/>
            <a:chExt cx="72008" cy="476760"/>
          </a:xfrm>
        </p:grpSpPr>
        <p:sp>
          <p:nvSpPr>
            <p:cNvPr id="25" name="Oval 24"/>
            <p:cNvSpPr/>
            <p:nvPr/>
          </p:nvSpPr>
          <p:spPr>
            <a:xfrm>
              <a:off x="4427984" y="4077072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Oval 25"/>
            <p:cNvSpPr/>
            <p:nvPr/>
          </p:nvSpPr>
          <p:spPr>
            <a:xfrm>
              <a:off x="4427984" y="4279448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Oval 26"/>
            <p:cNvSpPr/>
            <p:nvPr/>
          </p:nvSpPr>
          <p:spPr>
            <a:xfrm>
              <a:off x="4427984" y="4481824"/>
              <a:ext cx="72008" cy="72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6876256" y="3861048"/>
                <a:ext cx="1512168" cy="936105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he-IL" sz="3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861048"/>
                <a:ext cx="1512168" cy="936105"/>
              </a:xfrm>
              <a:prstGeom prst="cloud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42213" y="1700808"/>
            <a:ext cx="1228932" cy="1584176"/>
            <a:chOff x="942213" y="1700808"/>
            <a:chExt cx="1228932" cy="158417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13" y="1700808"/>
              <a:ext cx="1228932" cy="122893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115616" y="2915652"/>
              <a:ext cx="74946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Alice</a:t>
              </a:r>
              <a:endParaRPr lang="he-IL" dirty="0">
                <a:latin typeface="Comic Sans MS" pitchFamily="66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10815" y="1696012"/>
            <a:ext cx="1228932" cy="1598264"/>
            <a:chOff x="7010815" y="1696012"/>
            <a:chExt cx="1228932" cy="159826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815" y="1696012"/>
              <a:ext cx="1228932" cy="122893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278917" y="2924944"/>
              <a:ext cx="74946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Bob</a:t>
              </a:r>
              <a:endParaRPr lang="he-IL" dirty="0">
                <a:latin typeface="Comic Sans MS" pitchFamily="66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47124" y="4797152"/>
            <a:ext cx="1228932" cy="1922444"/>
            <a:chOff x="3847124" y="4941168"/>
            <a:chExt cx="1228932" cy="19224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124" y="4941168"/>
              <a:ext cx="1228932" cy="158562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064176" y="6494280"/>
              <a:ext cx="74946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Eve</a:t>
              </a:r>
              <a:endParaRPr lang="he-IL" dirty="0"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loud 23"/>
              <p:cNvSpPr/>
              <p:nvPr/>
            </p:nvSpPr>
            <p:spPr>
              <a:xfrm>
                <a:off x="827584" y="3861048"/>
                <a:ext cx="1512168" cy="936105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he-IL" sz="3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4" name="Cloud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861048"/>
                <a:ext cx="1512168" cy="936105"/>
              </a:xfrm>
              <a:prstGeom prst="cloud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loud 27"/>
              <p:cNvSpPr/>
              <p:nvPr/>
            </p:nvSpPr>
            <p:spPr>
              <a:xfrm>
                <a:off x="2195736" y="5229199"/>
                <a:ext cx="1512168" cy="936105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en-US" sz="3000" b="0" i="1" smtClean="0">
                        <a:solidFill>
                          <a:srgbClr val="FFFF00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sz="3000" dirty="0" smtClean="0">
                    <a:solidFill>
                      <a:srgbClr val="FFFF00"/>
                    </a:solidFill>
                  </a:rPr>
                  <a:t>=?</a:t>
                </a:r>
                <a:endParaRPr lang="he-IL" sz="3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8" name="Cloud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229199"/>
                <a:ext cx="1512168" cy="936105"/>
              </a:xfrm>
              <a:prstGeom prst="cloud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-468560" y="116632"/>
                <a:ext cx="4104457" cy="107173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sz="2400" b="0" dirty="0" smtClean="0">
                    <a:latin typeface="Comic Sans MS" pitchFamily="66" charset="0"/>
                  </a:rPr>
                  <a:t> is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400" b="0" dirty="0" smtClean="0">
                    <a:latin typeface="Comic Sans MS" pitchFamily="66" charset="0"/>
                  </a:rPr>
                  <a:t>-source</a:t>
                </a:r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560" y="116632"/>
                <a:ext cx="4104457" cy="1071736"/>
              </a:xfrm>
              <a:prstGeom prst="rect">
                <a:avLst/>
              </a:prstGeom>
              <a:blipFill rotWithShape="1">
                <a:blip r:embed="rId9"/>
                <a:stretch>
                  <a:fillRect t="-454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5172584" y="5381600"/>
            <a:ext cx="2855800" cy="107173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400" b="0" dirty="0" smtClean="0">
                <a:latin typeface="Comic Sans MS" pitchFamily="66" charset="0"/>
              </a:rPr>
              <a:t>Computationally unbounded!</a:t>
            </a:r>
          </a:p>
        </p:txBody>
      </p:sp>
    </p:spTree>
    <p:extLst>
      <p:ext uri="{BB962C8B-B14F-4D97-AF65-F5344CB8AC3E}">
        <p14:creationId xmlns:p14="http://schemas.microsoft.com/office/powerpoint/2010/main" val="277909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8" grpId="0" animBg="1"/>
      <p:bldP spid="29" grpId="0"/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Interesting Measures</a:t>
            </a:r>
            <a:endParaRPr lang="he-IL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46856" y="1556792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/>
            <a:r>
              <a:rPr lang="en-US" sz="2800" dirty="0" smtClean="0">
                <a:latin typeface="Comic Sans MS" pitchFamily="66" charset="0"/>
              </a:rPr>
              <a:t>Entropy loss</a:t>
            </a:r>
          </a:p>
          <a:p>
            <a:pPr algn="just" rtl="0"/>
            <a:r>
              <a:rPr lang="en-US" sz="2800" dirty="0" smtClean="0">
                <a:latin typeface="Comic Sans MS" pitchFamily="66" charset="0"/>
              </a:rPr>
              <a:t>Communication complexity</a:t>
            </a:r>
          </a:p>
          <a:p>
            <a:pPr algn="just" rtl="0"/>
            <a:r>
              <a:rPr lang="en-US" sz="2800" dirty="0" smtClean="0">
                <a:latin typeface="Comic Sans MS" pitchFamily="66" charset="0"/>
              </a:rPr>
              <a:t>Number of rounds</a:t>
            </a:r>
          </a:p>
          <a:p>
            <a:pPr algn="just" rtl="0"/>
            <a:endParaRPr lang="en-US" sz="2800" dirty="0" smtClean="0"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88024" y="2998537"/>
            <a:ext cx="4176463" cy="3742831"/>
            <a:chOff x="866974" y="548680"/>
            <a:chExt cx="7372773" cy="6437186"/>
          </a:xfrm>
        </p:grpSpPr>
        <p:grpSp>
          <p:nvGrpSpPr>
            <p:cNvPr id="4" name="Group 3"/>
            <p:cNvGrpSpPr/>
            <p:nvPr/>
          </p:nvGrpSpPr>
          <p:grpSpPr>
            <a:xfrm>
              <a:off x="3203848" y="548680"/>
              <a:ext cx="2910992" cy="1168080"/>
              <a:chOff x="3203848" y="1540840"/>
              <a:chExt cx="2910992" cy="116808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203848" y="1540840"/>
                <a:ext cx="2910992" cy="1168080"/>
                <a:chOff x="3203848" y="1540840"/>
                <a:chExt cx="2910992" cy="1168080"/>
              </a:xfrm>
            </p:grpSpPr>
            <p:sp>
              <p:nvSpPr>
                <p:cNvPr id="7" name="Cloud Callout 6"/>
                <p:cNvSpPr/>
                <p:nvPr/>
              </p:nvSpPr>
              <p:spPr>
                <a:xfrm>
                  <a:off x="3234519" y="1556792"/>
                  <a:ext cx="2880321" cy="1152128"/>
                </a:xfrm>
                <a:prstGeom prst="cloudCallout">
                  <a:avLst>
                    <a:gd name="adj1" fmla="val 80545"/>
                    <a:gd name="adj2" fmla="val 2104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8" name="Cloud Callout 7"/>
                <p:cNvSpPr/>
                <p:nvPr/>
              </p:nvSpPr>
              <p:spPr>
                <a:xfrm>
                  <a:off x="3203848" y="1540840"/>
                  <a:ext cx="2880321" cy="1152128"/>
                </a:xfrm>
                <a:prstGeom prst="cloudCallout">
                  <a:avLst>
                    <a:gd name="adj1" fmla="val -81504"/>
                    <a:gd name="adj2" fmla="val 43547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Content Placeholder 2"/>
                  <p:cNvSpPr txBox="1">
                    <a:spLocks/>
                  </p:cNvSpPr>
                  <p:nvPr/>
                </p:nvSpPr>
                <p:spPr>
                  <a:xfrm>
                    <a:off x="4139952" y="1813760"/>
                    <a:ext cx="1209577" cy="576064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rmAutofit fontScale="47500" lnSpcReduction="20000"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~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𝑊</m:t>
                          </m:r>
                        </m:oMath>
                      </m:oMathPara>
                    </a14:m>
                    <a:endParaRPr lang="he-IL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952" y="1813760"/>
                    <a:ext cx="1209577" cy="576064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" name="Straight Arrow Connector 8"/>
            <p:cNvCxnSpPr/>
            <p:nvPr/>
          </p:nvCxnSpPr>
          <p:spPr>
            <a:xfrm flipV="1">
              <a:off x="2771799" y="2364831"/>
              <a:ext cx="3456385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771800" y="3645024"/>
              <a:ext cx="3456385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2771800" y="2780928"/>
              <a:ext cx="34563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4427984" y="2996952"/>
              <a:ext cx="72008" cy="476760"/>
              <a:chOff x="4427984" y="4077072"/>
              <a:chExt cx="72008" cy="47676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4427984" y="4077072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427984" y="4279448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427984" y="4481824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loud 15"/>
                <p:cNvSpPr/>
                <p:nvPr/>
              </p:nvSpPr>
              <p:spPr>
                <a:xfrm>
                  <a:off x="6727578" y="3861048"/>
                  <a:ext cx="1512169" cy="936105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he-IL" sz="22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Cloud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7578" y="3861048"/>
                  <a:ext cx="1512169" cy="936105"/>
                </a:xfrm>
                <a:prstGeom prst="cloud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942213" y="1700808"/>
              <a:ext cx="1228932" cy="1706431"/>
              <a:chOff x="942213" y="1700808"/>
              <a:chExt cx="1228932" cy="1706431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213" y="1700808"/>
                <a:ext cx="1228932" cy="1228932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945721" y="2915652"/>
                <a:ext cx="1055529" cy="4915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dirty="0" smtClean="0">
                    <a:latin typeface="Comic Sans MS" pitchFamily="66" charset="0"/>
                  </a:rPr>
                  <a:t>Alice</a:t>
                </a:r>
                <a:endParaRPr lang="he-IL" sz="1200" dirty="0">
                  <a:latin typeface="Comic Sans MS" pitchFamily="66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010815" y="1696012"/>
              <a:ext cx="1228932" cy="1720518"/>
              <a:chOff x="7010815" y="1696012"/>
              <a:chExt cx="1228932" cy="1720518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0815" y="1696012"/>
                <a:ext cx="1228932" cy="1228932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7158114" y="2924943"/>
                <a:ext cx="960829" cy="4915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dirty="0" smtClean="0">
                    <a:latin typeface="Comic Sans MS" pitchFamily="66" charset="0"/>
                  </a:rPr>
                  <a:t>Bob</a:t>
                </a:r>
                <a:endParaRPr lang="he-IL" sz="1200" dirty="0">
                  <a:latin typeface="Comic Sans MS" pitchFamily="66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847124" y="4941168"/>
              <a:ext cx="1228932" cy="2044698"/>
              <a:chOff x="3847124" y="4941168"/>
              <a:chExt cx="1228932" cy="2044698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7124" y="4941168"/>
                <a:ext cx="1228932" cy="1585629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3930278" y="6494279"/>
                <a:ext cx="1011880" cy="4915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dirty="0" smtClean="0">
                    <a:latin typeface="Comic Sans MS" pitchFamily="66" charset="0"/>
                  </a:rPr>
                  <a:t>Eve</a:t>
                </a:r>
                <a:endParaRPr lang="he-IL" sz="1200" dirty="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loud 26"/>
                <p:cNvSpPr/>
                <p:nvPr/>
              </p:nvSpPr>
              <p:spPr>
                <a:xfrm>
                  <a:off x="866974" y="3889754"/>
                  <a:ext cx="1512169" cy="936105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he-IL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Cloud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974" y="3889754"/>
                  <a:ext cx="1512169" cy="936105"/>
                </a:xfrm>
                <a:prstGeom prst="cloud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loud 27"/>
                <p:cNvSpPr/>
                <p:nvPr/>
              </p:nvSpPr>
              <p:spPr>
                <a:xfrm>
                  <a:off x="5188945" y="5252044"/>
                  <a:ext cx="1512169" cy="936105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𝑅</m:t>
                      </m:r>
                    </m:oMath>
                  </a14:m>
                  <a:r>
                    <a:rPr lang="en-US" sz="1600" dirty="0" smtClean="0">
                      <a:solidFill>
                        <a:srgbClr val="FFFF00"/>
                      </a:solidFill>
                    </a:rPr>
                    <a:t>=?</a:t>
                  </a:r>
                  <a:endParaRPr lang="he-IL" sz="1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Cloud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8945" y="5252044"/>
                  <a:ext cx="1512169" cy="936105"/>
                </a:xfrm>
                <a:prstGeom prst="cloud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822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Interesting Measures</a:t>
            </a:r>
            <a:endParaRPr lang="he-IL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46856" y="1556792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/>
            <a:r>
              <a:rPr lang="en-US" sz="2800" dirty="0" smtClean="0">
                <a:latin typeface="Comic Sans MS" pitchFamily="66" charset="0"/>
              </a:rPr>
              <a:t>Entropy loss</a:t>
            </a:r>
          </a:p>
          <a:p>
            <a:pPr algn="just" rtl="0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Communication complexity</a:t>
            </a:r>
          </a:p>
          <a:p>
            <a:pPr algn="just" rtl="0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Number of rounds</a:t>
            </a:r>
          </a:p>
          <a:p>
            <a:pPr algn="just" rtl="0"/>
            <a:endParaRPr lang="en-US" sz="2800" dirty="0" smtClean="0"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88024" y="2998537"/>
            <a:ext cx="4176463" cy="3742831"/>
            <a:chOff x="866974" y="548680"/>
            <a:chExt cx="7372773" cy="6437186"/>
          </a:xfrm>
        </p:grpSpPr>
        <p:grpSp>
          <p:nvGrpSpPr>
            <p:cNvPr id="4" name="Group 3"/>
            <p:cNvGrpSpPr/>
            <p:nvPr/>
          </p:nvGrpSpPr>
          <p:grpSpPr>
            <a:xfrm>
              <a:off x="3203848" y="548680"/>
              <a:ext cx="2910992" cy="1168080"/>
              <a:chOff x="3203848" y="1540840"/>
              <a:chExt cx="2910992" cy="116808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203848" y="1540840"/>
                <a:ext cx="2910992" cy="1168080"/>
                <a:chOff x="3203848" y="1540840"/>
                <a:chExt cx="2910992" cy="1168080"/>
              </a:xfrm>
            </p:grpSpPr>
            <p:sp>
              <p:nvSpPr>
                <p:cNvPr id="7" name="Cloud Callout 6"/>
                <p:cNvSpPr/>
                <p:nvPr/>
              </p:nvSpPr>
              <p:spPr>
                <a:xfrm>
                  <a:off x="3234519" y="1556792"/>
                  <a:ext cx="2880321" cy="1152128"/>
                </a:xfrm>
                <a:prstGeom prst="cloudCallout">
                  <a:avLst>
                    <a:gd name="adj1" fmla="val 80545"/>
                    <a:gd name="adj2" fmla="val 2104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8" name="Cloud Callout 7"/>
                <p:cNvSpPr/>
                <p:nvPr/>
              </p:nvSpPr>
              <p:spPr>
                <a:xfrm>
                  <a:off x="3203848" y="1540840"/>
                  <a:ext cx="2880321" cy="1152128"/>
                </a:xfrm>
                <a:prstGeom prst="cloudCallout">
                  <a:avLst>
                    <a:gd name="adj1" fmla="val -81504"/>
                    <a:gd name="adj2" fmla="val 43547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Content Placeholder 2"/>
                  <p:cNvSpPr txBox="1">
                    <a:spLocks/>
                  </p:cNvSpPr>
                  <p:nvPr/>
                </p:nvSpPr>
                <p:spPr>
                  <a:xfrm>
                    <a:off x="4139952" y="1813760"/>
                    <a:ext cx="1209577" cy="576064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rmAutofit fontScale="47500" lnSpcReduction="20000"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~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𝑊</m:t>
                          </m:r>
                        </m:oMath>
                      </m:oMathPara>
                    </a14:m>
                    <a:endParaRPr lang="he-IL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952" y="1813760"/>
                    <a:ext cx="1209577" cy="576064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" name="Straight Arrow Connector 8"/>
            <p:cNvCxnSpPr/>
            <p:nvPr/>
          </p:nvCxnSpPr>
          <p:spPr>
            <a:xfrm flipV="1">
              <a:off x="2771799" y="2364831"/>
              <a:ext cx="3456385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771800" y="3645024"/>
              <a:ext cx="3456385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2771800" y="2780928"/>
              <a:ext cx="34563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4427984" y="2996952"/>
              <a:ext cx="72008" cy="476760"/>
              <a:chOff x="4427984" y="4077072"/>
              <a:chExt cx="72008" cy="47676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4427984" y="4077072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427984" y="4279448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427984" y="4481824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loud 15"/>
                <p:cNvSpPr/>
                <p:nvPr/>
              </p:nvSpPr>
              <p:spPr>
                <a:xfrm>
                  <a:off x="6727578" y="3861048"/>
                  <a:ext cx="1512169" cy="936105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he-IL" sz="22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Cloud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7578" y="3861048"/>
                  <a:ext cx="1512169" cy="936105"/>
                </a:xfrm>
                <a:prstGeom prst="cloud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942213" y="1700808"/>
              <a:ext cx="1228932" cy="1706431"/>
              <a:chOff x="942213" y="1700808"/>
              <a:chExt cx="1228932" cy="1706431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213" y="1700808"/>
                <a:ext cx="1228932" cy="1228932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945721" y="2915652"/>
                <a:ext cx="1055529" cy="4915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dirty="0" smtClean="0">
                    <a:latin typeface="Comic Sans MS" pitchFamily="66" charset="0"/>
                  </a:rPr>
                  <a:t>Alice</a:t>
                </a:r>
                <a:endParaRPr lang="he-IL" sz="1200" dirty="0">
                  <a:latin typeface="Comic Sans MS" pitchFamily="66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010815" y="1696012"/>
              <a:ext cx="1228932" cy="1720518"/>
              <a:chOff x="7010815" y="1696012"/>
              <a:chExt cx="1228932" cy="1720518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0815" y="1696012"/>
                <a:ext cx="1228932" cy="1228932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7158114" y="2924943"/>
                <a:ext cx="960829" cy="4915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dirty="0" smtClean="0">
                    <a:latin typeface="Comic Sans MS" pitchFamily="66" charset="0"/>
                  </a:rPr>
                  <a:t>Bob</a:t>
                </a:r>
                <a:endParaRPr lang="he-IL" sz="1200" dirty="0">
                  <a:latin typeface="Comic Sans MS" pitchFamily="66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847124" y="4941168"/>
              <a:ext cx="1228932" cy="2044698"/>
              <a:chOff x="3847124" y="4941168"/>
              <a:chExt cx="1228932" cy="2044698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7124" y="4941168"/>
                <a:ext cx="1228932" cy="1585629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3930278" y="6494279"/>
                <a:ext cx="1011880" cy="4915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dirty="0" smtClean="0">
                    <a:latin typeface="Comic Sans MS" pitchFamily="66" charset="0"/>
                  </a:rPr>
                  <a:t>Eve</a:t>
                </a:r>
                <a:endParaRPr lang="he-IL" sz="1200" dirty="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loud 26"/>
                <p:cNvSpPr/>
                <p:nvPr/>
              </p:nvSpPr>
              <p:spPr>
                <a:xfrm>
                  <a:off x="866974" y="3889754"/>
                  <a:ext cx="1512169" cy="936105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he-IL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Cloud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974" y="3889754"/>
                  <a:ext cx="1512169" cy="936105"/>
                </a:xfrm>
                <a:prstGeom prst="cloud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loud 27"/>
                <p:cNvSpPr/>
                <p:nvPr/>
              </p:nvSpPr>
              <p:spPr>
                <a:xfrm>
                  <a:off x="5188945" y="5252044"/>
                  <a:ext cx="1512169" cy="936105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𝑅</m:t>
                      </m:r>
                    </m:oMath>
                  </a14:m>
                  <a:r>
                    <a:rPr lang="en-US" sz="1600" dirty="0" smtClean="0">
                      <a:solidFill>
                        <a:srgbClr val="FFFF00"/>
                      </a:solidFill>
                    </a:rPr>
                    <a:t>=?</a:t>
                  </a:r>
                  <a:endParaRPr lang="he-IL" sz="1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Cloud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8945" y="5252044"/>
                  <a:ext cx="1512169" cy="936105"/>
                </a:xfrm>
                <a:prstGeom prst="cloud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446856" y="3501008"/>
                <a:ext cx="3621088" cy="115638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  <m:r>
                        <a:rPr lang="en-US" sz="2800" b="0" i="1" smtClean="0">
                          <a:latin typeface="Cambria Math"/>
                        </a:rPr>
                        <m:t>−|</m:t>
                      </m:r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  <a:p>
                <a:pPr marL="0" indent="0" algn="just" rtl="0">
                  <a:buNone/>
                </a:pPr>
                <a:r>
                  <a:rPr lang="en-US" sz="2400" dirty="0">
                    <a:latin typeface="Comic Sans MS" pitchFamily="66" charset="0"/>
                  </a:rPr>
                  <a:t>f</a:t>
                </a:r>
                <a:r>
                  <a:rPr lang="en-US" sz="2400" dirty="0" smtClean="0">
                    <a:latin typeface="Comic Sans MS" pitchFamily="66" charset="0"/>
                  </a:rPr>
                  <a:t>rom Eve’s point of view</a:t>
                </a:r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3501008"/>
                <a:ext cx="3621088" cy="1156389"/>
              </a:xfrm>
              <a:prstGeom prst="rect">
                <a:avLst/>
              </a:prstGeom>
              <a:blipFill rotWithShape="1">
                <a:blip r:embed="rId9"/>
                <a:stretch>
                  <a:fillRect l="-2525" r="-18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6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Interesting Measures</a:t>
            </a:r>
            <a:endParaRPr lang="he-IL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46856" y="1556792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Entropy loss</a:t>
            </a:r>
          </a:p>
          <a:p>
            <a:pPr algn="just" rtl="0"/>
            <a:r>
              <a:rPr lang="en-US" sz="2800" dirty="0" smtClean="0">
                <a:latin typeface="Comic Sans MS" pitchFamily="66" charset="0"/>
              </a:rPr>
              <a:t>Communication complexity</a:t>
            </a:r>
          </a:p>
          <a:p>
            <a:pPr algn="just" rtl="0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Number of rounds</a:t>
            </a:r>
          </a:p>
          <a:p>
            <a:pPr algn="just" rtl="0"/>
            <a:endParaRPr lang="en-US" sz="2800" dirty="0" smtClean="0"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88024" y="2998537"/>
            <a:ext cx="4176463" cy="3742831"/>
            <a:chOff x="866974" y="548680"/>
            <a:chExt cx="7372773" cy="6437186"/>
          </a:xfrm>
        </p:grpSpPr>
        <p:grpSp>
          <p:nvGrpSpPr>
            <p:cNvPr id="4" name="Group 3"/>
            <p:cNvGrpSpPr/>
            <p:nvPr/>
          </p:nvGrpSpPr>
          <p:grpSpPr>
            <a:xfrm>
              <a:off x="3203848" y="548680"/>
              <a:ext cx="2910992" cy="1168080"/>
              <a:chOff x="3203848" y="1540840"/>
              <a:chExt cx="2910992" cy="116808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203848" y="1540840"/>
                <a:ext cx="2910992" cy="1168080"/>
                <a:chOff x="3203848" y="1540840"/>
                <a:chExt cx="2910992" cy="1168080"/>
              </a:xfrm>
            </p:grpSpPr>
            <p:sp>
              <p:nvSpPr>
                <p:cNvPr id="7" name="Cloud Callout 6"/>
                <p:cNvSpPr/>
                <p:nvPr/>
              </p:nvSpPr>
              <p:spPr>
                <a:xfrm>
                  <a:off x="3234519" y="1556792"/>
                  <a:ext cx="2880321" cy="1152128"/>
                </a:xfrm>
                <a:prstGeom prst="cloudCallout">
                  <a:avLst>
                    <a:gd name="adj1" fmla="val 80545"/>
                    <a:gd name="adj2" fmla="val 2104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8" name="Cloud Callout 7"/>
                <p:cNvSpPr/>
                <p:nvPr/>
              </p:nvSpPr>
              <p:spPr>
                <a:xfrm>
                  <a:off x="3203848" y="1540840"/>
                  <a:ext cx="2880321" cy="1152128"/>
                </a:xfrm>
                <a:prstGeom prst="cloudCallout">
                  <a:avLst>
                    <a:gd name="adj1" fmla="val -81504"/>
                    <a:gd name="adj2" fmla="val 43547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Content Placeholder 2"/>
                  <p:cNvSpPr txBox="1">
                    <a:spLocks/>
                  </p:cNvSpPr>
                  <p:nvPr/>
                </p:nvSpPr>
                <p:spPr>
                  <a:xfrm>
                    <a:off x="4139952" y="1813760"/>
                    <a:ext cx="1209577" cy="576064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rmAutofit fontScale="47500" lnSpcReduction="20000"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~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𝑊</m:t>
                          </m:r>
                        </m:oMath>
                      </m:oMathPara>
                    </a14:m>
                    <a:endParaRPr lang="he-IL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952" y="1813760"/>
                    <a:ext cx="1209577" cy="576064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" name="Straight Arrow Connector 8"/>
            <p:cNvCxnSpPr/>
            <p:nvPr/>
          </p:nvCxnSpPr>
          <p:spPr>
            <a:xfrm flipV="1">
              <a:off x="2771799" y="2364831"/>
              <a:ext cx="3456385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771800" y="3645024"/>
              <a:ext cx="3456385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2771800" y="2780928"/>
              <a:ext cx="34563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4427984" y="2996952"/>
              <a:ext cx="72008" cy="476760"/>
              <a:chOff x="4427984" y="4077072"/>
              <a:chExt cx="72008" cy="47676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4427984" y="4077072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427984" y="4279448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427984" y="4481824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loud 15"/>
                <p:cNvSpPr/>
                <p:nvPr/>
              </p:nvSpPr>
              <p:spPr>
                <a:xfrm>
                  <a:off x="6727578" y="3861048"/>
                  <a:ext cx="1512169" cy="936105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he-IL" sz="22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Cloud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7578" y="3861048"/>
                  <a:ext cx="1512169" cy="936105"/>
                </a:xfrm>
                <a:prstGeom prst="cloud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942213" y="1700808"/>
              <a:ext cx="1228932" cy="1706431"/>
              <a:chOff x="942213" y="1700808"/>
              <a:chExt cx="1228932" cy="1706431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213" y="1700808"/>
                <a:ext cx="1228932" cy="1228932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945721" y="2915652"/>
                <a:ext cx="1055529" cy="4915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dirty="0" smtClean="0">
                    <a:latin typeface="Comic Sans MS" pitchFamily="66" charset="0"/>
                  </a:rPr>
                  <a:t>Alice</a:t>
                </a:r>
                <a:endParaRPr lang="he-IL" sz="1200" dirty="0">
                  <a:latin typeface="Comic Sans MS" pitchFamily="66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010815" y="1696012"/>
              <a:ext cx="1228932" cy="1720518"/>
              <a:chOff x="7010815" y="1696012"/>
              <a:chExt cx="1228932" cy="1720518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0815" y="1696012"/>
                <a:ext cx="1228932" cy="1228932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7158114" y="2924943"/>
                <a:ext cx="960829" cy="4915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dirty="0" smtClean="0">
                    <a:latin typeface="Comic Sans MS" pitchFamily="66" charset="0"/>
                  </a:rPr>
                  <a:t>Bob</a:t>
                </a:r>
                <a:endParaRPr lang="he-IL" sz="1200" dirty="0">
                  <a:latin typeface="Comic Sans MS" pitchFamily="66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847124" y="4941168"/>
              <a:ext cx="1228932" cy="2044698"/>
              <a:chOff x="3847124" y="4941168"/>
              <a:chExt cx="1228932" cy="2044698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7124" y="4941168"/>
                <a:ext cx="1228932" cy="1585629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3930278" y="6494279"/>
                <a:ext cx="1011880" cy="4915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dirty="0" smtClean="0">
                    <a:latin typeface="Comic Sans MS" pitchFamily="66" charset="0"/>
                  </a:rPr>
                  <a:t>Eve</a:t>
                </a:r>
                <a:endParaRPr lang="he-IL" sz="1200" dirty="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loud 26"/>
                <p:cNvSpPr/>
                <p:nvPr/>
              </p:nvSpPr>
              <p:spPr>
                <a:xfrm>
                  <a:off x="866974" y="3889754"/>
                  <a:ext cx="1512169" cy="936105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he-IL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Cloud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974" y="3889754"/>
                  <a:ext cx="1512169" cy="936105"/>
                </a:xfrm>
                <a:prstGeom prst="cloud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loud 27"/>
                <p:cNvSpPr/>
                <p:nvPr/>
              </p:nvSpPr>
              <p:spPr>
                <a:xfrm>
                  <a:off x="5188945" y="5252044"/>
                  <a:ext cx="1512169" cy="936105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𝑅</m:t>
                      </m:r>
                    </m:oMath>
                  </a14:m>
                  <a:r>
                    <a:rPr lang="en-US" sz="1600" dirty="0" smtClean="0">
                      <a:solidFill>
                        <a:srgbClr val="FFFF00"/>
                      </a:solidFill>
                    </a:rPr>
                    <a:t>=?</a:t>
                  </a:r>
                  <a:endParaRPr lang="he-IL" sz="1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Cloud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8945" y="5252044"/>
                  <a:ext cx="1512169" cy="936105"/>
                </a:xfrm>
                <a:prstGeom prst="cloud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446856" y="3501008"/>
            <a:ext cx="3621088" cy="201622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dirty="0" smtClean="0">
                <a:latin typeface="Comic Sans MS" pitchFamily="66" charset="0"/>
              </a:rPr>
              <a:t>Number of communicated bits</a:t>
            </a:r>
          </a:p>
        </p:txBody>
      </p:sp>
    </p:spTree>
    <p:extLst>
      <p:ext uri="{BB962C8B-B14F-4D97-AF65-F5344CB8AC3E}">
        <p14:creationId xmlns:p14="http://schemas.microsoft.com/office/powerpoint/2010/main" val="2598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Interesting Measures</a:t>
            </a:r>
            <a:endParaRPr lang="he-IL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46856" y="1556792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Entropy loss</a:t>
            </a:r>
          </a:p>
          <a:p>
            <a:pPr algn="just" rtl="0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Communication complexity</a:t>
            </a:r>
          </a:p>
          <a:p>
            <a:pPr algn="just" rtl="0"/>
            <a:r>
              <a:rPr lang="en-US" sz="2800" dirty="0" smtClean="0">
                <a:latin typeface="Comic Sans MS" pitchFamily="66" charset="0"/>
              </a:rPr>
              <a:t>Number of rounds</a:t>
            </a:r>
          </a:p>
          <a:p>
            <a:pPr algn="just" rtl="0"/>
            <a:endParaRPr lang="en-US" sz="2800" dirty="0" smtClean="0"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88024" y="2998537"/>
            <a:ext cx="4176463" cy="3742831"/>
            <a:chOff x="866974" y="548680"/>
            <a:chExt cx="7372773" cy="6437186"/>
          </a:xfrm>
        </p:grpSpPr>
        <p:grpSp>
          <p:nvGrpSpPr>
            <p:cNvPr id="4" name="Group 3"/>
            <p:cNvGrpSpPr/>
            <p:nvPr/>
          </p:nvGrpSpPr>
          <p:grpSpPr>
            <a:xfrm>
              <a:off x="3203848" y="548680"/>
              <a:ext cx="2910992" cy="1168080"/>
              <a:chOff x="3203848" y="1540840"/>
              <a:chExt cx="2910992" cy="116808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203848" y="1540840"/>
                <a:ext cx="2910992" cy="1168080"/>
                <a:chOff x="3203848" y="1540840"/>
                <a:chExt cx="2910992" cy="1168080"/>
              </a:xfrm>
            </p:grpSpPr>
            <p:sp>
              <p:nvSpPr>
                <p:cNvPr id="7" name="Cloud Callout 6"/>
                <p:cNvSpPr/>
                <p:nvPr/>
              </p:nvSpPr>
              <p:spPr>
                <a:xfrm>
                  <a:off x="3234519" y="1556792"/>
                  <a:ext cx="2880321" cy="1152128"/>
                </a:xfrm>
                <a:prstGeom prst="cloudCallout">
                  <a:avLst>
                    <a:gd name="adj1" fmla="val 80545"/>
                    <a:gd name="adj2" fmla="val 2104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8" name="Cloud Callout 7"/>
                <p:cNvSpPr/>
                <p:nvPr/>
              </p:nvSpPr>
              <p:spPr>
                <a:xfrm>
                  <a:off x="3203848" y="1540840"/>
                  <a:ext cx="2880321" cy="1152128"/>
                </a:xfrm>
                <a:prstGeom prst="cloudCallout">
                  <a:avLst>
                    <a:gd name="adj1" fmla="val -81504"/>
                    <a:gd name="adj2" fmla="val 43547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Content Placeholder 2"/>
                  <p:cNvSpPr txBox="1">
                    <a:spLocks/>
                  </p:cNvSpPr>
                  <p:nvPr/>
                </p:nvSpPr>
                <p:spPr>
                  <a:xfrm>
                    <a:off x="4139952" y="1813760"/>
                    <a:ext cx="1209577" cy="576064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rmAutofit fontScale="47500" lnSpcReduction="20000"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~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𝑊</m:t>
                          </m:r>
                        </m:oMath>
                      </m:oMathPara>
                    </a14:m>
                    <a:endParaRPr lang="he-IL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952" y="1813760"/>
                    <a:ext cx="1209577" cy="576064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" name="Straight Arrow Connector 8"/>
            <p:cNvCxnSpPr/>
            <p:nvPr/>
          </p:nvCxnSpPr>
          <p:spPr>
            <a:xfrm flipV="1">
              <a:off x="2771799" y="2364831"/>
              <a:ext cx="3456385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771800" y="3645024"/>
              <a:ext cx="3456385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2771800" y="2780928"/>
              <a:ext cx="34563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4427984" y="2996952"/>
              <a:ext cx="72008" cy="476760"/>
              <a:chOff x="4427984" y="4077072"/>
              <a:chExt cx="72008" cy="47676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4427984" y="4077072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427984" y="4279448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427984" y="4481824"/>
                <a:ext cx="72008" cy="720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loud 15"/>
                <p:cNvSpPr/>
                <p:nvPr/>
              </p:nvSpPr>
              <p:spPr>
                <a:xfrm>
                  <a:off x="6727578" y="3861048"/>
                  <a:ext cx="1512169" cy="936105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he-IL" sz="22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Cloud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7578" y="3861048"/>
                  <a:ext cx="1512169" cy="936105"/>
                </a:xfrm>
                <a:prstGeom prst="cloud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942213" y="1700808"/>
              <a:ext cx="1228932" cy="1706431"/>
              <a:chOff x="942213" y="1700808"/>
              <a:chExt cx="1228932" cy="1706431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213" y="1700808"/>
                <a:ext cx="1228932" cy="1228932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945721" y="2915652"/>
                <a:ext cx="1055529" cy="4915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dirty="0" smtClean="0">
                    <a:latin typeface="Comic Sans MS" pitchFamily="66" charset="0"/>
                  </a:rPr>
                  <a:t>Alice</a:t>
                </a:r>
                <a:endParaRPr lang="he-IL" sz="1200" dirty="0">
                  <a:latin typeface="Comic Sans MS" pitchFamily="66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010815" y="1696012"/>
              <a:ext cx="1228932" cy="1720518"/>
              <a:chOff x="7010815" y="1696012"/>
              <a:chExt cx="1228932" cy="1720518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0815" y="1696012"/>
                <a:ext cx="1228932" cy="1228932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7158114" y="2924943"/>
                <a:ext cx="960829" cy="4915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dirty="0" smtClean="0">
                    <a:latin typeface="Comic Sans MS" pitchFamily="66" charset="0"/>
                  </a:rPr>
                  <a:t>Bob</a:t>
                </a:r>
                <a:endParaRPr lang="he-IL" sz="1200" dirty="0">
                  <a:latin typeface="Comic Sans MS" pitchFamily="66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847124" y="4941168"/>
              <a:ext cx="1228932" cy="2044698"/>
              <a:chOff x="3847124" y="4941168"/>
              <a:chExt cx="1228932" cy="2044698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7124" y="4941168"/>
                <a:ext cx="1228932" cy="1585629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3930278" y="6494279"/>
                <a:ext cx="1011880" cy="4915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dirty="0" smtClean="0">
                    <a:latin typeface="Comic Sans MS" pitchFamily="66" charset="0"/>
                  </a:rPr>
                  <a:t>Eve</a:t>
                </a:r>
                <a:endParaRPr lang="he-IL" sz="1200" dirty="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loud 26"/>
                <p:cNvSpPr/>
                <p:nvPr/>
              </p:nvSpPr>
              <p:spPr>
                <a:xfrm>
                  <a:off x="866974" y="3889754"/>
                  <a:ext cx="1512169" cy="936105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he-IL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Cloud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974" y="3889754"/>
                  <a:ext cx="1512169" cy="936105"/>
                </a:xfrm>
                <a:prstGeom prst="cloud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loud 27"/>
                <p:cNvSpPr/>
                <p:nvPr/>
              </p:nvSpPr>
              <p:spPr>
                <a:xfrm>
                  <a:off x="5188945" y="5252044"/>
                  <a:ext cx="1512169" cy="936105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𝑅</m:t>
                      </m:r>
                    </m:oMath>
                  </a14:m>
                  <a:r>
                    <a:rPr lang="en-US" sz="1600" dirty="0" smtClean="0">
                      <a:solidFill>
                        <a:srgbClr val="FFFF00"/>
                      </a:solidFill>
                    </a:rPr>
                    <a:t>=?</a:t>
                  </a:r>
                  <a:endParaRPr lang="he-IL" sz="1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Cloud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8945" y="5252044"/>
                  <a:ext cx="1512169" cy="936105"/>
                </a:xfrm>
                <a:prstGeom prst="cloud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513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Strong Extractors to the Rescue</a:t>
            </a:r>
            <a:endParaRPr lang="he-IL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03848" y="1540840"/>
            <a:ext cx="2910992" cy="1168080"/>
            <a:chOff x="3203848" y="1540840"/>
            <a:chExt cx="2910992" cy="1168080"/>
          </a:xfrm>
        </p:grpSpPr>
        <p:grpSp>
          <p:nvGrpSpPr>
            <p:cNvPr id="3" name="Group 2"/>
            <p:cNvGrpSpPr/>
            <p:nvPr/>
          </p:nvGrpSpPr>
          <p:grpSpPr>
            <a:xfrm>
              <a:off x="3203848" y="1540840"/>
              <a:ext cx="2910992" cy="1168080"/>
              <a:chOff x="3203848" y="1540840"/>
              <a:chExt cx="2910992" cy="1168080"/>
            </a:xfrm>
          </p:grpSpPr>
          <p:sp>
            <p:nvSpPr>
              <p:cNvPr id="19" name="Cloud Callout 18"/>
              <p:cNvSpPr/>
              <p:nvPr/>
            </p:nvSpPr>
            <p:spPr>
              <a:xfrm>
                <a:off x="3234519" y="1556792"/>
                <a:ext cx="2880321" cy="1152128"/>
              </a:xfrm>
              <a:prstGeom prst="cloudCallout">
                <a:avLst>
                  <a:gd name="adj1" fmla="val 80545"/>
                  <a:gd name="adj2" fmla="val 2104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" name="Cloud Callout 3"/>
              <p:cNvSpPr/>
              <p:nvPr/>
            </p:nvSpPr>
            <p:spPr>
              <a:xfrm>
                <a:off x="3203848" y="1540840"/>
                <a:ext cx="2880321" cy="1152128"/>
              </a:xfrm>
              <a:prstGeom prst="cloudCallout">
                <a:avLst>
                  <a:gd name="adj1" fmla="val -81504"/>
                  <a:gd name="adj2" fmla="val 435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ontent Placeholder 2"/>
                <p:cNvSpPr txBox="1">
                  <a:spLocks/>
                </p:cNvSpPr>
                <p:nvPr/>
              </p:nvSpPr>
              <p:spPr>
                <a:xfrm>
                  <a:off x="4139952" y="1813760"/>
                  <a:ext cx="1209577" cy="576064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rmAutofit fontScale="92500"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~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𝑊</m:t>
                        </m:r>
                      </m:oMath>
                    </m:oMathPara>
                  </a14:m>
                  <a:endParaRPr lang="he-IL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1813760"/>
                  <a:ext cx="1209577" cy="57606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" name="Straight Arrow Connector 6"/>
          <p:cNvCxnSpPr/>
          <p:nvPr/>
        </p:nvCxnSpPr>
        <p:spPr>
          <a:xfrm flipV="1">
            <a:off x="2771799" y="3789039"/>
            <a:ext cx="345638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1259632" y="3068960"/>
                <a:ext cx="1209577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 fontScale="92500"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s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068960"/>
                <a:ext cx="1209577" cy="5760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1331640" y="3501008"/>
                <a:ext cx="1209577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 fontScale="92500"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he-IL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501008"/>
                <a:ext cx="1209577" cy="57606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6804248" y="3429000"/>
                <a:ext cx="1209577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 fontScale="92500"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he-IL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429000"/>
                <a:ext cx="1209577" cy="57606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loud 20"/>
              <p:cNvSpPr/>
              <p:nvPr/>
            </p:nvSpPr>
            <p:spPr>
              <a:xfrm>
                <a:off x="410095" y="4077072"/>
                <a:ext cx="2505721" cy="936105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𝐸𝑥𝑡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he-IL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1" name="Cloud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95" y="4077072"/>
                <a:ext cx="2505721" cy="936105"/>
              </a:xfrm>
              <a:prstGeom prst="cloud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32" y="5227747"/>
            <a:ext cx="1228932" cy="15856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13" y="1768020"/>
            <a:ext cx="1228932" cy="12289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15" y="1768020"/>
            <a:ext cx="1228932" cy="1228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loud 15"/>
              <p:cNvSpPr/>
              <p:nvPr/>
            </p:nvSpPr>
            <p:spPr>
              <a:xfrm>
                <a:off x="6386759" y="4077072"/>
                <a:ext cx="2505721" cy="936105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𝐸𝑥𝑡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he-IL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Cloud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759" y="4077072"/>
                <a:ext cx="2505721" cy="936105"/>
              </a:xfrm>
              <a:prstGeom prst="cloud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6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3" grpId="0"/>
      <p:bldP spid="31" grpId="0"/>
      <p:bldP spid="21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Strong Extractors to the Rescue</a:t>
            </a:r>
            <a:endParaRPr lang="he-IL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446856" y="1340768"/>
                <a:ext cx="8373616" cy="201622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Using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[GUV07]</a:t>
                </a:r>
              </a:p>
              <a:p>
                <a:pPr algn="l" rtl="0"/>
                <a:r>
                  <a:rPr lang="en-US" sz="2800" dirty="0" smtClean="0">
                    <a:latin typeface="Comic Sans MS" pitchFamily="66" charset="0"/>
                  </a:rPr>
                  <a:t>Entropy loss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  <a:p>
                <a:pPr algn="just" rtl="0"/>
                <a:r>
                  <a:rPr lang="en-US" sz="2800" dirty="0" smtClean="0">
                    <a:latin typeface="Comic Sans MS" pitchFamily="66" charset="0"/>
                  </a:rPr>
                  <a:t>Communication complexity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  <a:p>
                <a:pPr algn="just" rtl="0"/>
                <a:r>
                  <a:rPr lang="en-US" sz="2800" dirty="0" smtClean="0">
                    <a:latin typeface="Comic Sans MS" pitchFamily="66" charset="0"/>
                  </a:rPr>
                  <a:t>Number of rounds            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1</m:t>
                    </m:r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  <a:p>
                <a:pPr algn="just" rtl="0"/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1340768"/>
                <a:ext cx="8373616" cy="2016224"/>
              </a:xfrm>
              <a:prstGeom prst="rect">
                <a:avLst/>
              </a:prstGeom>
              <a:blipFill rotWithShape="1">
                <a:blip r:embed="rId2"/>
                <a:stretch>
                  <a:fillRect l="-1456" t="-3021" b="-356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483768" y="4149080"/>
            <a:ext cx="4195711" cy="2592288"/>
            <a:chOff x="603946" y="1540840"/>
            <a:chExt cx="8394668" cy="5272536"/>
          </a:xfrm>
        </p:grpSpPr>
        <p:grpSp>
          <p:nvGrpSpPr>
            <p:cNvPr id="4" name="Group 3"/>
            <p:cNvGrpSpPr/>
            <p:nvPr/>
          </p:nvGrpSpPr>
          <p:grpSpPr>
            <a:xfrm>
              <a:off x="3203848" y="1540840"/>
              <a:ext cx="2910992" cy="1168080"/>
              <a:chOff x="3203848" y="1540840"/>
              <a:chExt cx="2910992" cy="116808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203848" y="1540840"/>
                <a:ext cx="2910992" cy="1168080"/>
                <a:chOff x="3203848" y="1540840"/>
                <a:chExt cx="2910992" cy="1168080"/>
              </a:xfrm>
            </p:grpSpPr>
            <p:sp>
              <p:nvSpPr>
                <p:cNvPr id="7" name="Cloud Callout 6"/>
                <p:cNvSpPr/>
                <p:nvPr/>
              </p:nvSpPr>
              <p:spPr>
                <a:xfrm>
                  <a:off x="3234519" y="1556792"/>
                  <a:ext cx="2880321" cy="1152128"/>
                </a:xfrm>
                <a:prstGeom prst="cloudCallout">
                  <a:avLst>
                    <a:gd name="adj1" fmla="val 80545"/>
                    <a:gd name="adj2" fmla="val 2104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600"/>
                </a:p>
              </p:txBody>
            </p:sp>
            <p:sp>
              <p:nvSpPr>
                <p:cNvPr id="8" name="Cloud Callout 7"/>
                <p:cNvSpPr/>
                <p:nvPr/>
              </p:nvSpPr>
              <p:spPr>
                <a:xfrm>
                  <a:off x="3203848" y="1540840"/>
                  <a:ext cx="2880321" cy="1152128"/>
                </a:xfrm>
                <a:prstGeom prst="cloudCallout">
                  <a:avLst>
                    <a:gd name="adj1" fmla="val -81504"/>
                    <a:gd name="adj2" fmla="val 43547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60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Content Placeholder 2"/>
                  <p:cNvSpPr txBox="1">
                    <a:spLocks/>
                  </p:cNvSpPr>
                  <p:nvPr/>
                </p:nvSpPr>
                <p:spPr>
                  <a:xfrm>
                    <a:off x="4139952" y="1813760"/>
                    <a:ext cx="1209577" cy="576064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~</m:t>
                          </m:r>
                          <m: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𝑊</m:t>
                          </m:r>
                        </m:oMath>
                      </m:oMathPara>
                    </a14:m>
                    <a:endParaRPr lang="he-IL" sz="14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952" y="1813760"/>
                    <a:ext cx="1209577" cy="576064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" name="Straight Arrow Connector 8"/>
            <p:cNvCxnSpPr/>
            <p:nvPr/>
          </p:nvCxnSpPr>
          <p:spPr>
            <a:xfrm flipV="1">
              <a:off x="2771799" y="3789039"/>
              <a:ext cx="3456385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/>
                <p:cNvSpPr txBox="1">
                  <a:spLocks/>
                </p:cNvSpPr>
                <p:nvPr/>
              </p:nvSpPr>
              <p:spPr>
                <a:xfrm>
                  <a:off x="1259632" y="3068960"/>
                  <a:ext cx="1209577" cy="576064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rmAutofit fontScale="85000" lnSpcReduction="20000"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:r>
                    <a:rPr lang="en-US" sz="1600" b="0" dirty="0" smtClean="0">
                      <a:solidFill>
                        <a:schemeClr val="tx1"/>
                      </a:solidFill>
                    </a:rPr>
                    <a:t>s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~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a14:m>
                  <a:endParaRPr lang="he-IL" sz="1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632" y="3068960"/>
                  <a:ext cx="1209577" cy="57606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10" t="-15217" b="-1739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ontent Placeholder 2"/>
                <p:cNvSpPr txBox="1">
                  <a:spLocks/>
                </p:cNvSpPr>
                <p:nvPr/>
              </p:nvSpPr>
              <p:spPr>
                <a:xfrm>
                  <a:off x="1331640" y="3501008"/>
                  <a:ext cx="1209577" cy="576064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rmAutofit fontScale="77500" lnSpcReduction="20000"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he-IL" sz="1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1640" y="3501008"/>
                  <a:ext cx="1209577" cy="57606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ontent Placeholder 2"/>
                <p:cNvSpPr txBox="1">
                  <a:spLocks/>
                </p:cNvSpPr>
                <p:nvPr/>
              </p:nvSpPr>
              <p:spPr>
                <a:xfrm>
                  <a:off x="6804248" y="3429000"/>
                  <a:ext cx="1209577" cy="576064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rmAutofit fontScale="77500" lnSpcReduction="20000"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he-IL" sz="1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4248" y="3429000"/>
                  <a:ext cx="1209577" cy="57606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loud 12"/>
                <p:cNvSpPr/>
                <p:nvPr/>
              </p:nvSpPr>
              <p:spPr>
                <a:xfrm>
                  <a:off x="603946" y="4077071"/>
                  <a:ext cx="2919943" cy="936105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9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9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9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𝐸𝑥𝑡</m:t>
                        </m:r>
                        <m:d>
                          <m:dPr>
                            <m:ctrlPr>
                              <a:rPr lang="en-US" sz="9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9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𝑤</m:t>
                            </m:r>
                            <m:r>
                              <a:rPr lang="en-US" sz="9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;</m:t>
                            </m:r>
                            <m:r>
                              <a:rPr lang="en-US" sz="9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he-IL" sz="9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Cloud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46" y="4077071"/>
                  <a:ext cx="2919943" cy="936105"/>
                </a:xfrm>
                <a:prstGeom prst="cloud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9132" y="5227747"/>
              <a:ext cx="1228932" cy="158562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13" y="1768020"/>
              <a:ext cx="1228932" cy="122893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815" y="1768020"/>
              <a:ext cx="1228932" cy="122893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loud 17"/>
                <p:cNvSpPr/>
                <p:nvPr/>
              </p:nvSpPr>
              <p:spPr>
                <a:xfrm>
                  <a:off x="6078671" y="4030649"/>
                  <a:ext cx="2919943" cy="936105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9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9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9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𝐸𝑥𝑡</m:t>
                        </m:r>
                        <m:d>
                          <m:dPr>
                            <m:ctrlPr>
                              <a:rPr lang="en-US" sz="9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9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𝑤</m:t>
                            </m:r>
                            <m:r>
                              <a:rPr lang="en-US" sz="9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;</m:t>
                            </m:r>
                            <m:r>
                              <a:rPr lang="en-US" sz="9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he-IL" sz="9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Cloud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8671" y="4030649"/>
                  <a:ext cx="2919943" cy="936105"/>
                </a:xfrm>
                <a:prstGeom prst="cloud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8980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0321"/>
            <a:ext cx="8229600" cy="1684783"/>
          </a:xfrm>
        </p:spPr>
        <p:txBody>
          <a:bodyPr wrap="none">
            <a:noAutofit/>
          </a:bodyPr>
          <a:lstStyle/>
          <a:p>
            <a:pPr marL="0" indent="0" algn="ctr" rtl="0">
              <a:buNone/>
            </a:pPr>
            <a:r>
              <a:rPr lang="en-US" sz="80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Open Questions</a:t>
            </a:r>
          </a:p>
        </p:txBody>
      </p:sp>
    </p:spTree>
    <p:extLst>
      <p:ext uri="{BB962C8B-B14F-4D97-AF65-F5344CB8AC3E}">
        <p14:creationId xmlns:p14="http://schemas.microsoft.com/office/powerpoint/2010/main" val="3220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1772816"/>
            <a:ext cx="8424936" cy="133214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buAutoNum type="arabicPeriod"/>
            </a:pPr>
            <a:r>
              <a:rPr lang="en-US" sz="2800" dirty="0" smtClean="0">
                <a:latin typeface="Comic Sans MS" pitchFamily="66" charset="0"/>
              </a:rPr>
              <a:t>Construct a non-malleable extractor that works for small min-entropy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>
                <a:latin typeface="Comic Sans MS" pitchFamily="66" charset="0"/>
              </a:rPr>
              <a:t>Applications to complexity.</a:t>
            </a:r>
            <a:endParaRPr lang="en-US" sz="2800" dirty="0" smtClean="0">
              <a:latin typeface="Comic Sans MS" pitchFamily="66" charset="0"/>
            </a:endParaRPr>
          </a:p>
          <a:p>
            <a:pPr marL="0" indent="0" algn="just" rtl="0">
              <a:buNone/>
            </a:pPr>
            <a:endParaRPr lang="en-US" sz="2800" dirty="0">
              <a:latin typeface="Comic Sans MS" pitchFamily="66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Open Questions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0321"/>
            <a:ext cx="8229600" cy="1684783"/>
          </a:xfrm>
        </p:spPr>
        <p:txBody>
          <a:bodyPr wrap="none">
            <a:noAutofit/>
          </a:bodyPr>
          <a:lstStyle/>
          <a:p>
            <a:pPr marL="0" indent="0" algn="ctr" rtl="0">
              <a:buNone/>
            </a:pPr>
            <a:r>
              <a:rPr lang="en-US" sz="80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197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Randomness Seeded-Extractors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249901">
            <a:off x="4564307" y="2604443"/>
            <a:ext cx="468560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" name="Group 19"/>
          <p:cNvGrpSpPr/>
          <p:nvPr/>
        </p:nvGrpSpPr>
        <p:grpSpPr>
          <a:xfrm>
            <a:off x="4139952" y="2990374"/>
            <a:ext cx="1296144" cy="1944216"/>
            <a:chOff x="4139952" y="3537012"/>
            <a:chExt cx="1296144" cy="1944216"/>
          </a:xfrm>
        </p:grpSpPr>
        <p:sp>
          <p:nvSpPr>
            <p:cNvPr id="21" name="Flowchart: Manual Operation 20"/>
            <p:cNvSpPr/>
            <p:nvPr/>
          </p:nvSpPr>
          <p:spPr>
            <a:xfrm rot="16200000">
              <a:off x="3815916" y="3861048"/>
              <a:ext cx="1944216" cy="1296144"/>
            </a:xfrm>
            <a:prstGeom prst="flowChartManualOperati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4283968" y="4221088"/>
              <a:ext cx="936104" cy="576064"/>
            </a:xfrm>
            <a:prstGeom prst="rect">
              <a:avLst/>
            </a:prstGeom>
          </p:spPr>
          <p:txBody>
            <a:bodyPr vert="horz" wrap="none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Font typeface="Arial" pitchFamily="34" charset="0"/>
                <a:buNone/>
              </a:pPr>
              <a:r>
                <a:rPr lang="en-US" dirty="0" smtClean="0">
                  <a:solidFill>
                    <a:srgbClr val="FFFF00"/>
                  </a:solidFill>
                  <a:latin typeface="Comic Sans MS" pitchFamily="66" charset="0"/>
                </a:rPr>
                <a:t>Ext</a:t>
              </a:r>
              <a:endParaRPr lang="en-US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3527376" y="3818466"/>
            <a:ext cx="468560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ight Arrow 23"/>
          <p:cNvSpPr/>
          <p:nvPr/>
        </p:nvSpPr>
        <p:spPr>
          <a:xfrm>
            <a:off x="5615608" y="3818466"/>
            <a:ext cx="468560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5" name="Group 24"/>
          <p:cNvGrpSpPr/>
          <p:nvPr/>
        </p:nvGrpSpPr>
        <p:grpSpPr>
          <a:xfrm>
            <a:off x="6192688" y="3544948"/>
            <a:ext cx="2267744" cy="962534"/>
            <a:chOff x="6345088" y="5315722"/>
            <a:chExt cx="2267744" cy="962534"/>
          </a:xfrm>
        </p:grpSpPr>
        <p:sp>
          <p:nvSpPr>
            <p:cNvPr id="26" name="Rounded Rectangle 25"/>
            <p:cNvSpPr/>
            <p:nvPr/>
          </p:nvSpPr>
          <p:spPr>
            <a:xfrm>
              <a:off x="6452592" y="5315722"/>
              <a:ext cx="2016224" cy="92159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ontent Placeholder 2"/>
                <p:cNvSpPr txBox="1">
                  <a:spLocks/>
                </p:cNvSpPr>
                <p:nvPr/>
              </p:nvSpPr>
              <p:spPr>
                <a:xfrm>
                  <a:off x="6345088" y="5342152"/>
                  <a:ext cx="2267744" cy="936104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Font typeface="Arial" pitchFamily="34" charset="0"/>
                    <a:buNone/>
                  </a:pPr>
                  <a14:m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</m:oMath>
                  </a14:m>
                  <a:r>
                    <a:rPr lang="en-US" sz="2200" dirty="0" smtClean="0">
                      <a:solidFill>
                        <a:schemeClr val="bg1"/>
                      </a:solidFill>
                      <a:latin typeface="Comic Sans MS" pitchFamily="66" charset="0"/>
                    </a:rPr>
                    <a:t> </a:t>
                  </a:r>
                  <a:r>
                    <a:rPr lang="en-US" sz="2200" b="1" dirty="0" smtClean="0">
                      <a:solidFill>
                        <a:srgbClr val="FFFF00"/>
                      </a:solidFill>
                      <a:latin typeface="Comic Sans MS" pitchFamily="66" charset="0"/>
                    </a:rPr>
                    <a:t>almost</a:t>
                  </a:r>
                  <a:r>
                    <a:rPr lang="en-US" sz="2200" dirty="0" smtClean="0">
                      <a:solidFill>
                        <a:schemeClr val="bg1"/>
                      </a:solidFill>
                      <a:latin typeface="Comic Sans MS" pitchFamily="66" charset="0"/>
                    </a:rPr>
                    <a:t>-truly</a:t>
                  </a:r>
                </a:p>
                <a:p>
                  <a:pPr marL="0" indent="0" algn="ctr" rtl="0">
                    <a:buFont typeface="Arial" pitchFamily="34" charset="0"/>
                    <a:buNone/>
                  </a:pPr>
                  <a:r>
                    <a:rPr lang="en-US" sz="2200" dirty="0" smtClean="0">
                      <a:solidFill>
                        <a:schemeClr val="bg1"/>
                      </a:solidFill>
                      <a:latin typeface="Comic Sans MS" pitchFamily="66" charset="0"/>
                    </a:rPr>
                    <a:t>random bits</a:t>
                  </a:r>
                  <a:endParaRPr lang="en-US" sz="2200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5088" y="5342152"/>
                  <a:ext cx="2267744" cy="93610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3922" r="-538" b="-130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251520" y="3386418"/>
            <a:ext cx="3059832" cy="1296144"/>
            <a:chOff x="251520" y="4077072"/>
            <a:chExt cx="3059832" cy="1296144"/>
          </a:xfrm>
        </p:grpSpPr>
        <p:sp>
          <p:nvSpPr>
            <p:cNvPr id="29" name="Rounded Rectangle 28"/>
            <p:cNvSpPr/>
            <p:nvPr/>
          </p:nvSpPr>
          <p:spPr>
            <a:xfrm>
              <a:off x="251520" y="4077072"/>
              <a:ext cx="3059832" cy="129614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ontent Placeholder 2"/>
                <p:cNvSpPr txBox="1">
                  <a:spLocks/>
                </p:cNvSpPr>
                <p:nvPr/>
              </p:nvSpPr>
              <p:spPr>
                <a:xfrm>
                  <a:off x="251520" y="4118882"/>
                  <a:ext cx="3059832" cy="820687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Font typeface="Arial" pitchFamily="34" charset="0"/>
                    <a:buNone/>
                  </a:pPr>
                  <a14:m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𝑛</m:t>
                      </m:r>
                    </m:oMath>
                  </a14:m>
                  <a:r>
                    <a:rPr lang="en-US" sz="2200" dirty="0" smtClean="0">
                      <a:solidFill>
                        <a:schemeClr val="bg1"/>
                      </a:solidFill>
                      <a:latin typeface="Comic Sans MS" pitchFamily="66" charset="0"/>
                    </a:rPr>
                    <a:t> bits from an</a:t>
                  </a:r>
                </a:p>
                <a:p>
                  <a:pPr marL="0" indent="0" algn="ctr" rtl="0">
                    <a:buFont typeface="Arial" pitchFamily="34" charset="0"/>
                    <a:buNone/>
                  </a:pPr>
                  <a:r>
                    <a:rPr lang="en-US" sz="2200" dirty="0" smtClean="0">
                      <a:solidFill>
                        <a:schemeClr val="bg1"/>
                      </a:solidFill>
                      <a:latin typeface="Comic Sans MS" pitchFamily="66" charset="0"/>
                    </a:rPr>
                    <a:t>imperfect source</a:t>
                  </a:r>
                </a:p>
                <a:p>
                  <a:pPr marL="0" indent="0" algn="ctr" rtl="0">
                    <a:buFont typeface="Arial" pitchFamily="34" charset="0"/>
                    <a:buNone/>
                  </a:pPr>
                  <a:r>
                    <a:rPr lang="en-US" sz="2200" dirty="0">
                      <a:solidFill>
                        <a:schemeClr val="bg1"/>
                      </a:solidFill>
                      <a:latin typeface="Comic Sans MS" pitchFamily="66" charset="0"/>
                    </a:rPr>
                    <a:t>o</a:t>
                  </a:r>
                  <a:r>
                    <a:rPr lang="en-US" sz="2200" dirty="0" smtClean="0">
                      <a:solidFill>
                        <a:schemeClr val="bg1"/>
                      </a:solidFill>
                      <a:latin typeface="Comic Sans MS" pitchFamily="66" charset="0"/>
                    </a:rPr>
                    <a:t>f randomness</a:t>
                  </a:r>
                  <a:endParaRPr lang="en-US" sz="2200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118882"/>
                  <a:ext cx="3059832" cy="82068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4444" b="-6370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3384376" y="1412776"/>
            <a:ext cx="3059832" cy="936104"/>
            <a:chOff x="251520" y="4063424"/>
            <a:chExt cx="3059832" cy="936104"/>
          </a:xfrm>
        </p:grpSpPr>
        <p:sp>
          <p:nvSpPr>
            <p:cNvPr id="32" name="Rounded Rectangle 31"/>
            <p:cNvSpPr/>
            <p:nvPr/>
          </p:nvSpPr>
          <p:spPr>
            <a:xfrm>
              <a:off x="251520" y="4063424"/>
              <a:ext cx="3059832" cy="93610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ontent Placeholder 2"/>
                <p:cNvSpPr txBox="1">
                  <a:spLocks/>
                </p:cNvSpPr>
                <p:nvPr/>
              </p:nvSpPr>
              <p:spPr>
                <a:xfrm>
                  <a:off x="251520" y="4091586"/>
                  <a:ext cx="3059832" cy="820687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Font typeface="Arial" pitchFamily="34" charset="0"/>
                    <a:buNone/>
                  </a:pPr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</m:t>
                      </m:r>
                    </m:oMath>
                  </a14:m>
                  <a:r>
                    <a:rPr lang="en-US" sz="2200" dirty="0" smtClean="0">
                      <a:solidFill>
                        <a:schemeClr val="bg1"/>
                      </a:solidFill>
                      <a:latin typeface="Comic Sans MS" pitchFamily="66" charset="0"/>
                    </a:rPr>
                    <a:t> truly random bits</a:t>
                  </a:r>
                </a:p>
                <a:p>
                  <a:pPr marL="0" indent="0" algn="ctr" rtl="0">
                    <a:buFont typeface="Arial" pitchFamily="34" charset="0"/>
                    <a:buNone/>
                  </a:pPr>
                  <a:r>
                    <a:rPr lang="en-US" sz="2200" dirty="0" smtClean="0">
                      <a:solidFill>
                        <a:schemeClr val="bg1"/>
                      </a:solidFill>
                      <a:latin typeface="Comic Sans MS" pitchFamily="66" charset="0"/>
                    </a:rPr>
                    <a:t>(seed)</a:t>
                  </a:r>
                  <a:endParaRPr lang="en-US" sz="2200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091586"/>
                  <a:ext cx="3059832" cy="82068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4444" b="-1481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64807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0" dirty="0" smtClean="0">
                <a:latin typeface="Comic Sans MS" pitchFamily="66" charset="0"/>
              </a:rPr>
              <a:t>Measured in statistical distance.</a:t>
            </a:r>
          </a:p>
        </p:txBody>
      </p:sp>
    </p:spTree>
    <p:extLst>
      <p:ext uri="{BB962C8B-B14F-4D97-AF65-F5344CB8AC3E}">
        <p14:creationId xmlns:p14="http://schemas.microsoft.com/office/powerpoint/2010/main" val="235034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0321"/>
            <a:ext cx="8229600" cy="1684783"/>
          </a:xfrm>
        </p:spPr>
        <p:txBody>
          <a:bodyPr wrap="none">
            <a:noAutofit/>
          </a:bodyPr>
          <a:lstStyle/>
          <a:p>
            <a:pPr marL="0" indent="0" algn="ctr" rtl="0">
              <a:buNone/>
            </a:pPr>
            <a:r>
              <a:rPr lang="en-US" sz="80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01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Strong Seeded-Extractors</a:t>
            </a:r>
            <a:endParaRPr lang="he-IL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1728192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For any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-source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and independent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b="0" i="1" dirty="0" smtClean="0"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  <a:p>
                <a:pPr marL="0" indent="0" algn="l" rtl="0">
                  <a:buNone/>
                </a:pPr>
                <a:endParaRPr lang="en-US" sz="2000" i="1" dirty="0" smtClean="0">
                  <a:latin typeface="Cambria Math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𝐸𝑥𝑡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𝑊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~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𝜖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he-IL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1728192"/>
              </a:xfrm>
              <a:blipFill rotWithShape="1">
                <a:blip r:embed="rId2"/>
                <a:stretch>
                  <a:fillRect l="-1481" t="-35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22832" y="3501008"/>
                <a:ext cx="8229600" cy="864095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𝐸𝑥𝑡</m:t>
                    </m:r>
                    <m:r>
                      <a:rPr lang="en-US" sz="280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latin typeface="Comic Sans MS" pitchFamily="66" charset="0"/>
                  </a:rPr>
                  <a:t>is </a:t>
                </a:r>
                <a:r>
                  <a:rPr lang="en-US" sz="2800" dirty="0" smtClean="0">
                    <a:latin typeface="Comic Sans MS" pitchFamily="66" charset="0"/>
                  </a:rPr>
                  <a:t>called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strong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latin typeface="Comic Sans MS" pitchFamily="66" charset="0"/>
                  </a:rPr>
                  <a:t>if</a:t>
                </a:r>
              </a:p>
              <a:p>
                <a:pPr marL="0" indent="0" algn="l" rtl="0">
                  <a:buNone/>
                </a:pPr>
                <a:endParaRPr lang="en-US" sz="1200" dirty="0" smtClean="0">
                  <a:latin typeface="Comic Sans MS" pitchFamily="66" charset="0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𝐸𝑥𝑡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𝑊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𝑆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~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𝜖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32" y="3501008"/>
                <a:ext cx="8229600" cy="864095"/>
              </a:xfrm>
              <a:prstGeom prst="rect">
                <a:avLst/>
              </a:prstGeom>
              <a:blipFill rotWithShape="1">
                <a:blip r:embed="rId3"/>
                <a:stretch>
                  <a:fillRect t="-7042" b="-295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99592" y="476672"/>
            <a:ext cx="20882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347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Parameters</a:t>
            </a:r>
            <a:endParaRPr lang="he-IL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539552" y="1556792"/>
                <a:ext cx="3600400" cy="165618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b="0" i="1" dirty="0" smtClean="0">
                        <a:latin typeface="Cambria Math"/>
                      </a:rPr>
                      <m:t>𝜖</m:t>
                    </m:r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  <a:p>
                <a:pPr algn="just" rtl="0"/>
                <a:r>
                  <a:rPr lang="en-US" sz="2800" dirty="0" smtClean="0">
                    <a:latin typeface="Comic Sans MS" pitchFamily="66" charset="0"/>
                  </a:rPr>
                  <a:t>Maximize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𝑚</m:t>
                    </m:r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  <a:p>
                <a:pPr algn="just" rtl="0"/>
                <a:r>
                  <a:rPr lang="en-US" sz="2800" dirty="0">
                    <a:latin typeface="Comic Sans MS" pitchFamily="66" charset="0"/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𝑑</m:t>
                    </m:r>
                  </m:oMath>
                </a14:m>
                <a:endParaRPr lang="en-US" sz="2800" dirty="0">
                  <a:latin typeface="Comic Sans MS" pitchFamily="66" charset="0"/>
                </a:endParaRPr>
              </a:p>
              <a:p>
                <a:pPr algn="just" rtl="0"/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56792"/>
                <a:ext cx="3600400" cy="1656184"/>
              </a:xfrm>
              <a:prstGeom prst="rect">
                <a:avLst/>
              </a:prstGeom>
              <a:blipFill rotWithShape="1">
                <a:blip r:embed="rId2"/>
                <a:stretch>
                  <a:fillRect l="-3559" t="-3676" b="-33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4686498" y="1268760"/>
            <a:ext cx="4349998" cy="2504544"/>
            <a:chOff x="251520" y="1959414"/>
            <a:chExt cx="8502900" cy="3521814"/>
          </a:xfrm>
        </p:grpSpPr>
        <p:sp>
          <p:nvSpPr>
            <p:cNvPr id="24" name="Right Arrow 23"/>
            <p:cNvSpPr/>
            <p:nvPr/>
          </p:nvSpPr>
          <p:spPr>
            <a:xfrm rot="5249901">
              <a:off x="4564307" y="3151081"/>
              <a:ext cx="468560" cy="360040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139952" y="3537012"/>
              <a:ext cx="1296144" cy="1944216"/>
              <a:chOff x="4139952" y="3537012"/>
              <a:chExt cx="1296144" cy="1944216"/>
            </a:xfrm>
          </p:grpSpPr>
          <p:sp>
            <p:nvSpPr>
              <p:cNvPr id="37" name="Flowchart: Manual Operation 36"/>
              <p:cNvSpPr/>
              <p:nvPr/>
            </p:nvSpPr>
            <p:spPr>
              <a:xfrm rot="16200000">
                <a:off x="3815916" y="3861048"/>
                <a:ext cx="1944216" cy="1296144"/>
              </a:xfrm>
              <a:prstGeom prst="flowChartManualOperation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38" name="Content Placeholder 2"/>
              <p:cNvSpPr txBox="1">
                <a:spLocks/>
              </p:cNvSpPr>
              <p:nvPr/>
            </p:nvSpPr>
            <p:spPr>
              <a:xfrm>
                <a:off x="4283968" y="4221088"/>
                <a:ext cx="936104" cy="576064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Font typeface="Arial" pitchFamily="34" charset="0"/>
                  <a:buNone/>
                </a:pPr>
                <a:r>
                  <a:rPr lang="en-US" sz="1400" dirty="0" smtClean="0">
                    <a:solidFill>
                      <a:srgbClr val="FFFF00"/>
                    </a:solidFill>
                    <a:latin typeface="Comic Sans MS" pitchFamily="66" charset="0"/>
                  </a:rPr>
                  <a:t>Ext</a:t>
                </a:r>
                <a:endParaRPr lang="en-US" sz="14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6" name="Right Arrow 25"/>
            <p:cNvSpPr/>
            <p:nvPr/>
          </p:nvSpPr>
          <p:spPr>
            <a:xfrm>
              <a:off x="3527376" y="4365104"/>
              <a:ext cx="468560" cy="360040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5615608" y="4365104"/>
              <a:ext cx="468560" cy="360040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192688" y="4091586"/>
              <a:ext cx="2561732" cy="1002494"/>
              <a:chOff x="6345088" y="5315722"/>
              <a:chExt cx="2561732" cy="1002494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6564322" y="5315722"/>
                <a:ext cx="2016224" cy="92159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Content Placeholder 2"/>
                  <p:cNvSpPr txBox="1">
                    <a:spLocks/>
                  </p:cNvSpPr>
                  <p:nvPr/>
                </p:nvSpPr>
                <p:spPr>
                  <a:xfrm>
                    <a:off x="6345088" y="5382112"/>
                    <a:ext cx="2561732" cy="936104"/>
                  </a:xfrm>
                  <a:prstGeom prst="rect">
                    <a:avLst/>
                  </a:prstGeom>
                </p:spPr>
                <p:txBody>
                  <a:bodyPr vert="horz" wrap="none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 rtl="0">
                      <a:buFont typeface="Arial" pitchFamily="34" charset="0"/>
                      <a:buNone/>
                    </a:pPr>
                    <a14:m>
                      <m:oMath xmlns:m="http://schemas.openxmlformats.org/officeDocument/2006/math">
                        <m:r>
                          <a:rPr lang="en-US" sz="120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𝑚</m:t>
                        </m:r>
                      </m:oMath>
                    </a14:m>
                    <a:r>
                      <a:rPr lang="en-US" sz="1200" dirty="0" smtClean="0">
                        <a:solidFill>
                          <a:schemeClr val="bg1"/>
                        </a:solidFill>
                        <a:latin typeface="Comic Sans MS" pitchFamily="66" charset="0"/>
                      </a:rPr>
                      <a:t> almost-truly</a:t>
                    </a:r>
                  </a:p>
                  <a:p>
                    <a:pPr marL="0" indent="0" algn="ctr" rtl="0">
                      <a:buFont typeface="Arial" pitchFamily="34" charset="0"/>
                      <a:buNone/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  <a:latin typeface="Comic Sans MS" pitchFamily="66" charset="0"/>
                      </a:rPr>
                      <a:t>random bits</a:t>
                    </a:r>
                    <a:endParaRPr lang="en-US" sz="12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5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45088" y="5382112"/>
                    <a:ext cx="2561732" cy="936104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Group 28"/>
            <p:cNvGrpSpPr/>
            <p:nvPr/>
          </p:nvGrpSpPr>
          <p:grpSpPr>
            <a:xfrm>
              <a:off x="251520" y="4077072"/>
              <a:ext cx="3059832" cy="936104"/>
              <a:chOff x="251520" y="4077072"/>
              <a:chExt cx="3059832" cy="936104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251520" y="4077072"/>
                <a:ext cx="3059832" cy="936104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Content Placeholder 2"/>
                  <p:cNvSpPr txBox="1">
                    <a:spLocks/>
                  </p:cNvSpPr>
                  <p:nvPr/>
                </p:nvSpPr>
                <p:spPr>
                  <a:xfrm>
                    <a:off x="251520" y="4158843"/>
                    <a:ext cx="3059832" cy="820687"/>
                  </a:xfrm>
                  <a:prstGeom prst="rect">
                    <a:avLst/>
                  </a:prstGeom>
                </p:spPr>
                <p:txBody>
                  <a:bodyPr vert="horz" wrap="none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 rtl="0">
                      <a:buFont typeface="Arial" pitchFamily="34" charset="0"/>
                      <a:buNone/>
                    </a:pPr>
                    <a14:m>
                      <m:oMath xmlns:m="http://schemas.openxmlformats.org/officeDocument/2006/math">
                        <m:r>
                          <a:rPr lang="en-US" sz="120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𝑛</m:t>
                        </m:r>
                      </m:oMath>
                    </a14:m>
                    <a:r>
                      <a:rPr lang="en-US" sz="1200" dirty="0" smtClean="0">
                        <a:solidFill>
                          <a:schemeClr val="bg1"/>
                        </a:solidFill>
                        <a:latin typeface="Comic Sans MS" pitchFamily="66" charset="0"/>
                      </a:rPr>
                      <a:t> bits from an</a:t>
                    </a:r>
                  </a:p>
                  <a:p>
                    <a:pPr marL="0" indent="0" algn="ctr" rtl="0">
                      <a:buFont typeface="Arial" pitchFamily="34" charset="0"/>
                      <a:buNone/>
                    </a:pP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12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12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12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</m:oMath>
                    </a14:m>
                    <a:r>
                      <a:rPr lang="en-US" sz="1200" dirty="0" smtClean="0">
                        <a:solidFill>
                          <a:schemeClr val="bg1"/>
                        </a:solidFill>
                        <a:latin typeface="Comic Sans MS" pitchFamily="66" charset="0"/>
                      </a:rPr>
                      <a:t>-source</a:t>
                    </a:r>
                    <a:endParaRPr lang="en-US" sz="12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8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520" y="4158843"/>
                    <a:ext cx="3059832" cy="82068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/>
            <p:cNvGrpSpPr/>
            <p:nvPr/>
          </p:nvGrpSpPr>
          <p:grpSpPr>
            <a:xfrm>
              <a:off x="3384376" y="1959414"/>
              <a:ext cx="3059832" cy="936104"/>
              <a:chOff x="251520" y="4063424"/>
              <a:chExt cx="3059832" cy="936104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251520" y="4063424"/>
                <a:ext cx="3059832" cy="936104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Content Placeholder 2"/>
                  <p:cNvSpPr txBox="1">
                    <a:spLocks/>
                  </p:cNvSpPr>
                  <p:nvPr/>
                </p:nvSpPr>
                <p:spPr>
                  <a:xfrm>
                    <a:off x="251520" y="4151526"/>
                    <a:ext cx="3059832" cy="820687"/>
                  </a:xfrm>
                  <a:prstGeom prst="rect">
                    <a:avLst/>
                  </a:prstGeom>
                </p:spPr>
                <p:txBody>
                  <a:bodyPr vert="horz" wrap="none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 rtl="0">
                      <a:buFont typeface="Arial" pitchFamily="34" charset="0"/>
                      <a:buNone/>
                    </a:pPr>
                    <a14:m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𝑑</m:t>
                        </m:r>
                      </m:oMath>
                    </a14:m>
                    <a:r>
                      <a:rPr lang="en-US" sz="1200" dirty="0" smtClean="0">
                        <a:solidFill>
                          <a:schemeClr val="bg1"/>
                        </a:solidFill>
                        <a:latin typeface="Comic Sans MS" pitchFamily="66" charset="0"/>
                      </a:rPr>
                      <a:t> truly random bits</a:t>
                    </a:r>
                  </a:p>
                  <a:p>
                    <a:pPr marL="0" indent="0" algn="ctr" rtl="0">
                      <a:buFont typeface="Arial" pitchFamily="34" charset="0"/>
                      <a:buNone/>
                    </a:pPr>
                    <a:r>
                      <a:rPr lang="en-US" sz="1200" dirty="0" smtClean="0">
                        <a:solidFill>
                          <a:schemeClr val="bg1"/>
                        </a:solidFill>
                        <a:latin typeface="Comic Sans MS" pitchFamily="66" charset="0"/>
                      </a:rPr>
                      <a:t>(seed)</a:t>
                    </a:r>
                    <a:endParaRPr lang="en-US" sz="12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21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520" y="4151526"/>
                    <a:ext cx="3059832" cy="82068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ontent Placeholder 2"/>
              <p:cNvSpPr txBox="1">
                <a:spLocks/>
              </p:cNvSpPr>
              <p:nvPr/>
            </p:nvSpPr>
            <p:spPr>
              <a:xfrm>
                <a:off x="446856" y="3861048"/>
                <a:ext cx="8335268" cy="165618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Non-Constructive and Optimal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[Sips88]</a:t>
                </a:r>
                <a:r>
                  <a:rPr lang="en-US" sz="2800" dirty="0" smtClean="0">
                    <a:latin typeface="Comic Sans MS" pitchFamily="66" charset="0"/>
                  </a:rPr>
                  <a:t>,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[RTS00]</a:t>
                </a:r>
                <a:endParaRPr lang="en-US" sz="2800" b="0" dirty="0" smtClean="0">
                  <a:solidFill>
                    <a:srgbClr val="7030A0"/>
                  </a:solidFill>
                  <a:latin typeface="Comic Sans MS" pitchFamily="66" charset="0"/>
                </a:endParaRPr>
              </a:p>
              <a:p>
                <a:pPr algn="just" rtl="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𝜖</m:t>
                        </m:r>
                      </m:e>
                    </m:func>
                  </m:oMath>
                </a14:m>
                <a:endParaRPr lang="en-US" sz="2800" b="0" dirty="0" smtClean="0">
                  <a:latin typeface="Comic Sans MS" pitchFamily="66" charset="0"/>
                </a:endParaRPr>
              </a:p>
              <a:p>
                <a:pPr algn="just" rtl="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𝜖</m:t>
                        </m:r>
                      </m:e>
                    </m:func>
                  </m:oMath>
                </a14:m>
                <a:endParaRPr lang="en-US" sz="2800" dirty="0">
                  <a:latin typeface="Comic Sans MS" pitchFamily="66" charset="0"/>
                </a:endParaRPr>
              </a:p>
              <a:p>
                <a:pPr algn="just" rtl="0">
                  <a:buFont typeface="Arial" charset="0"/>
                  <a:buChar char="•"/>
                </a:pPr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3861048"/>
                <a:ext cx="8335268" cy="1656184"/>
              </a:xfrm>
              <a:prstGeom prst="rect">
                <a:avLst/>
              </a:prstGeom>
              <a:blipFill rotWithShape="1">
                <a:blip r:embed="rId6"/>
                <a:stretch>
                  <a:fillRect l="-1462" t="-3676" r="-102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/>
          <p:cNvSpPr txBox="1">
            <a:spLocks/>
          </p:cNvSpPr>
          <p:nvPr/>
        </p:nvSpPr>
        <p:spPr>
          <a:xfrm>
            <a:off x="436480" y="5661248"/>
            <a:ext cx="8528008" cy="5760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dirty="0" smtClean="0">
                <a:latin typeface="Comic Sans MS" pitchFamily="66" charset="0"/>
              </a:rPr>
              <a:t>Almost matching explicit </a:t>
            </a:r>
            <a:r>
              <a:rPr lang="en-US" sz="2800" dirty="0">
                <a:latin typeface="Comic Sans MS" pitchFamily="66" charset="0"/>
              </a:rPr>
              <a:t>constructions </a:t>
            </a: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…</a:t>
            </a:r>
            <a:r>
              <a:rPr lang="en-US" sz="2800" dirty="0" smtClean="0">
                <a:latin typeface="Comic Sans MS" pitchFamily="66" charset="0"/>
              </a:rPr>
              <a:t>,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[LRVW03]</a:t>
            </a:r>
            <a:r>
              <a:rPr lang="en-US" sz="2800" dirty="0" smtClean="0">
                <a:latin typeface="Comic Sans MS" pitchFamily="66" charset="0"/>
              </a:rPr>
              <a:t>,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[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GUV07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]</a:t>
            </a:r>
            <a:r>
              <a:rPr lang="en-US" sz="2800" dirty="0">
                <a:latin typeface="Comic Sans MS" pitchFamily="66" charset="0"/>
              </a:rPr>
              <a:t> ,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[DW08]</a:t>
            </a:r>
            <a:r>
              <a:rPr lang="en-US" sz="2800" dirty="0" smtClean="0">
                <a:latin typeface="Comic Sans MS" pitchFamily="66" charset="0"/>
              </a:rPr>
              <a:t>,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[DKSS09]</a:t>
            </a:r>
            <a:r>
              <a:rPr lang="en-US" sz="2800" dirty="0" smtClean="0">
                <a:latin typeface="Comic Sans MS" pitchFamily="66" charset="0"/>
              </a:rPr>
              <a:t>).</a:t>
            </a:r>
            <a:endParaRPr lang="en-US" sz="2800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3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1684783"/>
          </a:xfrm>
        </p:spPr>
        <p:txBody>
          <a:bodyPr wrap="none">
            <a:noAutofit/>
          </a:bodyPr>
          <a:lstStyle/>
          <a:p>
            <a:pPr marL="0" indent="0" algn="ctr" rtl="0">
              <a:buNone/>
            </a:pPr>
            <a:r>
              <a:rPr lang="en-US" sz="8000" b="1" dirty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N</a:t>
            </a:r>
            <a:r>
              <a:rPr lang="en-US" sz="80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on-Malleable</a:t>
            </a:r>
          </a:p>
          <a:p>
            <a:pPr marL="0" indent="0" algn="ctr" rtl="0">
              <a:buNone/>
            </a:pPr>
            <a:r>
              <a:rPr lang="en-US" sz="80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Extractors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6856" y="508518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Defined by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[DW09]</a:t>
            </a:r>
            <a:endParaRPr lang="he-IL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Non-Malleable Extractors</a:t>
            </a:r>
            <a:endParaRPr lang="he-IL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12256" y="1844824"/>
                <a:ext cx="8229600" cy="86409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𝐸𝑥𝑡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𝑊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2800" i="1">
                              <a:latin typeface="Cambria Math"/>
                            </a:rPr>
                            <m:t>𝑆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~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𝜖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56" y="1844824"/>
                <a:ext cx="8229600" cy="8640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12256" y="2636913"/>
                <a:ext cx="8229600" cy="864095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𝐸𝑥𝑡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𝑊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𝑆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~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𝜖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56" y="2636913"/>
                <a:ext cx="8229600" cy="8640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67544" y="3789040"/>
                <a:ext cx="7776864" cy="864095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𝐸𝑥𝑡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𝑊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𝐸𝑥𝑡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𝑊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𝑆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~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𝜖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latin typeface="Cambria Math"/>
                            </a:rPr>
                            <m:t>𝐸𝑥𝑡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𝑊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marL="0" indent="0" algn="ctr" rtl="0">
                  <a:buFont typeface="Arial" pitchFamily="34" charset="0"/>
                  <a:buNone/>
                </a:pPr>
                <a:endParaRPr lang="he-IL" sz="28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89040"/>
                <a:ext cx="7776864" cy="864095"/>
              </a:xfrm>
              <a:prstGeom prst="rect">
                <a:avLst/>
              </a:prstGeom>
              <a:blipFill rotWithShape="1">
                <a:blip r:embed="rId4"/>
                <a:stretch>
                  <a:fillRect r="-65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67544" y="4653136"/>
                <a:ext cx="8229600" cy="864095"/>
              </a:xfrm>
              <a:prstGeom prst="rect">
                <a:avLst/>
              </a:prstGeom>
            </p:spPr>
            <p:txBody>
              <a:bodyPr vert="horz" wrap="squar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0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0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latin typeface="Comic Sans MS" pitchFamily="66" charset="0"/>
                  </a:rPr>
                  <a:t>with no fixed point.</a:t>
                </a:r>
                <a:endParaRPr lang="he-IL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653136"/>
                <a:ext cx="8229600" cy="864095"/>
              </a:xfrm>
              <a:prstGeom prst="rect">
                <a:avLst/>
              </a:prstGeom>
              <a:blipFill rotWithShape="1">
                <a:blip r:embed="rId5"/>
                <a:stretch>
                  <a:fillRect t="-63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97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8503</TotalTime>
  <Words>1569</Words>
  <Application>Microsoft Office PowerPoint</Application>
  <PresentationFormat>On-screen Show (4:3)</PresentationFormat>
  <Paragraphs>339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Non-Malleable Extractors with Short Seeds and Applications to Privacy Amplification</vt:lpstr>
      <vt:lpstr>PowerPoint Presentation</vt:lpstr>
      <vt:lpstr>Randomness Seeded-Extractors</vt:lpstr>
      <vt:lpstr>Randomness Seeded-Extractors</vt:lpstr>
      <vt:lpstr>Randomness Seeded-Extractors</vt:lpstr>
      <vt:lpstr>Strong Seeded-Extractors</vt:lpstr>
      <vt:lpstr>Parameters</vt:lpstr>
      <vt:lpstr>Defined by [DW09]</vt:lpstr>
      <vt:lpstr>Non-Malleable Extractors</vt:lpstr>
      <vt:lpstr>A Not Non-Malleable Extractor</vt:lpstr>
      <vt:lpstr>A Not Non-Malleable Extractor</vt:lpstr>
      <vt:lpstr>A Not Non-Malleable Extractor</vt:lpstr>
      <vt:lpstr>A Not Non-Malleable Extractor</vt:lpstr>
      <vt:lpstr>A Not Non-Malleable Extractor</vt:lpstr>
      <vt:lpstr>A Not Non-Malleable Extractor</vt:lpstr>
      <vt:lpstr>A Not Non-Malleable Extractor</vt:lpstr>
      <vt:lpstr>A Not Non-Malleable Extractor</vt:lpstr>
      <vt:lpstr>A Not Non-Malleable Extractor</vt:lpstr>
      <vt:lpstr>A Not Non-Malleable Extractor</vt:lpstr>
      <vt:lpstr>A Not Non-Malleable Extractor</vt:lpstr>
      <vt:lpstr>Non-Constructive [DW09]</vt:lpstr>
      <vt:lpstr>Non-Constructive [DW09]</vt:lpstr>
      <vt:lpstr>Explicit Constructions [DLWZ11]</vt:lpstr>
      <vt:lpstr>Explicit Constructions [CRS11]</vt:lpstr>
      <vt:lpstr>Explicit Constructions [Li12]</vt:lpstr>
      <vt:lpstr>PowerPoint Presentation</vt:lpstr>
      <vt:lpstr>Fooling Linear Tests of Bounded Size</vt:lpstr>
      <vt:lpstr>A Central Lemma from [Raz05]</vt:lpstr>
      <vt:lpstr>PowerPoint Presentation</vt:lpstr>
      <vt:lpstr>Proof Sketch</vt:lpstr>
      <vt:lpstr>Proof Sketch</vt:lpstr>
      <vt:lpstr>Proof Sketch</vt:lpstr>
      <vt:lpstr>Proof Sketch</vt:lpstr>
      <vt:lpstr>Proof Sketch</vt:lpstr>
      <vt:lpstr>Proof Sketch</vt:lpstr>
      <vt:lpstr>Proof Sketch</vt:lpstr>
      <vt:lpstr>Proof Sketch</vt:lpstr>
      <vt:lpstr>Proof Sketch</vt:lpstr>
      <vt:lpstr>PowerPoint Presentation</vt:lpstr>
      <vt:lpstr>PowerPoint Presentation</vt:lpstr>
      <vt:lpstr>Interesting Measures</vt:lpstr>
      <vt:lpstr>Interesting Measures</vt:lpstr>
      <vt:lpstr>Interesting Measures</vt:lpstr>
      <vt:lpstr>Interesting Measures</vt:lpstr>
      <vt:lpstr>Strong Extractors to the Rescue</vt:lpstr>
      <vt:lpstr>Strong Extractors to the Rescue</vt:lpstr>
      <vt:lpstr>PowerPoint Presentation</vt:lpstr>
      <vt:lpstr>Open 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GilCohen</dc:creator>
  <cp:lastModifiedBy>Gil</cp:lastModifiedBy>
  <cp:revision>455</cp:revision>
  <dcterms:created xsi:type="dcterms:W3CDTF">2011-08-15T07:34:47Z</dcterms:created>
  <dcterms:modified xsi:type="dcterms:W3CDTF">2012-05-24T12:05:55Z</dcterms:modified>
</cp:coreProperties>
</file>