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621" r:id="rId3"/>
    <p:sldId id="665" r:id="rId4"/>
    <p:sldId id="681" r:id="rId5"/>
    <p:sldId id="670" r:id="rId6"/>
    <p:sldId id="658" r:id="rId7"/>
    <p:sldId id="630" r:id="rId8"/>
    <p:sldId id="633" r:id="rId9"/>
    <p:sldId id="634" r:id="rId10"/>
    <p:sldId id="659" r:id="rId11"/>
    <p:sldId id="682" r:id="rId12"/>
    <p:sldId id="638" r:id="rId13"/>
    <p:sldId id="640" r:id="rId14"/>
    <p:sldId id="642" r:id="rId15"/>
    <p:sldId id="644" r:id="rId16"/>
    <p:sldId id="672" r:id="rId17"/>
    <p:sldId id="677" r:id="rId18"/>
    <p:sldId id="675" r:id="rId19"/>
    <p:sldId id="676" r:id="rId20"/>
    <p:sldId id="678" r:id="rId21"/>
    <p:sldId id="679" r:id="rId22"/>
    <p:sldId id="668" r:id="rId23"/>
    <p:sldId id="680" r:id="rId24"/>
    <p:sldId id="683" r:id="rId25"/>
    <p:sldId id="661" r:id="rId26"/>
    <p:sldId id="647" r:id="rId27"/>
    <p:sldId id="652" r:id="rId28"/>
    <p:sldId id="662" r:id="rId29"/>
    <p:sldId id="635" r:id="rId30"/>
    <p:sldId id="649" r:id="rId31"/>
    <p:sldId id="663" r:id="rId32"/>
    <p:sldId id="648" r:id="rId33"/>
    <p:sldId id="636" r:id="rId34"/>
    <p:sldId id="637" r:id="rId35"/>
    <p:sldId id="650" r:id="rId36"/>
    <p:sldId id="597" r:id="rId3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B17"/>
    <a:srgbClr val="E80202"/>
    <a:srgbClr val="E85D26"/>
    <a:srgbClr val="F79646"/>
    <a:srgbClr val="F7F793"/>
    <a:srgbClr val="C96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67" autoAdjust="0"/>
    <p:restoredTop sz="94619" autoAdjust="0"/>
  </p:normalViewPr>
  <p:slideViewPr>
    <p:cSldViewPr>
      <p:cViewPr>
        <p:scale>
          <a:sx n="90" d="100"/>
          <a:sy n="90" d="100"/>
        </p:scale>
        <p:origin x="-128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C3E893-01DA-433F-A6E8-86CFB8775ED9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F45936-4CD4-41CB-B9E9-8CB0863A7A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309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00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25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60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321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3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603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957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252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77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61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11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D19C-5ADE-4E60-97B5-927CACF65E0A}" type="datetimeFigureOut">
              <a:rPr lang="he-IL" smtClean="0"/>
              <a:t>כ"ג/תשרי/תשע"ה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03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19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6.png"/><Relationship Id="rId5" Type="http://schemas.openxmlformats.org/officeDocument/2006/relationships/image" Target="../media/image37.png"/><Relationship Id="rId15" Type="http://schemas.openxmlformats.org/officeDocument/2006/relationships/image" Target="../media/image14.png"/><Relationship Id="rId10" Type="http://schemas.openxmlformats.org/officeDocument/2006/relationships/image" Target="../media/image25.png"/><Relationship Id="rId19" Type="http://schemas.openxmlformats.org/officeDocument/2006/relationships/image" Target="../media/image20.png"/><Relationship Id="rId4" Type="http://schemas.openxmlformats.org/officeDocument/2006/relationships/image" Target="../media/image36.png"/><Relationship Id="rId9" Type="http://schemas.openxmlformats.org/officeDocument/2006/relationships/image" Target="../media/image24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81.png"/><Relationship Id="rId32" Type="http://schemas.openxmlformats.org/officeDocument/2006/relationships/image" Target="../media/image19.png"/><Relationship Id="rId5" Type="http://schemas.openxmlformats.org/officeDocument/2006/relationships/image" Target="../media/image37.png"/><Relationship Id="rId28" Type="http://schemas.openxmlformats.org/officeDocument/2006/relationships/image" Target="../media/image47.png"/><Relationship Id="rId10" Type="http://schemas.openxmlformats.org/officeDocument/2006/relationships/image" Target="../media/image161.png"/><Relationship Id="rId31" Type="http://schemas.openxmlformats.org/officeDocument/2006/relationships/image" Target="../media/image16.png"/><Relationship Id="rId4" Type="http://schemas.openxmlformats.org/officeDocument/2006/relationships/image" Target="../media/image36.png"/><Relationship Id="rId9" Type="http://schemas.openxmlformats.org/officeDocument/2006/relationships/image" Target="../media/image151.png"/><Relationship Id="rId30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51" Type="http://schemas.openxmlformats.org/officeDocument/2006/relationships/image" Target="../media/image15.png"/><Relationship Id="rId3" Type="http://schemas.openxmlformats.org/officeDocument/2006/relationships/image" Target="../media/image35.png"/><Relationship Id="rId34" Type="http://schemas.openxmlformats.org/officeDocument/2006/relationships/image" Target="../media/image21.png"/><Relationship Id="rId47" Type="http://schemas.openxmlformats.org/officeDocument/2006/relationships/image" Target="../media/image40.png"/><Relationship Id="rId50" Type="http://schemas.openxmlformats.org/officeDocument/2006/relationships/image" Target="../media/image14.png"/><Relationship Id="rId7" Type="http://schemas.openxmlformats.org/officeDocument/2006/relationships/image" Target="../media/image39.png"/><Relationship Id="rId33" Type="http://schemas.openxmlformats.org/officeDocument/2006/relationships/image" Target="../media/image43.png"/><Relationship Id="rId12" Type="http://schemas.openxmlformats.org/officeDocument/2006/relationships/image" Target="../media/image27.png"/><Relationship Id="rId46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32.png"/><Relationship Id="rId5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32" Type="http://schemas.openxmlformats.org/officeDocument/2006/relationships/image" Target="../media/image42.png"/><Relationship Id="rId37" Type="http://schemas.openxmlformats.org/officeDocument/2006/relationships/image" Target="../media/image30.png"/><Relationship Id="rId11" Type="http://schemas.openxmlformats.org/officeDocument/2006/relationships/image" Target="../media/image26.png"/><Relationship Id="rId45" Type="http://schemas.openxmlformats.org/officeDocument/2006/relationships/image" Target="../media/image33.png"/><Relationship Id="rId53" Type="http://schemas.openxmlformats.org/officeDocument/2006/relationships/image" Target="../media/image19.png"/><Relationship Id="rId5" Type="http://schemas.openxmlformats.org/officeDocument/2006/relationships/image" Target="../media/image37.png"/><Relationship Id="rId28" Type="http://schemas.openxmlformats.org/officeDocument/2006/relationships/image" Target="../media/image47.png"/><Relationship Id="rId36" Type="http://schemas.openxmlformats.org/officeDocument/2006/relationships/image" Target="../media/image29.png"/><Relationship Id="rId49" Type="http://schemas.openxmlformats.org/officeDocument/2006/relationships/image" Target="../media/image45.png"/><Relationship Id="rId31" Type="http://schemas.openxmlformats.org/officeDocument/2006/relationships/image" Target="../media/image41.png"/><Relationship Id="rId10" Type="http://schemas.openxmlformats.org/officeDocument/2006/relationships/image" Target="../media/image25.png"/><Relationship Id="rId44" Type="http://schemas.openxmlformats.org/officeDocument/2006/relationships/image" Target="../media/image31.png"/><Relationship Id="rId52" Type="http://schemas.openxmlformats.org/officeDocument/2006/relationships/image" Target="../media/image16.png"/><Relationship Id="rId4" Type="http://schemas.openxmlformats.org/officeDocument/2006/relationships/image" Target="../media/image36.png"/><Relationship Id="rId35" Type="http://schemas.openxmlformats.org/officeDocument/2006/relationships/image" Target="../media/image22.png"/><Relationship Id="rId43" Type="http://schemas.openxmlformats.org/officeDocument/2006/relationships/image" Target="../media/image50.png"/><Relationship Id="rId9" Type="http://schemas.openxmlformats.org/officeDocument/2006/relationships/image" Target="../media/image24.png"/><Relationship Id="rId48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9" Type="http://schemas.openxmlformats.org/officeDocument/2006/relationships/image" Target="../media/image26.png"/><Relationship Id="rId51" Type="http://schemas.openxmlformats.org/officeDocument/2006/relationships/image" Target="../media/image61.png"/><Relationship Id="rId3" Type="http://schemas.openxmlformats.org/officeDocument/2006/relationships/image" Target="../media/image35.png"/><Relationship Id="rId34" Type="http://schemas.openxmlformats.org/officeDocument/2006/relationships/image" Target="../media/image57.png"/><Relationship Id="rId42" Type="http://schemas.openxmlformats.org/officeDocument/2006/relationships/image" Target="../media/image451.png"/><Relationship Id="rId47" Type="http://schemas.openxmlformats.org/officeDocument/2006/relationships/image" Target="../media/image66.png"/><Relationship Id="rId50" Type="http://schemas.openxmlformats.org/officeDocument/2006/relationships/image" Target="../media/image53.png"/><Relationship Id="rId55" Type="http://schemas.openxmlformats.org/officeDocument/2006/relationships/image" Target="../media/image510.png"/><Relationship Id="rId7" Type="http://schemas.openxmlformats.org/officeDocument/2006/relationships/image" Target="../media/image39.png"/><Relationship Id="rId33" Type="http://schemas.openxmlformats.org/officeDocument/2006/relationships/image" Target="../media/image56.png"/><Relationship Id="rId38" Type="http://schemas.openxmlformats.org/officeDocument/2006/relationships/image" Target="../media/image25.png"/><Relationship Id="rId59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400.png"/><Relationship Id="rId41" Type="http://schemas.openxmlformats.org/officeDocument/2006/relationships/image" Target="../media/image28.png"/><Relationship Id="rId54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32" Type="http://schemas.openxmlformats.org/officeDocument/2006/relationships/image" Target="../media/image55.png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45" Type="http://schemas.openxmlformats.org/officeDocument/2006/relationships/image" Target="../media/image51.png"/><Relationship Id="rId53" Type="http://schemas.openxmlformats.org/officeDocument/2006/relationships/image" Target="../media/image480.png"/><Relationship Id="rId58" Type="http://schemas.openxmlformats.org/officeDocument/2006/relationships/image" Target="../media/image15.png"/><Relationship Id="rId5" Type="http://schemas.openxmlformats.org/officeDocument/2006/relationships/image" Target="../media/image37.png"/><Relationship Id="rId28" Type="http://schemas.openxmlformats.org/officeDocument/2006/relationships/image" Target="../media/image47.png"/><Relationship Id="rId36" Type="http://schemas.openxmlformats.org/officeDocument/2006/relationships/image" Target="../media/image60.png"/><Relationship Id="rId49" Type="http://schemas.openxmlformats.org/officeDocument/2006/relationships/image" Target="../media/image52.png"/><Relationship Id="rId57" Type="http://schemas.openxmlformats.org/officeDocument/2006/relationships/image" Target="../media/image14.png"/><Relationship Id="rId61" Type="http://schemas.openxmlformats.org/officeDocument/2006/relationships/image" Target="../media/image20.png"/><Relationship Id="rId31" Type="http://schemas.openxmlformats.org/officeDocument/2006/relationships/image" Target="../media/image54.png"/><Relationship Id="rId44" Type="http://schemas.openxmlformats.org/officeDocument/2006/relationships/image" Target="../media/image49.png"/><Relationship Id="rId52" Type="http://schemas.openxmlformats.org/officeDocument/2006/relationships/image" Target="../media/image450.png"/><Relationship Id="rId60" Type="http://schemas.openxmlformats.org/officeDocument/2006/relationships/image" Target="../media/image19.png"/><Relationship Id="rId4" Type="http://schemas.openxmlformats.org/officeDocument/2006/relationships/image" Target="../media/image36.png"/><Relationship Id="rId35" Type="http://schemas.openxmlformats.org/officeDocument/2006/relationships/image" Target="../media/image58.png"/><Relationship Id="rId43" Type="http://schemas.openxmlformats.org/officeDocument/2006/relationships/image" Target="../media/image48.png"/><Relationship Id="rId48" Type="http://schemas.openxmlformats.org/officeDocument/2006/relationships/image" Target="../media/image67.png"/><Relationship Id="rId56" Type="http://schemas.openxmlformats.org/officeDocument/2006/relationships/image" Target="../media/image5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2.png"/><Relationship Id="rId3" Type="http://schemas.openxmlformats.org/officeDocument/2006/relationships/image" Target="../media/image530.png"/><Relationship Id="rId21" Type="http://schemas.openxmlformats.org/officeDocument/2006/relationships/image" Target="../media/image95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9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89.png"/><Relationship Id="rId21" Type="http://schemas.openxmlformats.org/officeDocument/2006/relationships/image" Target="../media/image87.png"/><Relationship Id="rId7" Type="http://schemas.openxmlformats.org/officeDocument/2006/relationships/image" Target="../media/image94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77.png"/><Relationship Id="rId5" Type="http://schemas.openxmlformats.org/officeDocument/2006/relationships/image" Target="../media/image92.png"/><Relationship Id="rId15" Type="http://schemas.openxmlformats.org/officeDocument/2006/relationships/image" Target="../media/image81.png"/><Relationship Id="rId10" Type="http://schemas.openxmlformats.org/officeDocument/2006/relationships/image" Target="../media/image530.png"/><Relationship Id="rId19" Type="http://schemas.openxmlformats.org/officeDocument/2006/relationships/image" Target="../media/image85.png"/><Relationship Id="rId4" Type="http://schemas.openxmlformats.org/officeDocument/2006/relationships/image" Target="../media/image90.png"/><Relationship Id="rId9" Type="http://schemas.openxmlformats.org/officeDocument/2006/relationships/image" Target="../media/image96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89.png"/><Relationship Id="rId21" Type="http://schemas.openxmlformats.org/officeDocument/2006/relationships/image" Target="../media/image87.png"/><Relationship Id="rId7" Type="http://schemas.openxmlformats.org/officeDocument/2006/relationships/image" Target="../media/image94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77.png"/><Relationship Id="rId5" Type="http://schemas.openxmlformats.org/officeDocument/2006/relationships/image" Target="../media/image92.png"/><Relationship Id="rId15" Type="http://schemas.openxmlformats.org/officeDocument/2006/relationships/image" Target="../media/image81.png"/><Relationship Id="rId10" Type="http://schemas.openxmlformats.org/officeDocument/2006/relationships/image" Target="../media/image530.png"/><Relationship Id="rId19" Type="http://schemas.openxmlformats.org/officeDocument/2006/relationships/image" Target="../media/image85.png"/><Relationship Id="rId4" Type="http://schemas.openxmlformats.org/officeDocument/2006/relationships/image" Target="../media/image90.png"/><Relationship Id="rId9" Type="http://schemas.openxmlformats.org/officeDocument/2006/relationships/image" Target="../media/image97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530.png"/><Relationship Id="rId18" Type="http://schemas.openxmlformats.org/officeDocument/2006/relationships/image" Target="../media/image81.png"/><Relationship Id="rId3" Type="http://schemas.openxmlformats.org/officeDocument/2006/relationships/image" Target="../media/image89.png"/><Relationship Id="rId21" Type="http://schemas.openxmlformats.org/officeDocument/2006/relationships/image" Target="../media/image84.png"/><Relationship Id="rId7" Type="http://schemas.openxmlformats.org/officeDocument/2006/relationships/image" Target="../media/image94.png"/><Relationship Id="rId12" Type="http://schemas.openxmlformats.org/officeDocument/2006/relationships/image" Target="../media/image103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02.png"/><Relationship Id="rId24" Type="http://schemas.openxmlformats.org/officeDocument/2006/relationships/image" Target="../media/image87.png"/><Relationship Id="rId5" Type="http://schemas.openxmlformats.org/officeDocument/2006/relationships/image" Target="../media/image92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100.png"/><Relationship Id="rId19" Type="http://schemas.openxmlformats.org/officeDocument/2006/relationships/image" Target="../media/image82.png"/><Relationship Id="rId4" Type="http://schemas.openxmlformats.org/officeDocument/2006/relationships/image" Target="../media/image90.png"/><Relationship Id="rId9" Type="http://schemas.openxmlformats.org/officeDocument/2006/relationships/image" Target="../media/image99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10.png"/><Relationship Id="rId10" Type="http://schemas.openxmlformats.org/officeDocument/2006/relationships/image" Target="../media/image8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530.png"/><Relationship Id="rId18" Type="http://schemas.openxmlformats.org/officeDocument/2006/relationships/image" Target="../media/image81.png"/><Relationship Id="rId26" Type="http://schemas.openxmlformats.org/officeDocument/2006/relationships/image" Target="../media/image109.png"/><Relationship Id="rId3" Type="http://schemas.openxmlformats.org/officeDocument/2006/relationships/image" Target="../media/image89.png"/><Relationship Id="rId21" Type="http://schemas.openxmlformats.org/officeDocument/2006/relationships/image" Target="../media/image84.png"/><Relationship Id="rId7" Type="http://schemas.openxmlformats.org/officeDocument/2006/relationships/image" Target="../media/image94.png"/><Relationship Id="rId12" Type="http://schemas.openxmlformats.org/officeDocument/2006/relationships/image" Target="../media/image108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07.png"/><Relationship Id="rId24" Type="http://schemas.openxmlformats.org/officeDocument/2006/relationships/image" Target="../media/image87.png"/><Relationship Id="rId5" Type="http://schemas.openxmlformats.org/officeDocument/2006/relationships/image" Target="../media/image92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106.png"/><Relationship Id="rId19" Type="http://schemas.openxmlformats.org/officeDocument/2006/relationships/image" Target="../media/image82.png"/><Relationship Id="rId4" Type="http://schemas.openxmlformats.org/officeDocument/2006/relationships/image" Target="../media/image90.png"/><Relationship Id="rId9" Type="http://schemas.openxmlformats.org/officeDocument/2006/relationships/image" Target="../media/image610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08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89.png"/><Relationship Id="rId21" Type="http://schemas.openxmlformats.org/officeDocument/2006/relationships/image" Target="../media/image83.png"/><Relationship Id="rId7" Type="http://schemas.openxmlformats.org/officeDocument/2006/relationships/image" Target="../media/image94.png"/><Relationship Id="rId12" Type="http://schemas.openxmlformats.org/officeDocument/2006/relationships/image" Target="../media/image11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07.png"/><Relationship Id="rId24" Type="http://schemas.openxmlformats.org/officeDocument/2006/relationships/image" Target="../media/image86.png"/><Relationship Id="rId5" Type="http://schemas.openxmlformats.org/officeDocument/2006/relationships/image" Target="../media/image92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115.png"/><Relationship Id="rId10" Type="http://schemas.openxmlformats.org/officeDocument/2006/relationships/image" Target="../media/image113.png"/><Relationship Id="rId19" Type="http://schemas.openxmlformats.org/officeDocument/2006/relationships/image" Target="../media/image81.png"/><Relationship Id="rId4" Type="http://schemas.openxmlformats.org/officeDocument/2006/relationships/image" Target="../media/image90.png"/><Relationship Id="rId9" Type="http://schemas.openxmlformats.org/officeDocument/2006/relationships/image" Target="../media/image73.png"/><Relationship Id="rId14" Type="http://schemas.openxmlformats.org/officeDocument/2006/relationships/image" Target="../media/image530.png"/><Relationship Id="rId22" Type="http://schemas.openxmlformats.org/officeDocument/2006/relationships/image" Target="../media/image84.png"/><Relationship Id="rId27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1.png"/><Relationship Id="rId4" Type="http://schemas.openxmlformats.org/officeDocument/2006/relationships/image" Target="../media/image80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50.png"/><Relationship Id="rId18" Type="http://schemas.openxmlformats.org/officeDocument/2006/relationships/image" Target="../media/image900.png"/><Relationship Id="rId3" Type="http://schemas.openxmlformats.org/officeDocument/2006/relationships/image" Target="../media/image750.png"/><Relationship Id="rId7" Type="http://schemas.openxmlformats.org/officeDocument/2006/relationships/image" Target="../media/image790.png"/><Relationship Id="rId12" Type="http://schemas.openxmlformats.org/officeDocument/2006/relationships/image" Target="../media/image840.png"/><Relationship Id="rId17" Type="http://schemas.openxmlformats.org/officeDocument/2006/relationships/image" Target="../media/image89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80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11" Type="http://schemas.openxmlformats.org/officeDocument/2006/relationships/image" Target="../media/image830.png"/><Relationship Id="rId5" Type="http://schemas.openxmlformats.org/officeDocument/2006/relationships/image" Target="../media/image770.png"/><Relationship Id="rId15" Type="http://schemas.openxmlformats.org/officeDocument/2006/relationships/image" Target="../media/image870.png"/><Relationship Id="rId10" Type="http://schemas.openxmlformats.org/officeDocument/2006/relationships/image" Target="../media/image820.png"/><Relationship Id="rId19" Type="http://schemas.openxmlformats.org/officeDocument/2006/relationships/image" Target="../media/image920.png"/><Relationship Id="rId4" Type="http://schemas.openxmlformats.org/officeDocument/2006/relationships/image" Target="../media/image760.png"/><Relationship Id="rId9" Type="http://schemas.openxmlformats.org/officeDocument/2006/relationships/image" Target="../media/image810.png"/><Relationship Id="rId14" Type="http://schemas.openxmlformats.org/officeDocument/2006/relationships/image" Target="../media/image8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3" Type="http://schemas.openxmlformats.org/officeDocument/2006/relationships/image" Target="../media/image940.png"/><Relationship Id="rId7" Type="http://schemas.openxmlformats.org/officeDocument/2006/relationships/image" Target="../media/image9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0.png"/><Relationship Id="rId11" Type="http://schemas.openxmlformats.org/officeDocument/2006/relationships/image" Target="../media/image1030.png"/><Relationship Id="rId5" Type="http://schemas.openxmlformats.org/officeDocument/2006/relationships/image" Target="../media/image960.png"/><Relationship Id="rId10" Type="http://schemas.openxmlformats.org/officeDocument/2006/relationships/image" Target="../media/image105.png"/><Relationship Id="rId4" Type="http://schemas.openxmlformats.org/officeDocument/2006/relationships/image" Target="../media/image950.png"/><Relationship Id="rId9" Type="http://schemas.openxmlformats.org/officeDocument/2006/relationships/image" Target="../media/image10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13" Type="http://schemas.openxmlformats.org/officeDocument/2006/relationships/image" Target="../media/image1100.png"/><Relationship Id="rId3" Type="http://schemas.openxmlformats.org/officeDocument/2006/relationships/image" Target="../media/image1061.png"/><Relationship Id="rId7" Type="http://schemas.openxmlformats.org/officeDocument/2006/relationships/image" Target="../media/image381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11" Type="http://schemas.openxmlformats.org/officeDocument/2006/relationships/image" Target="../media/image118.png"/><Relationship Id="rId15" Type="http://schemas.openxmlformats.org/officeDocument/2006/relationships/image" Target="../media/image120.png"/><Relationship Id="rId10" Type="http://schemas.openxmlformats.org/officeDocument/2006/relationships/image" Target="../media/image411.png"/><Relationship Id="rId4" Type="http://schemas.openxmlformats.org/officeDocument/2006/relationships/image" Target="../media/image117.png"/><Relationship Id="rId9" Type="http://schemas.openxmlformats.org/officeDocument/2006/relationships/image" Target="../media/image401.png"/><Relationship Id="rId14" Type="http://schemas.openxmlformats.org/officeDocument/2006/relationships/image" Target="../media/image11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141.png"/><Relationship Id="rId7" Type="http://schemas.openxmlformats.org/officeDocument/2006/relationships/image" Target="../media/image11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1.png"/><Relationship Id="rId5" Type="http://schemas.openxmlformats.org/officeDocument/2006/relationships/image" Target="../media/image1160.png"/><Relationship Id="rId4" Type="http://schemas.openxmlformats.org/officeDocument/2006/relationships/image" Target="../media/image1151.png"/><Relationship Id="rId9" Type="http://schemas.openxmlformats.org/officeDocument/2006/relationships/image" Target="../media/image11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0.png"/><Relationship Id="rId3" Type="http://schemas.openxmlformats.org/officeDocument/2006/relationships/image" Target="../media/image118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5" Type="http://schemas.openxmlformats.org/officeDocument/2006/relationships/image" Target="../media/image1190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7" Type="http://schemas.openxmlformats.org/officeDocument/2006/relationships/image" Target="../media/image70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22.png"/><Relationship Id="rId5" Type="http://schemas.openxmlformats.org/officeDocument/2006/relationships/image" Target="../media/image59.png"/><Relationship Id="rId10" Type="http://schemas.openxmlformats.org/officeDocument/2006/relationships/image" Target="../media/image111.png"/><Relationship Id="rId4" Type="http://schemas.openxmlformats.org/officeDocument/2006/relationships/image" Target="../media/image46.png"/><Relationship Id="rId9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190.png"/><Relationship Id="rId8" Type="http://schemas.openxmlformats.org/officeDocument/2006/relationships/image" Target="../media/image91.png"/><Relationship Id="rId7" Type="http://schemas.openxmlformats.org/officeDocument/2006/relationships/image" Target="../media/image70.png"/><Relationship Id="rId17" Type="http://schemas.openxmlformats.org/officeDocument/2006/relationships/image" Target="../media/image180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22.png"/><Relationship Id="rId5" Type="http://schemas.openxmlformats.org/officeDocument/2006/relationships/image" Target="../media/image59.png"/><Relationship Id="rId15" Type="http://schemas.openxmlformats.org/officeDocument/2006/relationships/image" Target="../media/image160.png"/><Relationship Id="rId10" Type="http://schemas.openxmlformats.org/officeDocument/2006/relationships/image" Target="../media/image111.png"/><Relationship Id="rId4" Type="http://schemas.openxmlformats.org/officeDocument/2006/relationships/image" Target="../media/image46.png"/><Relationship Id="rId14" Type="http://schemas.openxmlformats.org/officeDocument/2006/relationships/image" Target="../media/image150.png"/><Relationship Id="rId9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70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9.png"/><Relationship Id="rId15" Type="http://schemas.openxmlformats.org/officeDocument/2006/relationships/image" Target="../media/image160.png"/><Relationship Id="rId4" Type="http://schemas.openxmlformats.org/officeDocument/2006/relationships/image" Target="../media/image46.png"/><Relationship Id="rId1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552" y="836712"/>
            <a:ext cx="10009112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1340768"/>
            <a:ext cx="9073008" cy="1470025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Efficient Multiparty</a:t>
            </a:r>
            <a:b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Protocols via Log-Depth Threshold Formulae</a:t>
            </a:r>
            <a:endParaRPr lang="he-IL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7848872" cy="936104"/>
          </a:xfrm>
        </p:spPr>
        <p:txBody>
          <a:bodyPr wrap="square">
            <a:noAutofit/>
          </a:bodyPr>
          <a:lstStyle/>
          <a:p>
            <a:pPr lvl="1" rtl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Gil Cohen</a:t>
            </a:r>
          </a:p>
          <a:p>
            <a:pPr lvl="1" rtl="0"/>
            <a:endParaRPr lang="en-US" sz="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 rtl="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Joint with: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Ivan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Damgard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 Yuval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Ishai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 Jonas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Kolker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 Peter Bro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Miltersen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 Ran Raz and Ron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Rothblum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5515694"/>
            <a:ext cx="20764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43686"/>
            <a:ext cx="1743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15" y="5526327"/>
            <a:ext cx="1819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1484784"/>
            <a:ext cx="8064896" cy="75608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Secure multiparty computation</a:t>
            </a:r>
            <a:endParaRPr lang="he-IL" sz="2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024844"/>
            <a:ext cx="8064896" cy="75608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Majority from majorities</a:t>
            </a:r>
            <a:endParaRPr lang="he-IL" sz="2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169" y="2600908"/>
            <a:ext cx="8064896" cy="75608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400" b="1" dirty="0">
                <a:latin typeface="Comic Sans MS" pitchFamily="66" charset="0"/>
              </a:rPr>
              <a:t>S</a:t>
            </a:r>
            <a:r>
              <a:rPr lang="en-US" sz="2400" b="1" dirty="0" smtClean="0">
                <a:latin typeface="Comic Sans MS" pitchFamily="66" charset="0"/>
              </a:rPr>
              <a:t>ecure MPC via majority from majorities</a:t>
            </a:r>
            <a:endParaRPr lang="he-IL" sz="2400" b="1" dirty="0"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6169" y="3162234"/>
            <a:ext cx="8064896" cy="75608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400" dirty="0" smtClean="0">
                <a:latin typeface="Comic Sans MS" pitchFamily="66" charset="0"/>
              </a:rPr>
              <a:t>Constructing a majority from majorities formula</a:t>
            </a:r>
            <a:endParaRPr lang="he-IL" sz="24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Roadmap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6552" y="2276872"/>
            <a:ext cx="10009112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064896" cy="1470025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Secure MPC via Majority from Majorities</a:t>
            </a:r>
            <a:endParaRPr lang="he-IL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The Ideal Protocol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504" y="908720"/>
            <a:ext cx="3695936" cy="3273808"/>
            <a:chOff x="323528" y="2471752"/>
            <a:chExt cx="3695936" cy="3273808"/>
          </a:xfrm>
        </p:grpSpPr>
        <p:sp>
          <p:nvSpPr>
            <p:cNvPr id="6" name="Oval 5"/>
            <p:cNvSpPr/>
            <p:nvPr/>
          </p:nvSpPr>
          <p:spPr>
            <a:xfrm>
              <a:off x="1043608" y="304781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95536" y="4139111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Oval 28"/>
            <p:cNvSpPr/>
            <p:nvPr/>
          </p:nvSpPr>
          <p:spPr>
            <a:xfrm>
              <a:off x="1313581" y="486032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Oval 29"/>
            <p:cNvSpPr/>
            <p:nvPr/>
          </p:nvSpPr>
          <p:spPr>
            <a:xfrm>
              <a:off x="2820592" y="283179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Oval 30"/>
            <p:cNvSpPr/>
            <p:nvPr/>
          </p:nvSpPr>
          <p:spPr>
            <a:xfrm>
              <a:off x="3298240" y="500948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/>
                <p:cNvSpPr txBox="1">
                  <a:spLocks/>
                </p:cNvSpPr>
                <p:nvPr/>
              </p:nvSpPr>
              <p:spPr>
                <a:xfrm>
                  <a:off x="707318" y="2648787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18" y="2648787"/>
                  <a:ext cx="441877" cy="4426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67" r="-1389" b="-1369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2411760" y="2471752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2471752"/>
                  <a:ext cx="441877" cy="4531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40" r="-2740" b="-121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323528" y="367474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3674744"/>
                  <a:ext cx="441877" cy="4531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67" r="-2778" b="-10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1214127" y="521005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127" y="5210051"/>
                  <a:ext cx="441877" cy="4531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167" r="-2778" b="-10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3577587" y="5292368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587" y="5292368"/>
                  <a:ext cx="441877" cy="4531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740" r="-2740" b="-121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2195736" y="5208056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26074" y="5241686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820413" y="5280072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28442" y="4437112"/>
                <a:ext cx="2097679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2" y="4437112"/>
                <a:ext cx="2097679" cy="453192"/>
              </a:xfrm>
              <a:prstGeom prst="rect">
                <a:avLst/>
              </a:prstGeom>
              <a:blipFill rotWithShape="1">
                <a:blip r:embed="rId8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5652120" y="2170072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64" name="Group 63"/>
          <p:cNvGrpSpPr/>
          <p:nvPr/>
        </p:nvGrpSpPr>
        <p:grpSpPr>
          <a:xfrm>
            <a:off x="611560" y="1391632"/>
            <a:ext cx="5103832" cy="2245896"/>
            <a:chOff x="1115616" y="3356992"/>
            <a:chExt cx="5103832" cy="2245896"/>
          </a:xfrm>
        </p:grpSpPr>
        <p:cxnSp>
          <p:nvCxnSpPr>
            <p:cNvPr id="54" name="Straight Arrow Connector 53"/>
            <p:cNvCxnSpPr>
              <a:stCxn id="30" idx="6"/>
              <a:endCxn id="52" idx="1"/>
            </p:cNvCxnSpPr>
            <p:nvPr/>
          </p:nvCxnSpPr>
          <p:spPr>
            <a:xfrm>
              <a:off x="3540672" y="3450144"/>
              <a:ext cx="2678776" cy="7485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6" idx="6"/>
              <a:endCxn id="52" idx="2"/>
            </p:cNvCxnSpPr>
            <p:nvPr/>
          </p:nvCxnSpPr>
          <p:spPr>
            <a:xfrm>
              <a:off x="1763688" y="3666168"/>
              <a:ext cx="4392488" cy="6852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8" idx="6"/>
              <a:endCxn id="52" idx="2"/>
            </p:cNvCxnSpPr>
            <p:nvPr/>
          </p:nvCxnSpPr>
          <p:spPr>
            <a:xfrm flipV="1">
              <a:off x="1115616" y="4351456"/>
              <a:ext cx="5040560" cy="40600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9" idx="7"/>
              <a:endCxn id="52" idx="3"/>
            </p:cNvCxnSpPr>
            <p:nvPr/>
          </p:nvCxnSpPr>
          <p:spPr>
            <a:xfrm flipV="1">
              <a:off x="1970389" y="4504208"/>
              <a:ext cx="4249059" cy="8217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31" idx="7"/>
              <a:endCxn id="52" idx="3"/>
            </p:cNvCxnSpPr>
            <p:nvPr/>
          </p:nvCxnSpPr>
          <p:spPr>
            <a:xfrm flipV="1">
              <a:off x="3955048" y="4504208"/>
              <a:ext cx="2264400" cy="9708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ontent Placeholder 2"/>
                <p:cNvSpPr txBox="1">
                  <a:spLocks/>
                </p:cNvSpPr>
                <p:nvPr/>
              </p:nvSpPr>
              <p:spPr>
                <a:xfrm>
                  <a:off x="3271295" y="3908003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295" y="3908003"/>
                  <a:ext cx="441877" cy="4426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/>
                <p:cNvSpPr txBox="1">
                  <a:spLocks/>
                </p:cNvSpPr>
                <p:nvPr/>
              </p:nvSpPr>
              <p:spPr>
                <a:xfrm>
                  <a:off x="4418155" y="3356992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8155" y="3356992"/>
                  <a:ext cx="441877" cy="45319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ontent Placeholder 2"/>
                <p:cNvSpPr txBox="1">
                  <a:spLocks/>
                </p:cNvSpPr>
                <p:nvPr/>
              </p:nvSpPr>
              <p:spPr>
                <a:xfrm>
                  <a:off x="2232119" y="426934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2119" y="4269346"/>
                  <a:ext cx="441877" cy="45319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/>
                <p:cNvSpPr txBox="1">
                  <a:spLocks/>
                </p:cNvSpPr>
                <p:nvPr/>
              </p:nvSpPr>
              <p:spPr>
                <a:xfrm>
                  <a:off x="3121253" y="503692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253" y="5036926"/>
                  <a:ext cx="441877" cy="45319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ontent Placeholder 2"/>
                <p:cNvSpPr txBox="1">
                  <a:spLocks/>
                </p:cNvSpPr>
                <p:nvPr/>
              </p:nvSpPr>
              <p:spPr>
                <a:xfrm>
                  <a:off x="4517459" y="514969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459" y="5149696"/>
                  <a:ext cx="441877" cy="45319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Content Placeholder 2"/>
              <p:cNvSpPr txBox="1">
                <a:spLocks/>
              </p:cNvSpPr>
              <p:nvPr/>
            </p:nvSpPr>
            <p:spPr>
              <a:xfrm>
                <a:off x="5941440" y="1840606"/>
                <a:ext cx="441877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440" y="1840606"/>
                <a:ext cx="441877" cy="45319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791819" y="1463579"/>
                <a:ext cx="534672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19" y="1463579"/>
                <a:ext cx="534672" cy="4426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2565269" y="1236922"/>
                <a:ext cx="534672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269" y="1236922"/>
                <a:ext cx="534672" cy="4426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190145" y="2543638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45" y="2543638"/>
                <a:ext cx="441877" cy="4426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>
              <a:xfrm>
                <a:off x="1104983" y="3284984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83" y="3284984"/>
                <a:ext cx="441877" cy="4426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3081902" y="3418367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902" y="3418367"/>
                <a:ext cx="441877" cy="4426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5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2" grpId="0" animBg="1"/>
      <p:bldP spid="1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The Ideal Protocol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504" y="908720"/>
            <a:ext cx="3695936" cy="3273808"/>
            <a:chOff x="323528" y="2471752"/>
            <a:chExt cx="3695936" cy="3273808"/>
          </a:xfrm>
        </p:grpSpPr>
        <p:sp>
          <p:nvSpPr>
            <p:cNvPr id="6" name="Oval 5"/>
            <p:cNvSpPr/>
            <p:nvPr/>
          </p:nvSpPr>
          <p:spPr>
            <a:xfrm>
              <a:off x="1043608" y="304781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95536" y="4139111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Oval 28"/>
            <p:cNvSpPr/>
            <p:nvPr/>
          </p:nvSpPr>
          <p:spPr>
            <a:xfrm>
              <a:off x="1313581" y="486032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Oval 29"/>
            <p:cNvSpPr/>
            <p:nvPr/>
          </p:nvSpPr>
          <p:spPr>
            <a:xfrm>
              <a:off x="2820592" y="283179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Oval 30"/>
            <p:cNvSpPr/>
            <p:nvPr/>
          </p:nvSpPr>
          <p:spPr>
            <a:xfrm>
              <a:off x="3298240" y="500948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/>
                <p:cNvSpPr txBox="1">
                  <a:spLocks/>
                </p:cNvSpPr>
                <p:nvPr/>
              </p:nvSpPr>
              <p:spPr>
                <a:xfrm>
                  <a:off x="707318" y="2648787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18" y="2648787"/>
                  <a:ext cx="441877" cy="4426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67" r="-1389" b="-1369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2411760" y="2471752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2471752"/>
                  <a:ext cx="441877" cy="4531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40" r="-2740" b="-121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323528" y="367474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3674744"/>
                  <a:ext cx="441877" cy="4531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67" r="-2778" b="-10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1214127" y="521005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127" y="5210051"/>
                  <a:ext cx="441877" cy="4531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167" r="-2778" b="-10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3577587" y="5292368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587" y="5292368"/>
                  <a:ext cx="441877" cy="4531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740" r="-2740" b="-121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28442" y="4437112"/>
                <a:ext cx="2097679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2" y="4437112"/>
                <a:ext cx="2097679" cy="453192"/>
              </a:xfrm>
              <a:prstGeom prst="rect">
                <a:avLst/>
              </a:prstGeom>
              <a:blipFill rotWithShape="1">
                <a:blip r:embed="rId8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5652120" y="2170072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64" name="Group 63"/>
          <p:cNvGrpSpPr/>
          <p:nvPr/>
        </p:nvGrpSpPr>
        <p:grpSpPr>
          <a:xfrm>
            <a:off x="611560" y="1367124"/>
            <a:ext cx="5103832" cy="2270404"/>
            <a:chOff x="1115616" y="3332484"/>
            <a:chExt cx="5103832" cy="2270404"/>
          </a:xfrm>
        </p:grpSpPr>
        <p:cxnSp>
          <p:nvCxnSpPr>
            <p:cNvPr id="54" name="Straight Arrow Connector 53"/>
            <p:cNvCxnSpPr>
              <a:stCxn id="30" idx="6"/>
              <a:endCxn id="52" idx="1"/>
            </p:cNvCxnSpPr>
            <p:nvPr/>
          </p:nvCxnSpPr>
          <p:spPr>
            <a:xfrm>
              <a:off x="3540672" y="3450144"/>
              <a:ext cx="2678776" cy="74856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6" idx="6"/>
              <a:endCxn id="52" idx="2"/>
            </p:cNvCxnSpPr>
            <p:nvPr/>
          </p:nvCxnSpPr>
          <p:spPr>
            <a:xfrm>
              <a:off x="1763688" y="3666168"/>
              <a:ext cx="4392488" cy="6852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8" idx="6"/>
              <a:endCxn id="52" idx="2"/>
            </p:cNvCxnSpPr>
            <p:nvPr/>
          </p:nvCxnSpPr>
          <p:spPr>
            <a:xfrm flipV="1">
              <a:off x="1115616" y="4351456"/>
              <a:ext cx="5040560" cy="40600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9" idx="7"/>
              <a:endCxn id="52" idx="3"/>
            </p:cNvCxnSpPr>
            <p:nvPr/>
          </p:nvCxnSpPr>
          <p:spPr>
            <a:xfrm flipV="1">
              <a:off x="1970389" y="4504208"/>
              <a:ext cx="4249059" cy="821712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31" idx="7"/>
              <a:endCxn id="52" idx="3"/>
            </p:cNvCxnSpPr>
            <p:nvPr/>
          </p:nvCxnSpPr>
          <p:spPr>
            <a:xfrm flipV="1">
              <a:off x="3955048" y="4504208"/>
              <a:ext cx="2264400" cy="970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ontent Placeholder 2"/>
                <p:cNvSpPr txBox="1">
                  <a:spLocks/>
                </p:cNvSpPr>
                <p:nvPr/>
              </p:nvSpPr>
              <p:spPr>
                <a:xfrm>
                  <a:off x="3117177" y="3934541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7177" y="3934541"/>
                  <a:ext cx="441877" cy="4426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4167" t="-17808" r="-6805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/>
                <p:cNvSpPr txBox="1">
                  <a:spLocks/>
                </p:cNvSpPr>
                <p:nvPr/>
              </p:nvSpPr>
              <p:spPr>
                <a:xfrm>
                  <a:off x="4441905" y="333248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905" y="3332484"/>
                  <a:ext cx="441877" cy="45319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4167" t="-17333" r="-6805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ontent Placeholder 2"/>
                <p:cNvSpPr txBox="1">
                  <a:spLocks/>
                </p:cNvSpPr>
                <p:nvPr/>
              </p:nvSpPr>
              <p:spPr>
                <a:xfrm>
                  <a:off x="2292252" y="424147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2252" y="4241474"/>
                  <a:ext cx="441877" cy="45319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740" t="-17333" r="-6712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/>
                <p:cNvSpPr txBox="1">
                  <a:spLocks/>
                </p:cNvSpPr>
                <p:nvPr/>
              </p:nvSpPr>
              <p:spPr>
                <a:xfrm>
                  <a:off x="3061878" y="5077870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878" y="5077870"/>
                  <a:ext cx="441877" cy="45319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4167" t="-17568" r="-6805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ontent Placeholder 2"/>
                <p:cNvSpPr txBox="1">
                  <a:spLocks/>
                </p:cNvSpPr>
                <p:nvPr/>
              </p:nvSpPr>
              <p:spPr>
                <a:xfrm>
                  <a:off x="4517459" y="514969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459" y="5149696"/>
                  <a:ext cx="441877" cy="45319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2740" t="-17333" r="-6712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5941440" y="1840606"/>
                <a:ext cx="441877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440" y="1840606"/>
                <a:ext cx="441877" cy="45319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979712" y="364502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98" name="Oval 97"/>
          <p:cNvSpPr/>
          <p:nvPr/>
        </p:nvSpPr>
        <p:spPr>
          <a:xfrm>
            <a:off x="2310050" y="367865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99" name="Oval 98"/>
          <p:cNvSpPr/>
          <p:nvPr/>
        </p:nvSpPr>
        <p:spPr>
          <a:xfrm>
            <a:off x="2604389" y="371704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791819" y="1463579"/>
                <a:ext cx="534672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19" y="1463579"/>
                <a:ext cx="534672" cy="44262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2565269" y="1236922"/>
                <a:ext cx="534672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269" y="1236922"/>
                <a:ext cx="534672" cy="44262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190145" y="2543638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45" y="2543638"/>
                <a:ext cx="441877" cy="44262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>
              <a:xfrm>
                <a:off x="1104983" y="3284984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83" y="3284984"/>
                <a:ext cx="441877" cy="44262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3081902" y="3418367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902" y="3418367"/>
                <a:ext cx="441877" cy="4426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9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MPC via Majority from Majorities (Passive)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504" y="908720"/>
            <a:ext cx="3695936" cy="3273808"/>
            <a:chOff x="323528" y="2471752"/>
            <a:chExt cx="3695936" cy="3273808"/>
          </a:xfrm>
        </p:grpSpPr>
        <p:sp>
          <p:nvSpPr>
            <p:cNvPr id="6" name="Oval 5"/>
            <p:cNvSpPr/>
            <p:nvPr/>
          </p:nvSpPr>
          <p:spPr>
            <a:xfrm>
              <a:off x="1043608" y="304781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95536" y="4139111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Oval 28"/>
            <p:cNvSpPr/>
            <p:nvPr/>
          </p:nvSpPr>
          <p:spPr>
            <a:xfrm>
              <a:off x="1313581" y="486032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Oval 29"/>
            <p:cNvSpPr/>
            <p:nvPr/>
          </p:nvSpPr>
          <p:spPr>
            <a:xfrm>
              <a:off x="2820592" y="283179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Oval 30"/>
            <p:cNvSpPr/>
            <p:nvPr/>
          </p:nvSpPr>
          <p:spPr>
            <a:xfrm>
              <a:off x="3298240" y="500948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/>
                <p:cNvSpPr txBox="1">
                  <a:spLocks/>
                </p:cNvSpPr>
                <p:nvPr/>
              </p:nvSpPr>
              <p:spPr>
                <a:xfrm>
                  <a:off x="707318" y="2648787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18" y="2648787"/>
                  <a:ext cx="441877" cy="4426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67" r="-1389" b="-1369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2411760" y="2471752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2471752"/>
                  <a:ext cx="441877" cy="4531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40" r="-2740" b="-121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323528" y="367474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3674744"/>
                  <a:ext cx="441877" cy="4531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67" r="-2778" b="-10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1214127" y="521005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127" y="5210051"/>
                  <a:ext cx="441877" cy="4531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167" r="-2778" b="-10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3577587" y="5292368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587" y="5292368"/>
                  <a:ext cx="441877" cy="4531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740" r="-2740" b="-121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28442" y="4437112"/>
                <a:ext cx="2097679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2" y="4437112"/>
                <a:ext cx="2097679" cy="453192"/>
              </a:xfrm>
              <a:prstGeom prst="rect">
                <a:avLst/>
              </a:prstGeom>
              <a:blipFill rotWithShape="1">
                <a:blip r:embed="rId8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5652120" y="2170072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5941440" y="1840606"/>
                <a:ext cx="441877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440" y="1840606"/>
                <a:ext cx="441877" cy="45319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979712" y="364502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98" name="Oval 97"/>
          <p:cNvSpPr/>
          <p:nvPr/>
        </p:nvSpPr>
        <p:spPr>
          <a:xfrm>
            <a:off x="2310050" y="367865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99" name="Oval 98"/>
          <p:cNvSpPr/>
          <p:nvPr/>
        </p:nvSpPr>
        <p:spPr>
          <a:xfrm>
            <a:off x="2604389" y="371704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33" name="Oval 32"/>
          <p:cNvSpPr/>
          <p:nvPr/>
        </p:nvSpPr>
        <p:spPr>
          <a:xfrm>
            <a:off x="5303197" y="1700808"/>
            <a:ext cx="2160240" cy="188821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7370483" y="2831792"/>
                <a:ext cx="441877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83" y="2831792"/>
                <a:ext cx="441877" cy="45319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399713" y="1952457"/>
            <a:ext cx="1944974" cy="1465710"/>
            <a:chOff x="5399713" y="1952457"/>
            <a:chExt cx="1944974" cy="1465710"/>
          </a:xfrm>
        </p:grpSpPr>
        <p:sp>
          <p:nvSpPr>
            <p:cNvPr id="113" name="Oval 112"/>
            <p:cNvSpPr/>
            <p:nvPr/>
          </p:nvSpPr>
          <p:spPr>
            <a:xfrm>
              <a:off x="5775121" y="1952457"/>
              <a:ext cx="432048" cy="4320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12639" y="2300533"/>
              <a:ext cx="432048" cy="4320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5" name="Oval 114"/>
            <p:cNvSpPr/>
            <p:nvPr/>
          </p:nvSpPr>
          <p:spPr>
            <a:xfrm>
              <a:off x="6105434" y="2986119"/>
              <a:ext cx="432048" cy="4320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Content Placeholder 2"/>
                <p:cNvSpPr txBox="1">
                  <a:spLocks/>
                </p:cNvSpPr>
                <p:nvPr/>
              </p:nvSpPr>
              <p:spPr>
                <a:xfrm>
                  <a:off x="5399713" y="201595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9713" y="2015954"/>
                  <a:ext cx="441877" cy="45319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r="-2778" b="-270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Content Placeholder 2"/>
                <p:cNvSpPr txBox="1">
                  <a:spLocks/>
                </p:cNvSpPr>
                <p:nvPr/>
              </p:nvSpPr>
              <p:spPr>
                <a:xfrm>
                  <a:off x="5652120" y="2903800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2903800"/>
                  <a:ext cx="441877" cy="45319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r="-4110" b="-1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Content Placeholder 2"/>
                <p:cNvSpPr txBox="1">
                  <a:spLocks/>
                </p:cNvSpPr>
                <p:nvPr/>
              </p:nvSpPr>
              <p:spPr>
                <a:xfrm>
                  <a:off x="6873765" y="2615768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3765" y="2615768"/>
                  <a:ext cx="441877" cy="45319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r="-4167" b="-270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2" name="Straight Arrow Connector 131"/>
          <p:cNvCxnSpPr>
            <a:stCxn id="113" idx="5"/>
          </p:cNvCxnSpPr>
          <p:nvPr/>
        </p:nvCxnSpPr>
        <p:spPr>
          <a:xfrm>
            <a:off x="6143897" y="2321233"/>
            <a:ext cx="177561" cy="664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14" idx="3"/>
          </p:cNvCxnSpPr>
          <p:nvPr/>
        </p:nvCxnSpPr>
        <p:spPr>
          <a:xfrm flipH="1">
            <a:off x="6537482" y="2669309"/>
            <a:ext cx="438429" cy="399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113" idx="4"/>
          </p:cNvCxnSpPr>
          <p:nvPr/>
        </p:nvCxnSpPr>
        <p:spPr>
          <a:xfrm flipH="1" flipV="1">
            <a:off x="5991145" y="2384505"/>
            <a:ext cx="222406" cy="566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114" idx="1"/>
          </p:cNvCxnSpPr>
          <p:nvPr/>
        </p:nvCxnSpPr>
        <p:spPr>
          <a:xfrm>
            <a:off x="6232677" y="2163954"/>
            <a:ext cx="743234" cy="1998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6537482" y="2669309"/>
            <a:ext cx="438429" cy="4022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7" name="Group 166"/>
          <p:cNvGrpSpPr/>
          <p:nvPr/>
        </p:nvGrpSpPr>
        <p:grpSpPr>
          <a:xfrm>
            <a:off x="4587225" y="3933056"/>
            <a:ext cx="4035949" cy="1917701"/>
            <a:chOff x="4587225" y="3933056"/>
            <a:chExt cx="4035949" cy="1917701"/>
          </a:xfrm>
        </p:grpSpPr>
        <p:grpSp>
          <p:nvGrpSpPr>
            <p:cNvPr id="157" name="Group 156"/>
            <p:cNvGrpSpPr/>
            <p:nvPr/>
          </p:nvGrpSpPr>
          <p:grpSpPr>
            <a:xfrm>
              <a:off x="7178380" y="3933056"/>
              <a:ext cx="1444794" cy="1599110"/>
              <a:chOff x="7452320" y="3848415"/>
              <a:chExt cx="1444794" cy="1599110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8052134" y="422108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Content Placeholder 2"/>
                  <p:cNvSpPr txBox="1">
                    <a:spLocks/>
                  </p:cNvSpPr>
                  <p:nvPr/>
                </p:nvSpPr>
                <p:spPr>
                  <a:xfrm>
                    <a:off x="8126946" y="3848415"/>
                    <a:ext cx="441877" cy="45319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sz="1800" dirty="0" smtClean="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47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6946" y="3848415"/>
                    <a:ext cx="441877" cy="453192"/>
                  </a:xfrm>
                  <a:prstGeom prst="rect">
                    <a:avLst/>
                  </a:prstGeom>
                  <a:blipFill rotWithShape="1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Content Placeholder 2"/>
                  <p:cNvSpPr txBox="1">
                    <a:spLocks/>
                  </p:cNvSpPr>
                  <p:nvPr/>
                </p:nvSpPr>
                <p:spPr>
                  <a:xfrm>
                    <a:off x="7452320" y="4941168"/>
                    <a:ext cx="441877" cy="45319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 smtClean="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48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2320" y="4941168"/>
                    <a:ext cx="441877" cy="453192"/>
                  </a:xfrm>
                  <a:prstGeom prst="rect">
                    <a:avLst/>
                  </a:prstGeom>
                  <a:blipFill rotWithShape="1"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Content Placeholder 2"/>
                  <p:cNvSpPr txBox="1">
                    <a:spLocks/>
                  </p:cNvSpPr>
                  <p:nvPr/>
                </p:nvSpPr>
                <p:spPr>
                  <a:xfrm>
                    <a:off x="7916267" y="4994333"/>
                    <a:ext cx="441877" cy="45319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 smtClean="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49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6267" y="4994333"/>
                    <a:ext cx="441877" cy="453192"/>
                  </a:xfrm>
                  <a:prstGeom prst="rect">
                    <a:avLst/>
                  </a:prstGeom>
                  <a:blipFill rotWithShape="1"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Content Placeholder 2"/>
                  <p:cNvSpPr txBox="1">
                    <a:spLocks/>
                  </p:cNvSpPr>
                  <p:nvPr/>
                </p:nvSpPr>
                <p:spPr>
                  <a:xfrm>
                    <a:off x="8455237" y="4989217"/>
                    <a:ext cx="441877" cy="45319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 smtClean="0">
                      <a:solidFill>
                        <a:schemeClr val="tx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50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5237" y="4989217"/>
                    <a:ext cx="441877" cy="453192"/>
                  </a:xfrm>
                  <a:prstGeom prst="rect">
                    <a:avLst/>
                  </a:prstGeom>
                  <a:blipFill rotWithShape="1"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1" name="Straight Connector 150"/>
              <p:cNvCxnSpPr/>
              <p:nvPr/>
            </p:nvCxnSpPr>
            <p:spPr>
              <a:xfrm flipH="1">
                <a:off x="7708890" y="4509120"/>
                <a:ext cx="352049" cy="4829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56" idx="5"/>
              </p:cNvCxnSpPr>
              <p:nvPr/>
            </p:nvCxnSpPr>
            <p:spPr>
              <a:xfrm>
                <a:off x="8359447" y="4528401"/>
                <a:ext cx="263563" cy="53321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8225626" y="3969060"/>
                <a:ext cx="1" cy="1800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Rectangle 153"/>
                  <p:cNvSpPr/>
                  <p:nvPr/>
                </p:nvSpPr>
                <p:spPr>
                  <a:xfrm>
                    <a:off x="8017409" y="4196959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54" name="Rectangle 1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7409" y="4196959"/>
                    <a:ext cx="519181" cy="353943"/>
                  </a:xfrm>
                  <a:prstGeom prst="rect">
                    <a:avLst/>
                  </a:prstGeom>
                  <a:blipFill rotWithShape="1"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5" name="Straight Connector 154"/>
              <p:cNvCxnSpPr>
                <a:stCxn id="156" idx="4"/>
              </p:cNvCxnSpPr>
              <p:nvPr/>
            </p:nvCxnSpPr>
            <p:spPr>
              <a:xfrm flipH="1">
                <a:off x="8126946" y="4581128"/>
                <a:ext cx="105208" cy="4804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5" name="Freeform 164"/>
            <p:cNvSpPr/>
            <p:nvPr/>
          </p:nvSpPr>
          <p:spPr>
            <a:xfrm rot="20768614" flipH="1" flipV="1">
              <a:off x="6161205" y="4845586"/>
              <a:ext cx="1224136" cy="563035"/>
            </a:xfrm>
            <a:custGeom>
              <a:avLst/>
              <a:gdLst>
                <a:gd name="connsiteX0" fmla="*/ 1132764 w 1132764"/>
                <a:gd name="connsiteY0" fmla="*/ 318 h 600553"/>
                <a:gd name="connsiteX1" fmla="*/ 777922 w 1132764"/>
                <a:gd name="connsiteY1" fmla="*/ 54909 h 600553"/>
                <a:gd name="connsiteX2" fmla="*/ 573206 w 1132764"/>
                <a:gd name="connsiteY2" fmla="*/ 341512 h 600553"/>
                <a:gd name="connsiteX3" fmla="*/ 409433 w 1132764"/>
                <a:gd name="connsiteY3" fmla="*/ 587171 h 600553"/>
                <a:gd name="connsiteX4" fmla="*/ 0 w 1132764"/>
                <a:gd name="connsiteY4" fmla="*/ 546228 h 6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764" h="600553">
                  <a:moveTo>
                    <a:pt x="1132764" y="318"/>
                  </a:moveTo>
                  <a:cubicBezTo>
                    <a:pt x="1001973" y="-820"/>
                    <a:pt x="871182" y="-1957"/>
                    <a:pt x="777922" y="54909"/>
                  </a:cubicBezTo>
                  <a:cubicBezTo>
                    <a:pt x="684662" y="111775"/>
                    <a:pt x="634621" y="252802"/>
                    <a:pt x="573206" y="341512"/>
                  </a:cubicBezTo>
                  <a:cubicBezTo>
                    <a:pt x="511791" y="430222"/>
                    <a:pt x="504967" y="553052"/>
                    <a:pt x="409433" y="587171"/>
                  </a:cubicBezTo>
                  <a:cubicBezTo>
                    <a:pt x="313899" y="621290"/>
                    <a:pt x="156949" y="583759"/>
                    <a:pt x="0" y="546228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6" name="Content Placeholder 2"/>
            <p:cNvSpPr txBox="1">
              <a:spLocks/>
            </p:cNvSpPr>
            <p:nvPr/>
          </p:nvSpPr>
          <p:spPr>
            <a:xfrm rot="20452606">
              <a:off x="4587225" y="5408806"/>
              <a:ext cx="2071874" cy="441951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1800" dirty="0" smtClean="0">
                  <a:latin typeface="Comic Sans MS" pitchFamily="66" charset="0"/>
                </a:rPr>
                <a:t>0 – secure</a:t>
              </a:r>
            </a:p>
            <a:p>
              <a:pPr marL="0" indent="0" algn="ctr" rtl="0">
                <a:buNone/>
              </a:pPr>
              <a:r>
                <a:rPr lang="en-US" sz="1800" dirty="0">
                  <a:latin typeface="Comic Sans MS" pitchFamily="66" charset="0"/>
                </a:rPr>
                <a:t>1</a:t>
              </a:r>
              <a:r>
                <a:rPr lang="en-US" sz="1800" dirty="0" smtClean="0">
                  <a:solidFill>
                    <a:schemeClr val="tx1"/>
                  </a:solidFill>
                  <a:latin typeface="Comic Sans MS" pitchFamily="66" charset="0"/>
                </a:rPr>
                <a:t> - corrupted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1560" y="1391632"/>
            <a:ext cx="5103832" cy="2245896"/>
            <a:chOff x="1115616" y="3356992"/>
            <a:chExt cx="5103832" cy="2245896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3540672" y="3450144"/>
              <a:ext cx="2678776" cy="7485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763688" y="3666168"/>
              <a:ext cx="4392488" cy="6852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1115616" y="4351456"/>
              <a:ext cx="5040560" cy="40600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1970389" y="4504208"/>
              <a:ext cx="4249059" cy="8217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3955048" y="4504208"/>
              <a:ext cx="2264400" cy="9708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ontent Placeholder 2"/>
                <p:cNvSpPr txBox="1">
                  <a:spLocks/>
                </p:cNvSpPr>
                <p:nvPr/>
              </p:nvSpPr>
              <p:spPr>
                <a:xfrm>
                  <a:off x="3271295" y="3908003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295" y="3908003"/>
                  <a:ext cx="441877" cy="4426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ontent Placeholder 2"/>
                <p:cNvSpPr txBox="1">
                  <a:spLocks/>
                </p:cNvSpPr>
                <p:nvPr/>
              </p:nvSpPr>
              <p:spPr>
                <a:xfrm>
                  <a:off x="4418155" y="3356992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8155" y="3356992"/>
                  <a:ext cx="441877" cy="45319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ontent Placeholder 2"/>
                <p:cNvSpPr txBox="1">
                  <a:spLocks/>
                </p:cNvSpPr>
                <p:nvPr/>
              </p:nvSpPr>
              <p:spPr>
                <a:xfrm>
                  <a:off x="2232119" y="426934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2119" y="4269346"/>
                  <a:ext cx="441877" cy="45319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ontent Placeholder 2"/>
                <p:cNvSpPr txBox="1">
                  <a:spLocks/>
                </p:cNvSpPr>
                <p:nvPr/>
              </p:nvSpPr>
              <p:spPr>
                <a:xfrm>
                  <a:off x="3121253" y="503692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253" y="5036926"/>
                  <a:ext cx="441877" cy="45319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ontent Placeholder 2"/>
                <p:cNvSpPr txBox="1">
                  <a:spLocks/>
                </p:cNvSpPr>
                <p:nvPr/>
              </p:nvSpPr>
              <p:spPr>
                <a:xfrm>
                  <a:off x="4517459" y="514969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459" y="5149696"/>
                  <a:ext cx="441877" cy="45319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Content Placeholder 2"/>
          <p:cNvSpPr txBox="1">
            <a:spLocks/>
          </p:cNvSpPr>
          <p:nvPr/>
        </p:nvSpPr>
        <p:spPr>
          <a:xfrm>
            <a:off x="5299419" y="4230806"/>
            <a:ext cx="3665069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200" dirty="0" smtClean="0">
                <a:latin typeface="Comic Sans MS" pitchFamily="66" charset="0"/>
              </a:rPr>
              <a:t>Reduce the problem of 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constructing MPC for n  </a:t>
            </a:r>
          </a:p>
          <a:p>
            <a:pPr marL="0" indent="0" algn="just" rtl="0">
              <a:buNone/>
            </a:pP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  parties to a constant  </a:t>
            </a:r>
          </a:p>
          <a:p>
            <a:pPr marL="0" indent="0" algn="just" rtl="0">
              <a:buNone/>
            </a:pP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  number of parties (3 in </a:t>
            </a:r>
          </a:p>
          <a:p>
            <a:pPr marL="0" indent="0" algn="just" rtl="0">
              <a:buNone/>
            </a:pP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  our case).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611560" y="1374620"/>
            <a:ext cx="4788153" cy="2342412"/>
            <a:chOff x="1115616" y="3332484"/>
            <a:chExt cx="5103832" cy="2342412"/>
          </a:xfrm>
        </p:grpSpPr>
        <p:cxnSp>
          <p:nvCxnSpPr>
            <p:cNvPr id="101" name="Straight Arrow Connector 100"/>
            <p:cNvCxnSpPr>
              <a:stCxn id="30" idx="6"/>
            </p:cNvCxnSpPr>
            <p:nvPr/>
          </p:nvCxnSpPr>
          <p:spPr>
            <a:xfrm>
              <a:off x="3700554" y="3442648"/>
              <a:ext cx="2518894" cy="75605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6" idx="6"/>
            </p:cNvCxnSpPr>
            <p:nvPr/>
          </p:nvCxnSpPr>
          <p:spPr>
            <a:xfrm>
              <a:off x="1806415" y="3658672"/>
              <a:ext cx="4349762" cy="69278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1115616" y="4351456"/>
              <a:ext cx="5040560" cy="40600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29" idx="6"/>
            </p:cNvCxnSpPr>
            <p:nvPr/>
          </p:nvCxnSpPr>
          <p:spPr>
            <a:xfrm flipV="1">
              <a:off x="2094187" y="4468071"/>
              <a:ext cx="4022382" cy="100310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31" idx="7"/>
            </p:cNvCxnSpPr>
            <p:nvPr/>
          </p:nvCxnSpPr>
          <p:spPr>
            <a:xfrm flipV="1">
              <a:off x="4142249" y="4757464"/>
              <a:ext cx="1974319" cy="710122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/>
                <p:cNvSpPr txBox="1">
                  <a:spLocks/>
                </p:cNvSpPr>
                <p:nvPr/>
              </p:nvSpPr>
              <p:spPr>
                <a:xfrm>
                  <a:off x="3117177" y="3934541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7177" y="3934541"/>
                  <a:ext cx="441877" cy="442620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 l="-2941" t="-17808" r="-7352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/>
                <p:cNvSpPr txBox="1">
                  <a:spLocks/>
                </p:cNvSpPr>
                <p:nvPr/>
              </p:nvSpPr>
              <p:spPr>
                <a:xfrm>
                  <a:off x="4441905" y="333248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905" y="3332484"/>
                  <a:ext cx="441877" cy="453192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 l="-2941" t="-17333" r="-7352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Content Placeholder 2"/>
                <p:cNvSpPr txBox="1">
                  <a:spLocks/>
                </p:cNvSpPr>
                <p:nvPr/>
              </p:nvSpPr>
              <p:spPr>
                <a:xfrm>
                  <a:off x="2292252" y="424147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2252" y="4241474"/>
                  <a:ext cx="441877" cy="453192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 l="-2941" t="-17568" r="-7352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ontent Placeholder 2"/>
                <p:cNvSpPr txBox="1">
                  <a:spLocks/>
                </p:cNvSpPr>
                <p:nvPr/>
              </p:nvSpPr>
              <p:spPr>
                <a:xfrm>
                  <a:off x="3129913" y="5098832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913" y="5098832"/>
                  <a:ext cx="441877" cy="453192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 l="-2941" t="-17333" r="-7352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/>
                <p:cNvSpPr txBox="1">
                  <a:spLocks/>
                </p:cNvSpPr>
                <p:nvPr/>
              </p:nvSpPr>
              <p:spPr>
                <a:xfrm>
                  <a:off x="4588266" y="522170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266" y="5221704"/>
                  <a:ext cx="441877" cy="453192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 l="-4412" t="-17333" r="-7205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Content Placeholder 2"/>
          <p:cNvSpPr txBox="1">
            <a:spLocks/>
          </p:cNvSpPr>
          <p:nvPr/>
        </p:nvSpPr>
        <p:spPr>
          <a:xfrm rot="407283">
            <a:off x="6536556" y="1435011"/>
            <a:ext cx="3060340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[HirtMaurer00]</a:t>
            </a:r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607587" y="1953018"/>
            <a:ext cx="1066561" cy="559559"/>
          </a:xfrm>
          <a:custGeom>
            <a:avLst/>
            <a:gdLst>
              <a:gd name="connsiteX0" fmla="*/ 341194 w 572714"/>
              <a:gd name="connsiteY0" fmla="*/ 0 h 559559"/>
              <a:gd name="connsiteX1" fmla="*/ 559558 w 572714"/>
              <a:gd name="connsiteY1" fmla="*/ 436729 h 559559"/>
              <a:gd name="connsiteX2" fmla="*/ 0 w 572714"/>
              <a:gd name="connsiteY2" fmla="*/ 559559 h 55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714" h="559559">
                <a:moveTo>
                  <a:pt x="341194" y="0"/>
                </a:moveTo>
                <a:cubicBezTo>
                  <a:pt x="478809" y="171734"/>
                  <a:pt x="616424" y="343469"/>
                  <a:pt x="559558" y="436729"/>
                </a:cubicBezTo>
                <a:cubicBezTo>
                  <a:pt x="502692" y="529989"/>
                  <a:pt x="251346" y="544774"/>
                  <a:pt x="0" y="559559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/>
              <p:cNvSpPr txBox="1">
                <a:spLocks/>
              </p:cNvSpPr>
              <p:nvPr/>
            </p:nvSpPr>
            <p:spPr>
              <a:xfrm>
                <a:off x="381888" y="5142700"/>
                <a:ext cx="3035453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sz="2200" dirty="0" smtClean="0">
                    <a:latin typeface="Comic Sans MS" pitchFamily="66" charset="0"/>
                  </a:rPr>
                  <a:t> is secure </a:t>
                </a:r>
                <a:r>
                  <a:rPr lang="en-US" sz="2200" dirty="0" err="1" smtClean="0">
                    <a:latin typeface="Comic Sans MS" pitchFamily="66" charset="0"/>
                  </a:rPr>
                  <a:t>iff</a:t>
                </a:r>
                <a:r>
                  <a:rPr lang="en-US" sz="2200" dirty="0" smtClean="0">
                    <a:latin typeface="Comic Sans MS" pitchFamily="66" charset="0"/>
                  </a:rPr>
                  <a:t> at most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is corrupted.</a:t>
                </a:r>
              </a:p>
            </p:txBody>
          </p:sp>
        </mc:Choice>
        <mc:Fallback xmlns="">
          <p:sp>
            <p:nvSpPr>
              <p:cNvPr id="7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8" y="5142700"/>
                <a:ext cx="3035453" cy="446540"/>
              </a:xfrm>
              <a:prstGeom prst="rect">
                <a:avLst/>
              </a:prstGeom>
              <a:blipFill rotWithShape="1">
                <a:blip r:embed="rId49"/>
                <a:stretch>
                  <a:fillRect l="-2610" t="-8219" r="-2610" b="-1726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/>
              <p:cNvSpPr txBox="1">
                <a:spLocks/>
              </p:cNvSpPr>
              <p:nvPr/>
            </p:nvSpPr>
            <p:spPr>
              <a:xfrm>
                <a:off x="791819" y="1463579"/>
                <a:ext cx="534672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19" y="1463579"/>
                <a:ext cx="534672" cy="442620"/>
              </a:xfrm>
              <a:prstGeom prst="rect">
                <a:avLst/>
              </a:prstGeom>
              <a:blipFill rotWithShape="1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/>
              <p:cNvSpPr txBox="1">
                <a:spLocks/>
              </p:cNvSpPr>
              <p:nvPr/>
            </p:nvSpPr>
            <p:spPr>
              <a:xfrm>
                <a:off x="2565269" y="1236922"/>
                <a:ext cx="534672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269" y="1236922"/>
                <a:ext cx="534672" cy="442620"/>
              </a:xfrm>
              <a:prstGeom prst="rect">
                <a:avLst/>
              </a:prstGeom>
              <a:blipFill rotWithShape="1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190145" y="2543638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45" y="2543638"/>
                <a:ext cx="441877" cy="442620"/>
              </a:xfrm>
              <a:prstGeom prst="rect">
                <a:avLst/>
              </a:prstGeom>
              <a:blipFill rotWithShape="1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1104983" y="3284984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83" y="3284984"/>
                <a:ext cx="441877" cy="442620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3081902" y="3418367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902" y="3418367"/>
                <a:ext cx="441877" cy="442620"/>
              </a:xfrm>
              <a:prstGeom prst="rect">
                <a:avLst/>
              </a:prstGeom>
              <a:blipFill rotWithShape="1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9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6" grpId="0"/>
      <p:bldP spid="33" grpId="0" animBg="1"/>
      <p:bldP spid="34" grpId="0"/>
      <p:bldP spid="72" grpId="0"/>
      <p:bldP spid="72" grpId="1"/>
      <p:bldP spid="73" grpId="0"/>
      <p:bldP spid="7" grpId="0" animBg="1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MPC via Majority from Majorities (Passive)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504" y="908720"/>
            <a:ext cx="3695936" cy="3273808"/>
            <a:chOff x="323528" y="2471752"/>
            <a:chExt cx="3695936" cy="3273808"/>
          </a:xfrm>
        </p:grpSpPr>
        <p:sp>
          <p:nvSpPr>
            <p:cNvPr id="6" name="Oval 5"/>
            <p:cNvSpPr/>
            <p:nvPr/>
          </p:nvSpPr>
          <p:spPr>
            <a:xfrm>
              <a:off x="1043608" y="304781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95536" y="4139111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Oval 28"/>
            <p:cNvSpPr/>
            <p:nvPr/>
          </p:nvSpPr>
          <p:spPr>
            <a:xfrm>
              <a:off x="1313581" y="486032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Oval 29"/>
            <p:cNvSpPr/>
            <p:nvPr/>
          </p:nvSpPr>
          <p:spPr>
            <a:xfrm>
              <a:off x="2820592" y="283179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Oval 30"/>
            <p:cNvSpPr/>
            <p:nvPr/>
          </p:nvSpPr>
          <p:spPr>
            <a:xfrm>
              <a:off x="3298240" y="500948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/>
                <p:cNvSpPr txBox="1">
                  <a:spLocks/>
                </p:cNvSpPr>
                <p:nvPr/>
              </p:nvSpPr>
              <p:spPr>
                <a:xfrm>
                  <a:off x="707318" y="2648787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18" y="2648787"/>
                  <a:ext cx="441877" cy="4426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67" r="-1389" b="-1369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2411760" y="2471752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2471752"/>
                  <a:ext cx="441877" cy="4531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40" r="-2740" b="-121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323528" y="367474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3674744"/>
                  <a:ext cx="441877" cy="4531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67" r="-2778" b="-10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1214127" y="521005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127" y="5210051"/>
                  <a:ext cx="441877" cy="4531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167" r="-2778" b="-10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3577587" y="5292368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587" y="5292368"/>
                  <a:ext cx="441877" cy="4531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740" r="-2740" b="-121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28442" y="4437112"/>
                <a:ext cx="2097679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2" y="4437112"/>
                <a:ext cx="2097679" cy="453192"/>
              </a:xfrm>
              <a:prstGeom prst="rect">
                <a:avLst/>
              </a:prstGeom>
              <a:blipFill rotWithShape="1">
                <a:blip r:embed="rId8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5652120" y="2170072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5941440" y="1840606"/>
                <a:ext cx="441877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440" y="1840606"/>
                <a:ext cx="441877" cy="45319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979712" y="364502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98" name="Oval 97"/>
          <p:cNvSpPr/>
          <p:nvPr/>
        </p:nvSpPr>
        <p:spPr>
          <a:xfrm>
            <a:off x="2310050" y="367865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99" name="Oval 98"/>
          <p:cNvSpPr/>
          <p:nvPr/>
        </p:nvSpPr>
        <p:spPr>
          <a:xfrm>
            <a:off x="2604389" y="371704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33" name="Oval 32"/>
          <p:cNvSpPr/>
          <p:nvPr/>
        </p:nvSpPr>
        <p:spPr>
          <a:xfrm>
            <a:off x="5064180" y="1135316"/>
            <a:ext cx="3540267" cy="28206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8234579" y="3191832"/>
                <a:ext cx="441877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579" y="3191832"/>
                <a:ext cx="441877" cy="45319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303197" y="1412776"/>
            <a:ext cx="3229243" cy="2520280"/>
            <a:chOff x="5421888" y="1556792"/>
            <a:chExt cx="3229243" cy="2520280"/>
          </a:xfrm>
        </p:grpSpPr>
        <p:sp>
          <p:nvSpPr>
            <p:cNvPr id="113" name="Oval 112"/>
            <p:cNvSpPr/>
            <p:nvPr/>
          </p:nvSpPr>
          <p:spPr>
            <a:xfrm>
              <a:off x="5554787" y="1556792"/>
              <a:ext cx="1778666" cy="167905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4" name="Oval 113"/>
            <p:cNvSpPr/>
            <p:nvPr/>
          </p:nvSpPr>
          <p:spPr>
            <a:xfrm>
              <a:off x="7993230" y="2348880"/>
              <a:ext cx="432048" cy="4320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5" name="Oval 114"/>
            <p:cNvSpPr/>
            <p:nvPr/>
          </p:nvSpPr>
          <p:spPr>
            <a:xfrm>
              <a:off x="6994947" y="3573016"/>
              <a:ext cx="432048" cy="4320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Content Placeholder 2"/>
                <p:cNvSpPr txBox="1">
                  <a:spLocks/>
                </p:cNvSpPr>
                <p:nvPr/>
              </p:nvSpPr>
              <p:spPr>
                <a:xfrm>
                  <a:off x="5421888" y="285293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1888" y="2852936"/>
                  <a:ext cx="441877" cy="45319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r="-2778" b="-1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Content Placeholder 2"/>
                <p:cNvSpPr txBox="1">
                  <a:spLocks/>
                </p:cNvSpPr>
                <p:nvPr/>
              </p:nvSpPr>
              <p:spPr>
                <a:xfrm>
                  <a:off x="6490891" y="3623880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0891" y="3623880"/>
                  <a:ext cx="441877" cy="45319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r="-4110" b="-270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Content Placeholder 2"/>
                <p:cNvSpPr txBox="1">
                  <a:spLocks/>
                </p:cNvSpPr>
                <p:nvPr/>
              </p:nvSpPr>
              <p:spPr>
                <a:xfrm>
                  <a:off x="8209254" y="2615768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9254" y="2615768"/>
                  <a:ext cx="441877" cy="45319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r="-4110" b="-1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ontent Placeholder 2"/>
                <p:cNvSpPr txBox="1">
                  <a:spLocks/>
                </p:cNvSpPr>
                <p:nvPr/>
              </p:nvSpPr>
              <p:spPr>
                <a:xfrm>
                  <a:off x="5549872" y="201831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872" y="2018311"/>
                  <a:ext cx="441877" cy="453192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r="-13889" b="-1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ontent Placeholder 2"/>
                <p:cNvSpPr txBox="1">
                  <a:spLocks/>
                </p:cNvSpPr>
                <p:nvPr/>
              </p:nvSpPr>
              <p:spPr>
                <a:xfrm>
                  <a:off x="6409054" y="273603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9054" y="2736034"/>
                  <a:ext cx="441877" cy="453192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r="-15278" b="-1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ontent Placeholder 2"/>
                <p:cNvSpPr txBox="1">
                  <a:spLocks/>
                </p:cNvSpPr>
                <p:nvPr/>
              </p:nvSpPr>
              <p:spPr>
                <a:xfrm>
                  <a:off x="6659415" y="1688933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415" y="1688933"/>
                  <a:ext cx="441877" cy="453192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r="-15278" b="-1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/>
          <p:nvPr/>
        </p:nvGrpSpPr>
        <p:grpSpPr>
          <a:xfrm>
            <a:off x="611560" y="1412776"/>
            <a:ext cx="4536504" cy="2245896"/>
            <a:chOff x="1115616" y="3356992"/>
            <a:chExt cx="4536504" cy="2245896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3540672" y="3450144"/>
              <a:ext cx="2111448" cy="5176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763688" y="3666168"/>
              <a:ext cx="3804549" cy="60317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1115616" y="4434506"/>
              <a:ext cx="4392488" cy="32295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1970389" y="4663708"/>
              <a:ext cx="3537715" cy="66221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3955048" y="4900876"/>
              <a:ext cx="1613189" cy="5742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Content Placeholder 2"/>
                <p:cNvSpPr txBox="1">
                  <a:spLocks/>
                </p:cNvSpPr>
                <p:nvPr/>
              </p:nvSpPr>
              <p:spPr>
                <a:xfrm>
                  <a:off x="3271295" y="3908003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295" y="3908003"/>
                  <a:ext cx="441877" cy="442620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Content Placeholder 2"/>
                <p:cNvSpPr txBox="1">
                  <a:spLocks/>
                </p:cNvSpPr>
                <p:nvPr/>
              </p:nvSpPr>
              <p:spPr>
                <a:xfrm>
                  <a:off x="4418155" y="3356992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8155" y="3356992"/>
                  <a:ext cx="441877" cy="453192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Content Placeholder 2"/>
                <p:cNvSpPr txBox="1">
                  <a:spLocks/>
                </p:cNvSpPr>
                <p:nvPr/>
              </p:nvSpPr>
              <p:spPr>
                <a:xfrm>
                  <a:off x="2232119" y="426934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2119" y="4269346"/>
                  <a:ext cx="441877" cy="45319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Content Placeholder 2"/>
                <p:cNvSpPr txBox="1">
                  <a:spLocks/>
                </p:cNvSpPr>
                <p:nvPr/>
              </p:nvSpPr>
              <p:spPr>
                <a:xfrm>
                  <a:off x="3121253" y="503692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253" y="5036926"/>
                  <a:ext cx="441877" cy="45319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Content Placeholder 2"/>
                <p:cNvSpPr txBox="1">
                  <a:spLocks/>
                </p:cNvSpPr>
                <p:nvPr/>
              </p:nvSpPr>
              <p:spPr>
                <a:xfrm>
                  <a:off x="4517459" y="514969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459" y="5149696"/>
                  <a:ext cx="441877" cy="453192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Oval 81"/>
          <p:cNvSpPr/>
          <p:nvPr/>
        </p:nvSpPr>
        <p:spPr>
          <a:xfrm>
            <a:off x="5737200" y="1635154"/>
            <a:ext cx="432048" cy="43204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3" name="Oval 82"/>
          <p:cNvSpPr/>
          <p:nvPr/>
        </p:nvSpPr>
        <p:spPr>
          <a:xfrm>
            <a:off x="5924080" y="2545624"/>
            <a:ext cx="432048" cy="43204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Oval 83"/>
          <p:cNvSpPr/>
          <p:nvPr/>
        </p:nvSpPr>
        <p:spPr>
          <a:xfrm>
            <a:off x="6732240" y="2006641"/>
            <a:ext cx="432048" cy="43204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8" name="Straight Arrow Connector 87"/>
          <p:cNvCxnSpPr>
            <a:endCxn id="115" idx="7"/>
          </p:cNvCxnSpPr>
          <p:nvPr/>
        </p:nvCxnSpPr>
        <p:spPr>
          <a:xfrm flipH="1">
            <a:off x="7245032" y="2630625"/>
            <a:ext cx="706654" cy="8616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7245032" y="2293798"/>
            <a:ext cx="618233" cy="10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6169248" y="1942644"/>
            <a:ext cx="505076" cy="180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2" idx="4"/>
          </p:cNvCxnSpPr>
          <p:nvPr/>
        </p:nvCxnSpPr>
        <p:spPr>
          <a:xfrm>
            <a:off x="5953224" y="2067202"/>
            <a:ext cx="158372" cy="463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83" idx="7"/>
          </p:cNvCxnSpPr>
          <p:nvPr/>
        </p:nvCxnSpPr>
        <p:spPr>
          <a:xfrm flipH="1">
            <a:off x="6292856" y="2370430"/>
            <a:ext cx="504214" cy="238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82" idx="4"/>
          </p:cNvCxnSpPr>
          <p:nvPr/>
        </p:nvCxnSpPr>
        <p:spPr>
          <a:xfrm flipH="1" flipV="1">
            <a:off x="5953224" y="2067202"/>
            <a:ext cx="159183" cy="444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169248" y="1942644"/>
            <a:ext cx="562992" cy="180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115" idx="1"/>
          </p:cNvCxnSpPr>
          <p:nvPr/>
        </p:nvCxnSpPr>
        <p:spPr>
          <a:xfrm>
            <a:off x="6732240" y="3045210"/>
            <a:ext cx="207288" cy="447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4" idx="3"/>
          </p:cNvCxnSpPr>
          <p:nvPr/>
        </p:nvCxnSpPr>
        <p:spPr>
          <a:xfrm flipV="1">
            <a:off x="7245032" y="2573640"/>
            <a:ext cx="692779" cy="855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6797070" y="3001320"/>
            <a:ext cx="151194" cy="409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6580909" y="4221088"/>
            <a:ext cx="2042265" cy="2376264"/>
            <a:chOff x="6854849" y="3848415"/>
            <a:chExt cx="2042265" cy="2376264"/>
          </a:xfrm>
        </p:grpSpPr>
        <p:sp>
          <p:nvSpPr>
            <p:cNvPr id="133" name="Oval 132"/>
            <p:cNvSpPr/>
            <p:nvPr/>
          </p:nvSpPr>
          <p:spPr>
            <a:xfrm>
              <a:off x="8052134" y="4221088"/>
              <a:ext cx="360040" cy="36004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Content Placeholder 2"/>
                <p:cNvSpPr txBox="1">
                  <a:spLocks/>
                </p:cNvSpPr>
                <p:nvPr/>
              </p:nvSpPr>
              <p:spPr>
                <a:xfrm>
                  <a:off x="8126946" y="384841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946" y="3848415"/>
                  <a:ext cx="441877" cy="453192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Content Placeholder 2"/>
                <p:cNvSpPr txBox="1">
                  <a:spLocks/>
                </p:cNvSpPr>
                <p:nvPr/>
              </p:nvSpPr>
              <p:spPr>
                <a:xfrm>
                  <a:off x="7476070" y="4496487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070" y="4496487"/>
                  <a:ext cx="441877" cy="453192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Content Placeholder 2"/>
                <p:cNvSpPr txBox="1">
                  <a:spLocks/>
                </p:cNvSpPr>
                <p:nvPr/>
              </p:nvSpPr>
              <p:spPr>
                <a:xfrm>
                  <a:off x="7916267" y="4994333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267" y="4994333"/>
                  <a:ext cx="441877" cy="45319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Content Placeholder 2"/>
                <p:cNvSpPr txBox="1">
                  <a:spLocks/>
                </p:cNvSpPr>
                <p:nvPr/>
              </p:nvSpPr>
              <p:spPr>
                <a:xfrm>
                  <a:off x="8455237" y="4989217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237" y="4989217"/>
                  <a:ext cx="441877" cy="453192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Straight Connector 139"/>
            <p:cNvCxnSpPr/>
            <p:nvPr/>
          </p:nvCxnSpPr>
          <p:spPr>
            <a:xfrm flipH="1">
              <a:off x="7708890" y="4509120"/>
              <a:ext cx="352049" cy="4829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33" idx="5"/>
            </p:cNvCxnSpPr>
            <p:nvPr/>
          </p:nvCxnSpPr>
          <p:spPr>
            <a:xfrm>
              <a:off x="8359447" y="4528401"/>
              <a:ext cx="263563" cy="5332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8225626" y="3969060"/>
              <a:ext cx="1" cy="1800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144"/>
                <p:cNvSpPr/>
                <p:nvPr/>
              </p:nvSpPr>
              <p:spPr>
                <a:xfrm>
                  <a:off x="8017409" y="4196959"/>
                  <a:ext cx="51918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17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5" name="Rectangle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409" y="4196959"/>
                  <a:ext cx="519181" cy="353943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Connector 145"/>
            <p:cNvCxnSpPr>
              <a:stCxn id="133" idx="4"/>
            </p:cNvCxnSpPr>
            <p:nvPr/>
          </p:nvCxnSpPr>
          <p:spPr>
            <a:xfrm flipH="1">
              <a:off x="8126946" y="4581128"/>
              <a:ext cx="105208" cy="4804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Oval 160"/>
            <p:cNvSpPr/>
            <p:nvPr/>
          </p:nvSpPr>
          <p:spPr>
            <a:xfrm>
              <a:off x="7438228" y="5000543"/>
              <a:ext cx="360040" cy="36004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Rectangle 159"/>
                <p:cNvSpPr/>
                <p:nvPr/>
              </p:nvSpPr>
              <p:spPr>
                <a:xfrm>
                  <a:off x="7399353" y="4988668"/>
                  <a:ext cx="51918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17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60" name="Rectangle 1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353" y="4988668"/>
                  <a:ext cx="519181" cy="353943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8" name="Straight Connector 167"/>
            <p:cNvCxnSpPr/>
            <p:nvPr/>
          </p:nvCxnSpPr>
          <p:spPr>
            <a:xfrm flipH="1">
              <a:off x="7107448" y="5326773"/>
              <a:ext cx="352049" cy="4829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7758005" y="5346054"/>
              <a:ext cx="263563" cy="5332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7525504" y="5398781"/>
              <a:ext cx="105208" cy="4804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Content Placeholder 2"/>
                <p:cNvSpPr txBox="1">
                  <a:spLocks/>
                </p:cNvSpPr>
                <p:nvPr/>
              </p:nvSpPr>
              <p:spPr>
                <a:xfrm>
                  <a:off x="6854849" y="5761609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7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849" y="5761609"/>
                  <a:ext cx="441877" cy="453192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Content Placeholder 2"/>
                <p:cNvSpPr txBox="1">
                  <a:spLocks/>
                </p:cNvSpPr>
                <p:nvPr/>
              </p:nvSpPr>
              <p:spPr>
                <a:xfrm>
                  <a:off x="7284383" y="5771487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7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383" y="5771487"/>
                  <a:ext cx="441877" cy="453192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Content Placeholder 2"/>
                <p:cNvSpPr txBox="1">
                  <a:spLocks/>
                </p:cNvSpPr>
                <p:nvPr/>
              </p:nvSpPr>
              <p:spPr>
                <a:xfrm>
                  <a:off x="7825014" y="577068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7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5014" y="5770686"/>
                  <a:ext cx="441877" cy="453192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4" name="Straight Arrow Connector 173"/>
          <p:cNvCxnSpPr/>
          <p:nvPr/>
        </p:nvCxnSpPr>
        <p:spPr>
          <a:xfrm flipH="1" flipV="1">
            <a:off x="5952027" y="2109106"/>
            <a:ext cx="159183" cy="444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>
            <a:off x="6300192" y="2348880"/>
            <a:ext cx="504214" cy="238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 flipV="1">
            <a:off x="6169248" y="1916832"/>
            <a:ext cx="49114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5953224" y="2095235"/>
            <a:ext cx="130944" cy="3944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endCxn id="114" idx="2"/>
          </p:cNvCxnSpPr>
          <p:nvPr/>
        </p:nvCxnSpPr>
        <p:spPr>
          <a:xfrm>
            <a:off x="7251564" y="2303987"/>
            <a:ext cx="622975" cy="1169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>
            <a:off x="7236296" y="2636912"/>
            <a:ext cx="706654" cy="8616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611560" y="1484784"/>
            <a:ext cx="4464496" cy="2253392"/>
            <a:chOff x="1031947" y="3260476"/>
            <a:chExt cx="5187501" cy="2253392"/>
          </a:xfrm>
        </p:grpSpPr>
        <p:cxnSp>
          <p:nvCxnSpPr>
            <p:cNvPr id="90" name="Straight Arrow Connector 89"/>
            <p:cNvCxnSpPr>
              <a:stCxn id="30" idx="5"/>
            </p:cNvCxnSpPr>
            <p:nvPr/>
          </p:nvCxnSpPr>
          <p:spPr>
            <a:xfrm>
              <a:off x="3776211" y="3413228"/>
              <a:ext cx="2443237" cy="78547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6" idx="6"/>
            </p:cNvCxnSpPr>
            <p:nvPr/>
          </p:nvCxnSpPr>
          <p:spPr>
            <a:xfrm>
              <a:off x="1784971" y="3476500"/>
              <a:ext cx="4371204" cy="87495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28" idx="6"/>
            </p:cNvCxnSpPr>
            <p:nvPr/>
          </p:nvCxnSpPr>
          <p:spPr>
            <a:xfrm flipV="1">
              <a:off x="1031947" y="4351457"/>
              <a:ext cx="5040561" cy="21633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29" idx="6"/>
            </p:cNvCxnSpPr>
            <p:nvPr/>
          </p:nvCxnSpPr>
          <p:spPr>
            <a:xfrm flipV="1">
              <a:off x="2098665" y="4504208"/>
              <a:ext cx="4120783" cy="78479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31" idx="7"/>
            </p:cNvCxnSpPr>
            <p:nvPr/>
          </p:nvCxnSpPr>
          <p:spPr>
            <a:xfrm flipV="1">
              <a:off x="4331212" y="4504208"/>
              <a:ext cx="1888236" cy="78120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/>
                <p:cNvSpPr txBox="1">
                  <a:spLocks/>
                </p:cNvSpPr>
                <p:nvPr/>
              </p:nvSpPr>
              <p:spPr>
                <a:xfrm>
                  <a:off x="3148893" y="3809244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8893" y="3809244"/>
                  <a:ext cx="441877" cy="442620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 l="-3175" t="-18056" r="-7777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/>
                <p:cNvSpPr txBox="1">
                  <a:spLocks/>
                </p:cNvSpPr>
                <p:nvPr/>
              </p:nvSpPr>
              <p:spPr>
                <a:xfrm>
                  <a:off x="4522530" y="326047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530" y="3260476"/>
                  <a:ext cx="441877" cy="453192"/>
                </a:xfrm>
                <a:prstGeom prst="rect">
                  <a:avLst/>
                </a:prstGeom>
                <a:blipFill rotWithShape="1">
                  <a:blip r:embed="rId53"/>
                  <a:stretch>
                    <a:fillRect l="-3175" t="-17568" r="-7777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Content Placeholder 2"/>
                <p:cNvSpPr txBox="1">
                  <a:spLocks/>
                </p:cNvSpPr>
                <p:nvPr/>
              </p:nvSpPr>
              <p:spPr>
                <a:xfrm>
                  <a:off x="2080260" y="4079860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260" y="4079860"/>
                  <a:ext cx="441877" cy="453192"/>
                </a:xfrm>
                <a:prstGeom prst="rect">
                  <a:avLst/>
                </a:prstGeom>
                <a:blipFill rotWithShape="1">
                  <a:blip r:embed="rId54"/>
                  <a:stretch>
                    <a:fillRect l="-3175" t="-17568" r="-7777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/>
                <p:cNvSpPr txBox="1">
                  <a:spLocks/>
                </p:cNvSpPr>
                <p:nvPr/>
              </p:nvSpPr>
              <p:spPr>
                <a:xfrm>
                  <a:off x="3109453" y="506067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453" y="5060676"/>
                  <a:ext cx="441877" cy="453192"/>
                </a:xfrm>
                <a:prstGeom prst="rect">
                  <a:avLst/>
                </a:prstGeom>
                <a:blipFill rotWithShape="1">
                  <a:blip r:embed="rId55"/>
                  <a:stretch>
                    <a:fillRect l="-4839" t="-17568" r="-7903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Content Placeholder 2"/>
                <p:cNvSpPr txBox="1">
                  <a:spLocks/>
                </p:cNvSpPr>
                <p:nvPr/>
              </p:nvSpPr>
              <p:spPr>
                <a:xfrm>
                  <a:off x="4857208" y="4988668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1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7208" y="4988668"/>
                  <a:ext cx="441877" cy="453192"/>
                </a:xfrm>
                <a:prstGeom prst="rect">
                  <a:avLst/>
                </a:prstGeom>
                <a:blipFill rotWithShape="1">
                  <a:blip r:embed="rId56"/>
                  <a:stretch>
                    <a:fillRect l="-3175" t="-17568" r="-7777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/>
              <p:cNvSpPr txBox="1">
                <a:spLocks/>
              </p:cNvSpPr>
              <p:nvPr/>
            </p:nvSpPr>
            <p:spPr>
              <a:xfrm>
                <a:off x="791819" y="1463579"/>
                <a:ext cx="534672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19" y="1463579"/>
                <a:ext cx="534672" cy="442620"/>
              </a:xfrm>
              <a:prstGeom prst="rect">
                <a:avLst/>
              </a:prstGeom>
              <a:blipFill rotWithShape="1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Content Placeholder 2"/>
              <p:cNvSpPr txBox="1">
                <a:spLocks/>
              </p:cNvSpPr>
              <p:nvPr/>
            </p:nvSpPr>
            <p:spPr>
              <a:xfrm>
                <a:off x="2565269" y="1236922"/>
                <a:ext cx="534672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269" y="1236922"/>
                <a:ext cx="534672" cy="442620"/>
              </a:xfrm>
              <a:prstGeom prst="rect">
                <a:avLst/>
              </a:prstGeom>
              <a:blipFill rotWithShape="1"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Content Placeholder 2"/>
              <p:cNvSpPr txBox="1">
                <a:spLocks/>
              </p:cNvSpPr>
              <p:nvPr/>
            </p:nvSpPr>
            <p:spPr>
              <a:xfrm>
                <a:off x="190145" y="2543638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45" y="2543638"/>
                <a:ext cx="441877" cy="442620"/>
              </a:xfrm>
              <a:prstGeom prst="rect">
                <a:avLst/>
              </a:prstGeom>
              <a:blipFill rotWithShape="1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/>
              <p:cNvSpPr txBox="1">
                <a:spLocks/>
              </p:cNvSpPr>
              <p:nvPr/>
            </p:nvSpPr>
            <p:spPr>
              <a:xfrm>
                <a:off x="1104983" y="3284984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83" y="3284984"/>
                <a:ext cx="441877" cy="442620"/>
              </a:xfrm>
              <a:prstGeom prst="rect">
                <a:avLst/>
              </a:prstGeom>
              <a:blipFill rotWithShape="1"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ontent Placeholder 2"/>
              <p:cNvSpPr txBox="1">
                <a:spLocks/>
              </p:cNvSpPr>
              <p:nvPr/>
            </p:nvSpPr>
            <p:spPr>
              <a:xfrm>
                <a:off x="3081902" y="3418367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902" y="3418367"/>
                <a:ext cx="441877" cy="442620"/>
              </a:xfrm>
              <a:prstGeom prst="rect">
                <a:avLst/>
              </a:prstGeom>
              <a:blipFill rotWithShape="1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2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8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9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3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7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1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9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7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1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9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MPC via Majority </a:t>
            </a:r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from Majorities </a:t>
            </a:r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(Passive)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251519" y="1398284"/>
            <a:ext cx="8540377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200" dirty="0" smtClean="0">
                <a:latin typeface="Comic Sans MS" pitchFamily="66" charset="0"/>
              </a:rPr>
              <a:t>Simulate the trusted party by the real players </a:t>
            </a:r>
            <a:r>
              <a:rPr lang="en-US" sz="2200" b="1" dirty="0" smtClean="0">
                <a:solidFill>
                  <a:srgbClr val="C00000"/>
                </a:solidFill>
                <a:latin typeface="Comic Sans MS" pitchFamily="66" charset="0"/>
              </a:rPr>
              <a:t>according</a:t>
            </a:r>
            <a:r>
              <a:rPr lang="en-US" sz="2200" dirty="0" smtClean="0">
                <a:latin typeface="Comic Sans MS" pitchFamily="66" charset="0"/>
              </a:rPr>
              <a:t> to a 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majority from majorities formula.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80195" y="2837034"/>
            <a:ext cx="3816424" cy="3616302"/>
            <a:chOff x="4980195" y="2837034"/>
            <a:chExt cx="3816424" cy="361630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412564" y="2972650"/>
              <a:ext cx="1" cy="1800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7189367" y="3182774"/>
              <a:ext cx="519181" cy="384169"/>
              <a:chOff x="1979712" y="2151080"/>
              <a:chExt cx="519181" cy="38416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/>
            <p:cNvGrpSpPr/>
            <p:nvPr/>
          </p:nvGrpSpPr>
          <p:grpSpPr>
            <a:xfrm>
              <a:off x="6132323" y="4005064"/>
              <a:ext cx="519181" cy="384169"/>
              <a:chOff x="1979712" y="2151080"/>
              <a:chExt cx="519181" cy="38416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8277438" y="4020414"/>
              <a:ext cx="519181" cy="384169"/>
              <a:chOff x="1979712" y="2151080"/>
              <a:chExt cx="519181" cy="38416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" name="Straight Connector 27"/>
            <p:cNvCxnSpPr>
              <a:stCxn id="19" idx="4"/>
            </p:cNvCxnSpPr>
            <p:nvPr/>
          </p:nvCxnSpPr>
          <p:spPr>
            <a:xfrm flipH="1">
              <a:off x="6979624" y="3566943"/>
              <a:ext cx="433195" cy="25074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535795" y="3508959"/>
              <a:ext cx="689053" cy="51145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596336" y="3493057"/>
              <a:ext cx="768235" cy="5273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412243" y="4845031"/>
              <a:ext cx="519181" cy="384169"/>
              <a:chOff x="1979712" y="2151080"/>
              <a:chExt cx="519181" cy="384169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ontent Placeholder 2"/>
                <p:cNvSpPr txBox="1">
                  <a:spLocks/>
                </p:cNvSpPr>
                <p:nvPr/>
              </p:nvSpPr>
              <p:spPr>
                <a:xfrm>
                  <a:off x="7468222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8222" y="6021288"/>
                  <a:ext cx="360040" cy="43204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339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/>
            <p:nvPr/>
          </p:nvCxnSpPr>
          <p:spPr>
            <a:xfrm flipH="1">
              <a:off x="5755123" y="4366958"/>
              <a:ext cx="412681" cy="4750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340652" y="4437112"/>
              <a:ext cx="543556" cy="16214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510496" y="4396708"/>
              <a:ext cx="1121135" cy="16618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206483" y="5255447"/>
              <a:ext cx="294199" cy="8030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61141" y="5295326"/>
              <a:ext cx="253008" cy="7711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15715" y="5231054"/>
              <a:ext cx="973078" cy="8592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ontent Placeholder 2"/>
                <p:cNvSpPr txBox="1">
                  <a:spLocks/>
                </p:cNvSpPr>
                <p:nvPr/>
              </p:nvSpPr>
              <p:spPr>
                <a:xfrm>
                  <a:off x="4980195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195" y="6021288"/>
                  <a:ext cx="360040" cy="4320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ontent Placeholder 2"/>
                <p:cNvSpPr txBox="1">
                  <a:spLocks/>
                </p:cNvSpPr>
                <p:nvPr/>
              </p:nvSpPr>
              <p:spPr>
                <a:xfrm>
                  <a:off x="5772283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283" y="6021288"/>
                  <a:ext cx="360040" cy="43204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ontent Placeholder 2"/>
                <p:cNvSpPr txBox="1">
                  <a:spLocks/>
                </p:cNvSpPr>
                <p:nvPr/>
              </p:nvSpPr>
              <p:spPr>
                <a:xfrm>
                  <a:off x="6708387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387" y="6021288"/>
                  <a:ext cx="360040" cy="43204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2"/>
                <p:cNvSpPr txBox="1">
                  <a:spLocks/>
                </p:cNvSpPr>
                <p:nvPr/>
              </p:nvSpPr>
              <p:spPr>
                <a:xfrm>
                  <a:off x="8292563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2563" y="6021288"/>
                  <a:ext cx="360040" cy="43204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/>
            <p:cNvCxnSpPr/>
            <p:nvPr/>
          </p:nvCxnSpPr>
          <p:spPr>
            <a:xfrm flipH="1">
              <a:off x="7071065" y="4437112"/>
              <a:ext cx="1293506" cy="16532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711144" y="4476868"/>
              <a:ext cx="789746" cy="15737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8506274" y="4476868"/>
              <a:ext cx="74321" cy="15816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ontent Placeholder 2"/>
                <p:cNvSpPr txBox="1">
                  <a:spLocks/>
                </p:cNvSpPr>
                <p:nvPr/>
              </p:nvSpPr>
              <p:spPr>
                <a:xfrm>
                  <a:off x="7404614" y="2837034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4614" y="2837034"/>
                  <a:ext cx="360040" cy="43204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ontent Placeholder 2"/>
                <p:cNvSpPr txBox="1">
                  <a:spLocks/>
                </p:cNvSpPr>
                <p:nvPr/>
              </p:nvSpPr>
              <p:spPr>
                <a:xfrm>
                  <a:off x="6516216" y="3436951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3436951"/>
                  <a:ext cx="360040" cy="43204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ontent Placeholder 2"/>
                <p:cNvSpPr txBox="1">
                  <a:spLocks/>
                </p:cNvSpPr>
                <p:nvPr/>
              </p:nvSpPr>
              <p:spPr>
                <a:xfrm>
                  <a:off x="7884368" y="341309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3413098"/>
                  <a:ext cx="360040" cy="43204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ontent Placeholder 2"/>
                <p:cNvSpPr txBox="1">
                  <a:spLocks/>
                </p:cNvSpPr>
                <p:nvPr/>
              </p:nvSpPr>
              <p:spPr>
                <a:xfrm>
                  <a:off x="5620765" y="4229039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765" y="4229039"/>
                  <a:ext cx="360040" cy="43204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209792" y="2844726"/>
            <a:ext cx="737185" cy="2776291"/>
            <a:chOff x="209792" y="2844726"/>
            <a:chExt cx="737185" cy="2776291"/>
          </a:xfrm>
        </p:grpSpPr>
        <p:sp>
          <p:nvSpPr>
            <p:cNvPr id="62" name="Oval 61"/>
            <p:cNvSpPr/>
            <p:nvPr/>
          </p:nvSpPr>
          <p:spPr>
            <a:xfrm>
              <a:off x="622977" y="289074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16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622977" y="4095474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4" name="Oval 63"/>
            <p:cNvSpPr/>
            <p:nvPr/>
          </p:nvSpPr>
          <p:spPr>
            <a:xfrm>
              <a:off x="622977" y="4689176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5" name="Oval 64"/>
            <p:cNvSpPr/>
            <p:nvPr/>
          </p:nvSpPr>
          <p:spPr>
            <a:xfrm>
              <a:off x="622977" y="3496939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6" name="Oval 65"/>
            <p:cNvSpPr/>
            <p:nvPr/>
          </p:nvSpPr>
          <p:spPr>
            <a:xfrm>
              <a:off x="622977" y="526524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ontent Placeholder 2"/>
                <p:cNvSpPr txBox="1">
                  <a:spLocks/>
                </p:cNvSpPr>
                <p:nvPr/>
              </p:nvSpPr>
              <p:spPr>
                <a:xfrm>
                  <a:off x="209792" y="2844726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92" y="2844726"/>
                  <a:ext cx="441877" cy="44262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ontent Placeholder 2"/>
                <p:cNvSpPr txBox="1">
                  <a:spLocks/>
                </p:cNvSpPr>
                <p:nvPr/>
              </p:nvSpPr>
              <p:spPr>
                <a:xfrm>
                  <a:off x="223632" y="3429000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32" y="3429000"/>
                  <a:ext cx="441877" cy="45319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ontent Placeholder 2"/>
                <p:cNvSpPr txBox="1">
                  <a:spLocks/>
                </p:cNvSpPr>
                <p:nvPr/>
              </p:nvSpPr>
              <p:spPr>
                <a:xfrm>
                  <a:off x="223631" y="398237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31" y="3982371"/>
                  <a:ext cx="441877" cy="45319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ontent Placeholder 2"/>
                <p:cNvSpPr txBox="1">
                  <a:spLocks/>
                </p:cNvSpPr>
                <p:nvPr/>
              </p:nvSpPr>
              <p:spPr>
                <a:xfrm>
                  <a:off x="221926" y="459264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926" y="4592645"/>
                  <a:ext cx="441877" cy="45319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ontent Placeholder 2"/>
                <p:cNvSpPr txBox="1">
                  <a:spLocks/>
                </p:cNvSpPr>
                <p:nvPr/>
              </p:nvSpPr>
              <p:spPr>
                <a:xfrm>
                  <a:off x="211410" y="516782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10" y="5167825"/>
                  <a:ext cx="441877" cy="45319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2555776" y="3645085"/>
            <a:ext cx="801917" cy="680936"/>
            <a:chOff x="2555776" y="3645085"/>
            <a:chExt cx="801917" cy="680936"/>
          </a:xfrm>
        </p:grpSpPr>
        <p:sp>
          <p:nvSpPr>
            <p:cNvPr id="72" name="Oval 71"/>
            <p:cNvSpPr/>
            <p:nvPr/>
          </p:nvSpPr>
          <p:spPr>
            <a:xfrm>
              <a:off x="2555776" y="3894021"/>
              <a:ext cx="432000" cy="432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ontent Placeholder 2"/>
                <p:cNvSpPr txBox="1">
                  <a:spLocks/>
                </p:cNvSpPr>
                <p:nvPr/>
              </p:nvSpPr>
              <p:spPr>
                <a:xfrm>
                  <a:off x="2915816" y="3645085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3645085"/>
                  <a:ext cx="441877" cy="44262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939669" y="2492896"/>
            <a:ext cx="2424419" cy="1229483"/>
            <a:chOff x="2939669" y="2492896"/>
            <a:chExt cx="2424419" cy="1229483"/>
          </a:xfrm>
        </p:grpSpPr>
        <p:sp>
          <p:nvSpPr>
            <p:cNvPr id="4" name="Cloud Callout 3"/>
            <p:cNvSpPr/>
            <p:nvPr/>
          </p:nvSpPr>
          <p:spPr>
            <a:xfrm>
              <a:off x="2939669" y="2492896"/>
              <a:ext cx="2424419" cy="1229483"/>
            </a:xfrm>
            <a:prstGeom prst="cloudCallout">
              <a:avLst>
                <a:gd name="adj1" fmla="val -36621"/>
                <a:gd name="adj2" fmla="val 607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ontent Placeholder 2"/>
                <p:cNvSpPr txBox="1">
                  <a:spLocks/>
                </p:cNvSpPr>
                <p:nvPr/>
              </p:nvSpPr>
              <p:spPr>
                <a:xfrm>
                  <a:off x="3338035" y="2852936"/>
                  <a:ext cx="657901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035" y="2852936"/>
                  <a:ext cx="657901" cy="44262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4630" r="-136111" b="-411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67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MPC via Majority </a:t>
            </a:r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from Majorities </a:t>
            </a:r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(Passive)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251519" y="1398284"/>
            <a:ext cx="8540377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200" dirty="0" smtClean="0">
                <a:latin typeface="Comic Sans MS" pitchFamily="66" charset="0"/>
              </a:rPr>
              <a:t>Simulate the trusted party by the real players </a:t>
            </a:r>
            <a:r>
              <a:rPr lang="en-US" sz="2200" b="1" dirty="0" smtClean="0">
                <a:solidFill>
                  <a:srgbClr val="C00000"/>
                </a:solidFill>
                <a:latin typeface="Comic Sans MS" pitchFamily="66" charset="0"/>
              </a:rPr>
              <a:t>according</a:t>
            </a:r>
            <a:r>
              <a:rPr lang="en-US" sz="2200" dirty="0" smtClean="0">
                <a:latin typeface="Comic Sans MS" pitchFamily="66" charset="0"/>
              </a:rPr>
              <a:t> to a 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majority from majorities formula.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9792" y="2844726"/>
            <a:ext cx="737185" cy="2776291"/>
            <a:chOff x="209792" y="2844726"/>
            <a:chExt cx="737185" cy="2776291"/>
          </a:xfrm>
        </p:grpSpPr>
        <p:sp>
          <p:nvSpPr>
            <p:cNvPr id="62" name="Oval 61"/>
            <p:cNvSpPr/>
            <p:nvPr/>
          </p:nvSpPr>
          <p:spPr>
            <a:xfrm>
              <a:off x="622977" y="289074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16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622977" y="4095474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4" name="Oval 63"/>
            <p:cNvSpPr/>
            <p:nvPr/>
          </p:nvSpPr>
          <p:spPr>
            <a:xfrm>
              <a:off x="622977" y="4689176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5" name="Oval 64"/>
            <p:cNvSpPr/>
            <p:nvPr/>
          </p:nvSpPr>
          <p:spPr>
            <a:xfrm>
              <a:off x="622977" y="3496939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6" name="Oval 65"/>
            <p:cNvSpPr/>
            <p:nvPr/>
          </p:nvSpPr>
          <p:spPr>
            <a:xfrm>
              <a:off x="622977" y="526524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ontent Placeholder 2"/>
                <p:cNvSpPr txBox="1">
                  <a:spLocks/>
                </p:cNvSpPr>
                <p:nvPr/>
              </p:nvSpPr>
              <p:spPr>
                <a:xfrm>
                  <a:off x="209792" y="2844726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92" y="2844726"/>
                  <a:ext cx="441877" cy="4426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ontent Placeholder 2"/>
                <p:cNvSpPr txBox="1">
                  <a:spLocks/>
                </p:cNvSpPr>
                <p:nvPr/>
              </p:nvSpPr>
              <p:spPr>
                <a:xfrm>
                  <a:off x="223632" y="3429000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32" y="3429000"/>
                  <a:ext cx="441877" cy="4531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ontent Placeholder 2"/>
                <p:cNvSpPr txBox="1">
                  <a:spLocks/>
                </p:cNvSpPr>
                <p:nvPr/>
              </p:nvSpPr>
              <p:spPr>
                <a:xfrm>
                  <a:off x="223631" y="398237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31" y="3982371"/>
                  <a:ext cx="441877" cy="4531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ontent Placeholder 2"/>
                <p:cNvSpPr txBox="1">
                  <a:spLocks/>
                </p:cNvSpPr>
                <p:nvPr/>
              </p:nvSpPr>
              <p:spPr>
                <a:xfrm>
                  <a:off x="221926" y="459264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926" y="4592645"/>
                  <a:ext cx="441877" cy="4531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ontent Placeholder 2"/>
                <p:cNvSpPr txBox="1">
                  <a:spLocks/>
                </p:cNvSpPr>
                <p:nvPr/>
              </p:nvSpPr>
              <p:spPr>
                <a:xfrm>
                  <a:off x="211410" y="516782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10" y="5167825"/>
                  <a:ext cx="441877" cy="4531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2555776" y="3645085"/>
            <a:ext cx="801917" cy="680936"/>
            <a:chOff x="2555776" y="3645085"/>
            <a:chExt cx="801917" cy="680936"/>
          </a:xfrm>
        </p:grpSpPr>
        <p:sp>
          <p:nvSpPr>
            <p:cNvPr id="72" name="Oval 71"/>
            <p:cNvSpPr/>
            <p:nvPr/>
          </p:nvSpPr>
          <p:spPr>
            <a:xfrm>
              <a:off x="2555776" y="3894021"/>
              <a:ext cx="432000" cy="432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ontent Placeholder 2"/>
                <p:cNvSpPr txBox="1">
                  <a:spLocks/>
                </p:cNvSpPr>
                <p:nvPr/>
              </p:nvSpPr>
              <p:spPr>
                <a:xfrm>
                  <a:off x="2915816" y="3645085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3645085"/>
                  <a:ext cx="441877" cy="4426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939669" y="2492896"/>
            <a:ext cx="2424419" cy="1229483"/>
            <a:chOff x="2939669" y="2492896"/>
            <a:chExt cx="2424419" cy="1229483"/>
          </a:xfrm>
        </p:grpSpPr>
        <p:sp>
          <p:nvSpPr>
            <p:cNvPr id="4" name="Cloud Callout 3"/>
            <p:cNvSpPr/>
            <p:nvPr/>
          </p:nvSpPr>
          <p:spPr>
            <a:xfrm>
              <a:off x="2939669" y="2492896"/>
              <a:ext cx="2424419" cy="1229483"/>
            </a:xfrm>
            <a:prstGeom prst="cloudCallout">
              <a:avLst>
                <a:gd name="adj1" fmla="val -36621"/>
                <a:gd name="adj2" fmla="val 607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ontent Placeholder 2"/>
                <p:cNvSpPr txBox="1">
                  <a:spLocks/>
                </p:cNvSpPr>
                <p:nvPr/>
              </p:nvSpPr>
              <p:spPr>
                <a:xfrm>
                  <a:off x="3338035" y="2852936"/>
                  <a:ext cx="657901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035" y="2852936"/>
                  <a:ext cx="657901" cy="4426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4630" r="-136111" b="-411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/>
          <p:cNvGrpSpPr/>
          <p:nvPr/>
        </p:nvGrpSpPr>
        <p:grpSpPr>
          <a:xfrm>
            <a:off x="4980195" y="2837034"/>
            <a:ext cx="3816424" cy="3616302"/>
            <a:chOff x="4980195" y="2837034"/>
            <a:chExt cx="3816424" cy="3616302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412564" y="2972650"/>
              <a:ext cx="1" cy="1800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7189367" y="3182774"/>
              <a:ext cx="519181" cy="384169"/>
              <a:chOff x="1979712" y="2151080"/>
              <a:chExt cx="519181" cy="384169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6132323" y="4005064"/>
              <a:ext cx="519181" cy="384169"/>
              <a:chOff x="1979712" y="2151080"/>
              <a:chExt cx="519181" cy="38416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/>
            <p:cNvGrpSpPr/>
            <p:nvPr/>
          </p:nvGrpSpPr>
          <p:grpSpPr>
            <a:xfrm>
              <a:off x="8277438" y="4020414"/>
              <a:ext cx="519181" cy="384169"/>
              <a:chOff x="1979712" y="2151080"/>
              <a:chExt cx="519181" cy="384169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06" name="Rectangle 10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8" name="Straight Connector 77"/>
            <p:cNvCxnSpPr>
              <a:stCxn id="109" idx="4"/>
            </p:cNvCxnSpPr>
            <p:nvPr/>
          </p:nvCxnSpPr>
          <p:spPr>
            <a:xfrm flipH="1">
              <a:off x="6979624" y="3566943"/>
              <a:ext cx="433195" cy="25074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6535795" y="3508959"/>
              <a:ext cx="689053" cy="51145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596336" y="3493057"/>
              <a:ext cx="768235" cy="5273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5412243" y="4845031"/>
              <a:ext cx="519181" cy="384169"/>
              <a:chOff x="1979712" y="2151080"/>
              <a:chExt cx="519181" cy="38416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ontent Placeholder 2"/>
                <p:cNvSpPr txBox="1">
                  <a:spLocks/>
                </p:cNvSpPr>
                <p:nvPr/>
              </p:nvSpPr>
              <p:spPr>
                <a:xfrm>
                  <a:off x="7468222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8222" y="6021288"/>
                  <a:ext cx="360040" cy="43204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339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/>
            <p:cNvCxnSpPr/>
            <p:nvPr/>
          </p:nvCxnSpPr>
          <p:spPr>
            <a:xfrm flipH="1">
              <a:off x="5755123" y="4366958"/>
              <a:ext cx="412681" cy="4750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340652" y="4437112"/>
              <a:ext cx="543556" cy="16214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510496" y="4396708"/>
              <a:ext cx="1121135" cy="16618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5206483" y="5255447"/>
              <a:ext cx="294199" cy="8030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661141" y="5295326"/>
              <a:ext cx="253008" cy="7711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815715" y="5231054"/>
              <a:ext cx="973078" cy="8592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Content Placeholder 2"/>
                <p:cNvSpPr txBox="1">
                  <a:spLocks/>
                </p:cNvSpPr>
                <p:nvPr/>
              </p:nvSpPr>
              <p:spPr>
                <a:xfrm>
                  <a:off x="4980195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195" y="6021288"/>
                  <a:ext cx="360040" cy="43204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Content Placeholder 2"/>
                <p:cNvSpPr txBox="1">
                  <a:spLocks/>
                </p:cNvSpPr>
                <p:nvPr/>
              </p:nvSpPr>
              <p:spPr>
                <a:xfrm>
                  <a:off x="5772283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283" y="6021288"/>
                  <a:ext cx="360040" cy="43204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Content Placeholder 2"/>
                <p:cNvSpPr txBox="1">
                  <a:spLocks/>
                </p:cNvSpPr>
                <p:nvPr/>
              </p:nvSpPr>
              <p:spPr>
                <a:xfrm>
                  <a:off x="6708387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387" y="6021288"/>
                  <a:ext cx="360040" cy="432048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Content Placeholder 2"/>
                <p:cNvSpPr txBox="1">
                  <a:spLocks/>
                </p:cNvSpPr>
                <p:nvPr/>
              </p:nvSpPr>
              <p:spPr>
                <a:xfrm>
                  <a:off x="8292563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2563" y="6021288"/>
                  <a:ext cx="360040" cy="432048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/>
            <p:cNvCxnSpPr/>
            <p:nvPr/>
          </p:nvCxnSpPr>
          <p:spPr>
            <a:xfrm flipH="1">
              <a:off x="7071065" y="4437112"/>
              <a:ext cx="1293506" cy="16532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7711144" y="4476868"/>
              <a:ext cx="789746" cy="15737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8506274" y="4476868"/>
              <a:ext cx="74321" cy="15816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ontent Placeholder 2"/>
                <p:cNvSpPr txBox="1">
                  <a:spLocks/>
                </p:cNvSpPr>
                <p:nvPr/>
              </p:nvSpPr>
              <p:spPr>
                <a:xfrm>
                  <a:off x="7404614" y="2837034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4614" y="2837034"/>
                  <a:ext cx="360040" cy="432048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ontent Placeholder 2"/>
                <p:cNvSpPr txBox="1">
                  <a:spLocks/>
                </p:cNvSpPr>
                <p:nvPr/>
              </p:nvSpPr>
              <p:spPr>
                <a:xfrm>
                  <a:off x="6516216" y="3436951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3436951"/>
                  <a:ext cx="360040" cy="432048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ontent Placeholder 2"/>
                <p:cNvSpPr txBox="1">
                  <a:spLocks/>
                </p:cNvSpPr>
                <p:nvPr/>
              </p:nvSpPr>
              <p:spPr>
                <a:xfrm>
                  <a:off x="7884368" y="341309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3413098"/>
                  <a:ext cx="360040" cy="432048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Content Placeholder 2"/>
                <p:cNvSpPr txBox="1">
                  <a:spLocks/>
                </p:cNvSpPr>
                <p:nvPr/>
              </p:nvSpPr>
              <p:spPr>
                <a:xfrm>
                  <a:off x="5620765" y="4229039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765" y="4229039"/>
                  <a:ext cx="360040" cy="432048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20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MPC via Majority </a:t>
            </a:r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from Majorities </a:t>
            </a:r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(Passive)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251519" y="1398284"/>
            <a:ext cx="8540377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200" dirty="0" smtClean="0">
                <a:latin typeface="Comic Sans MS" pitchFamily="66" charset="0"/>
              </a:rPr>
              <a:t>Simulate the trusted party by the real players </a:t>
            </a:r>
            <a:r>
              <a:rPr lang="en-US" sz="2200" b="1" dirty="0" smtClean="0">
                <a:solidFill>
                  <a:srgbClr val="C00000"/>
                </a:solidFill>
                <a:latin typeface="Comic Sans MS" pitchFamily="66" charset="0"/>
              </a:rPr>
              <a:t>according</a:t>
            </a:r>
            <a:r>
              <a:rPr lang="en-US" sz="2200" dirty="0" smtClean="0">
                <a:latin typeface="Comic Sans MS" pitchFamily="66" charset="0"/>
              </a:rPr>
              <a:t> to a 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majority from majorities formula.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9792" y="2844726"/>
            <a:ext cx="737185" cy="2776291"/>
            <a:chOff x="209792" y="2844726"/>
            <a:chExt cx="737185" cy="2776291"/>
          </a:xfrm>
        </p:grpSpPr>
        <p:sp>
          <p:nvSpPr>
            <p:cNvPr id="62" name="Oval 61"/>
            <p:cNvSpPr/>
            <p:nvPr/>
          </p:nvSpPr>
          <p:spPr>
            <a:xfrm>
              <a:off x="622977" y="289074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16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622977" y="4095474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4" name="Oval 63"/>
            <p:cNvSpPr/>
            <p:nvPr/>
          </p:nvSpPr>
          <p:spPr>
            <a:xfrm>
              <a:off x="622977" y="4689176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5" name="Oval 64"/>
            <p:cNvSpPr/>
            <p:nvPr/>
          </p:nvSpPr>
          <p:spPr>
            <a:xfrm>
              <a:off x="622977" y="3496939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6" name="Oval 65"/>
            <p:cNvSpPr/>
            <p:nvPr/>
          </p:nvSpPr>
          <p:spPr>
            <a:xfrm>
              <a:off x="622977" y="526524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ontent Placeholder 2"/>
                <p:cNvSpPr txBox="1">
                  <a:spLocks/>
                </p:cNvSpPr>
                <p:nvPr/>
              </p:nvSpPr>
              <p:spPr>
                <a:xfrm>
                  <a:off x="209792" y="2844726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92" y="2844726"/>
                  <a:ext cx="441877" cy="4426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ontent Placeholder 2"/>
                <p:cNvSpPr txBox="1">
                  <a:spLocks/>
                </p:cNvSpPr>
                <p:nvPr/>
              </p:nvSpPr>
              <p:spPr>
                <a:xfrm>
                  <a:off x="223632" y="3429000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32" y="3429000"/>
                  <a:ext cx="441877" cy="4531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ontent Placeholder 2"/>
                <p:cNvSpPr txBox="1">
                  <a:spLocks/>
                </p:cNvSpPr>
                <p:nvPr/>
              </p:nvSpPr>
              <p:spPr>
                <a:xfrm>
                  <a:off x="223631" y="398237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31" y="3982371"/>
                  <a:ext cx="441877" cy="4531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ontent Placeholder 2"/>
                <p:cNvSpPr txBox="1">
                  <a:spLocks/>
                </p:cNvSpPr>
                <p:nvPr/>
              </p:nvSpPr>
              <p:spPr>
                <a:xfrm>
                  <a:off x="221926" y="459264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926" y="4592645"/>
                  <a:ext cx="441877" cy="4531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ontent Placeholder 2"/>
                <p:cNvSpPr txBox="1">
                  <a:spLocks/>
                </p:cNvSpPr>
                <p:nvPr/>
              </p:nvSpPr>
              <p:spPr>
                <a:xfrm>
                  <a:off x="211410" y="516782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10" y="5167825"/>
                  <a:ext cx="441877" cy="4531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2555776" y="3645085"/>
            <a:ext cx="801917" cy="680936"/>
            <a:chOff x="2555776" y="3645085"/>
            <a:chExt cx="801917" cy="680936"/>
          </a:xfrm>
        </p:grpSpPr>
        <p:sp>
          <p:nvSpPr>
            <p:cNvPr id="72" name="Oval 71"/>
            <p:cNvSpPr/>
            <p:nvPr/>
          </p:nvSpPr>
          <p:spPr>
            <a:xfrm>
              <a:off x="2555776" y="3894021"/>
              <a:ext cx="432000" cy="432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ontent Placeholder 2"/>
                <p:cNvSpPr txBox="1">
                  <a:spLocks/>
                </p:cNvSpPr>
                <p:nvPr/>
              </p:nvSpPr>
              <p:spPr>
                <a:xfrm>
                  <a:off x="2915816" y="3645085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3645085"/>
                  <a:ext cx="441877" cy="4426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939669" y="2492896"/>
            <a:ext cx="2424419" cy="1229483"/>
            <a:chOff x="2939669" y="2492896"/>
            <a:chExt cx="2424419" cy="1229483"/>
          </a:xfrm>
        </p:grpSpPr>
        <p:sp>
          <p:nvSpPr>
            <p:cNvPr id="4" name="Cloud Callout 3"/>
            <p:cNvSpPr/>
            <p:nvPr/>
          </p:nvSpPr>
          <p:spPr>
            <a:xfrm>
              <a:off x="2939669" y="2492896"/>
              <a:ext cx="2424419" cy="1229483"/>
            </a:xfrm>
            <a:prstGeom prst="cloudCallout">
              <a:avLst>
                <a:gd name="adj1" fmla="val -36621"/>
                <a:gd name="adj2" fmla="val 607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ontent Placeholder 2"/>
                <p:cNvSpPr txBox="1">
                  <a:spLocks/>
                </p:cNvSpPr>
                <p:nvPr/>
              </p:nvSpPr>
              <p:spPr>
                <a:xfrm>
                  <a:off x="3338035" y="2852936"/>
                  <a:ext cx="657901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035" y="2852936"/>
                  <a:ext cx="657901" cy="4426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4630" r="-136111" b="-411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/>
          <p:cNvGrpSpPr/>
          <p:nvPr/>
        </p:nvGrpSpPr>
        <p:grpSpPr>
          <a:xfrm>
            <a:off x="4980195" y="2837034"/>
            <a:ext cx="3816424" cy="3616302"/>
            <a:chOff x="4980195" y="2837034"/>
            <a:chExt cx="3816424" cy="3616302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412564" y="2972650"/>
              <a:ext cx="1" cy="1800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7189367" y="3182774"/>
              <a:ext cx="519181" cy="384169"/>
              <a:chOff x="1979712" y="2151080"/>
              <a:chExt cx="519181" cy="384169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6132323" y="4005064"/>
              <a:ext cx="519181" cy="384169"/>
              <a:chOff x="1979712" y="2151080"/>
              <a:chExt cx="519181" cy="384169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/>
            <p:cNvGrpSpPr/>
            <p:nvPr/>
          </p:nvGrpSpPr>
          <p:grpSpPr>
            <a:xfrm>
              <a:off x="8277438" y="4020414"/>
              <a:ext cx="519181" cy="384169"/>
              <a:chOff x="1979712" y="2151080"/>
              <a:chExt cx="519181" cy="384169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06" name="Rectangle 10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8" name="Straight Connector 77"/>
            <p:cNvCxnSpPr>
              <a:stCxn id="109" idx="4"/>
            </p:cNvCxnSpPr>
            <p:nvPr/>
          </p:nvCxnSpPr>
          <p:spPr>
            <a:xfrm flipH="1">
              <a:off x="6979624" y="3566943"/>
              <a:ext cx="433195" cy="25074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6535795" y="3508959"/>
              <a:ext cx="689053" cy="51145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596336" y="3493057"/>
              <a:ext cx="768235" cy="5273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5412243" y="4845031"/>
              <a:ext cx="519181" cy="384169"/>
              <a:chOff x="1979712" y="2151080"/>
              <a:chExt cx="519181" cy="38416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ontent Placeholder 2"/>
                <p:cNvSpPr txBox="1">
                  <a:spLocks/>
                </p:cNvSpPr>
                <p:nvPr/>
              </p:nvSpPr>
              <p:spPr>
                <a:xfrm>
                  <a:off x="7468222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8222" y="6021288"/>
                  <a:ext cx="360040" cy="43204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339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/>
            <p:cNvCxnSpPr/>
            <p:nvPr/>
          </p:nvCxnSpPr>
          <p:spPr>
            <a:xfrm flipH="1">
              <a:off x="5755123" y="4366958"/>
              <a:ext cx="412681" cy="4750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340652" y="4437112"/>
              <a:ext cx="543556" cy="16214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510496" y="4396708"/>
              <a:ext cx="1121135" cy="16618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5206483" y="5255447"/>
              <a:ext cx="294199" cy="8030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661141" y="5295326"/>
              <a:ext cx="253008" cy="7711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815715" y="5231054"/>
              <a:ext cx="973078" cy="8592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Content Placeholder 2"/>
                <p:cNvSpPr txBox="1">
                  <a:spLocks/>
                </p:cNvSpPr>
                <p:nvPr/>
              </p:nvSpPr>
              <p:spPr>
                <a:xfrm>
                  <a:off x="4980195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195" y="6021288"/>
                  <a:ext cx="360040" cy="43204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Content Placeholder 2"/>
                <p:cNvSpPr txBox="1">
                  <a:spLocks/>
                </p:cNvSpPr>
                <p:nvPr/>
              </p:nvSpPr>
              <p:spPr>
                <a:xfrm>
                  <a:off x="5772283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283" y="6021288"/>
                  <a:ext cx="360040" cy="43204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Content Placeholder 2"/>
                <p:cNvSpPr txBox="1">
                  <a:spLocks/>
                </p:cNvSpPr>
                <p:nvPr/>
              </p:nvSpPr>
              <p:spPr>
                <a:xfrm>
                  <a:off x="6708387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387" y="6021288"/>
                  <a:ext cx="360040" cy="432048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Content Placeholder 2"/>
                <p:cNvSpPr txBox="1">
                  <a:spLocks/>
                </p:cNvSpPr>
                <p:nvPr/>
              </p:nvSpPr>
              <p:spPr>
                <a:xfrm>
                  <a:off x="8292563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2563" y="6021288"/>
                  <a:ext cx="360040" cy="432048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/>
            <p:cNvCxnSpPr/>
            <p:nvPr/>
          </p:nvCxnSpPr>
          <p:spPr>
            <a:xfrm flipH="1">
              <a:off x="7071065" y="4437112"/>
              <a:ext cx="1293506" cy="16532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7711144" y="4476868"/>
              <a:ext cx="789746" cy="15737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8506274" y="4476868"/>
              <a:ext cx="74321" cy="15816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ontent Placeholder 2"/>
                <p:cNvSpPr txBox="1">
                  <a:spLocks/>
                </p:cNvSpPr>
                <p:nvPr/>
              </p:nvSpPr>
              <p:spPr>
                <a:xfrm>
                  <a:off x="7404614" y="2837034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4614" y="2837034"/>
                  <a:ext cx="360040" cy="432048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ontent Placeholder 2"/>
                <p:cNvSpPr txBox="1">
                  <a:spLocks/>
                </p:cNvSpPr>
                <p:nvPr/>
              </p:nvSpPr>
              <p:spPr>
                <a:xfrm>
                  <a:off x="6516216" y="3436951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3436951"/>
                  <a:ext cx="360040" cy="432048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ontent Placeholder 2"/>
                <p:cNvSpPr txBox="1">
                  <a:spLocks/>
                </p:cNvSpPr>
                <p:nvPr/>
              </p:nvSpPr>
              <p:spPr>
                <a:xfrm>
                  <a:off x="7884368" y="341309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3413098"/>
                  <a:ext cx="360040" cy="432048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Content Placeholder 2"/>
                <p:cNvSpPr txBox="1">
                  <a:spLocks/>
                </p:cNvSpPr>
                <p:nvPr/>
              </p:nvSpPr>
              <p:spPr>
                <a:xfrm>
                  <a:off x="5620765" y="4229039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765" y="4229039"/>
                  <a:ext cx="360040" cy="432048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17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MPC via Majority </a:t>
            </a:r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from Majorities </a:t>
            </a:r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(Passive)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251519" y="1398284"/>
            <a:ext cx="8540377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200" dirty="0" smtClean="0">
                <a:latin typeface="Comic Sans MS" pitchFamily="66" charset="0"/>
              </a:rPr>
              <a:t>Simulate the trusted party by the real players </a:t>
            </a:r>
            <a:r>
              <a:rPr lang="en-US" sz="2200" b="1" dirty="0" smtClean="0">
                <a:solidFill>
                  <a:srgbClr val="C00000"/>
                </a:solidFill>
                <a:latin typeface="Comic Sans MS" pitchFamily="66" charset="0"/>
              </a:rPr>
              <a:t>according</a:t>
            </a:r>
            <a:r>
              <a:rPr lang="en-US" sz="2200" dirty="0" smtClean="0">
                <a:latin typeface="Comic Sans MS" pitchFamily="66" charset="0"/>
              </a:rPr>
              <a:t> to a 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majority from majorities formula.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9792" y="2844726"/>
            <a:ext cx="737185" cy="2776291"/>
            <a:chOff x="209792" y="2844726"/>
            <a:chExt cx="737185" cy="2776291"/>
          </a:xfrm>
        </p:grpSpPr>
        <p:sp>
          <p:nvSpPr>
            <p:cNvPr id="62" name="Oval 61"/>
            <p:cNvSpPr/>
            <p:nvPr/>
          </p:nvSpPr>
          <p:spPr>
            <a:xfrm>
              <a:off x="622977" y="289074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16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622977" y="4095474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4" name="Oval 63"/>
            <p:cNvSpPr/>
            <p:nvPr/>
          </p:nvSpPr>
          <p:spPr>
            <a:xfrm>
              <a:off x="622977" y="4689176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5" name="Oval 64"/>
            <p:cNvSpPr/>
            <p:nvPr/>
          </p:nvSpPr>
          <p:spPr>
            <a:xfrm>
              <a:off x="622977" y="3496939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6" name="Oval 65"/>
            <p:cNvSpPr/>
            <p:nvPr/>
          </p:nvSpPr>
          <p:spPr>
            <a:xfrm>
              <a:off x="622977" y="526524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ontent Placeholder 2"/>
                <p:cNvSpPr txBox="1">
                  <a:spLocks/>
                </p:cNvSpPr>
                <p:nvPr/>
              </p:nvSpPr>
              <p:spPr>
                <a:xfrm>
                  <a:off x="209792" y="2844726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92" y="2844726"/>
                  <a:ext cx="441877" cy="4426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ontent Placeholder 2"/>
                <p:cNvSpPr txBox="1">
                  <a:spLocks/>
                </p:cNvSpPr>
                <p:nvPr/>
              </p:nvSpPr>
              <p:spPr>
                <a:xfrm>
                  <a:off x="223632" y="3429000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32" y="3429000"/>
                  <a:ext cx="441877" cy="4531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ontent Placeholder 2"/>
                <p:cNvSpPr txBox="1">
                  <a:spLocks/>
                </p:cNvSpPr>
                <p:nvPr/>
              </p:nvSpPr>
              <p:spPr>
                <a:xfrm>
                  <a:off x="223631" y="398237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31" y="3982371"/>
                  <a:ext cx="441877" cy="4531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ontent Placeholder 2"/>
                <p:cNvSpPr txBox="1">
                  <a:spLocks/>
                </p:cNvSpPr>
                <p:nvPr/>
              </p:nvSpPr>
              <p:spPr>
                <a:xfrm>
                  <a:off x="221926" y="459264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926" y="4592645"/>
                  <a:ext cx="441877" cy="4531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ontent Placeholder 2"/>
                <p:cNvSpPr txBox="1">
                  <a:spLocks/>
                </p:cNvSpPr>
                <p:nvPr/>
              </p:nvSpPr>
              <p:spPr>
                <a:xfrm>
                  <a:off x="211410" y="516782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10" y="5167825"/>
                  <a:ext cx="441877" cy="4531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/>
          <p:cNvSpPr/>
          <p:nvPr/>
        </p:nvSpPr>
        <p:spPr>
          <a:xfrm>
            <a:off x="1975543" y="3123476"/>
            <a:ext cx="2279748" cy="213197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4" name="Group 83"/>
          <p:cNvGrpSpPr/>
          <p:nvPr/>
        </p:nvGrpSpPr>
        <p:grpSpPr>
          <a:xfrm>
            <a:off x="2096720" y="3501008"/>
            <a:ext cx="1944974" cy="1465710"/>
            <a:chOff x="5399713" y="1952457"/>
            <a:chExt cx="1944974" cy="1465710"/>
          </a:xfrm>
        </p:grpSpPr>
        <p:sp>
          <p:nvSpPr>
            <p:cNvPr id="85" name="Oval 84"/>
            <p:cNvSpPr/>
            <p:nvPr/>
          </p:nvSpPr>
          <p:spPr>
            <a:xfrm>
              <a:off x="5775121" y="1952457"/>
              <a:ext cx="432048" cy="4320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6" name="Oval 85"/>
            <p:cNvSpPr/>
            <p:nvPr/>
          </p:nvSpPr>
          <p:spPr>
            <a:xfrm>
              <a:off x="6912639" y="2300533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7" name="Oval 86"/>
            <p:cNvSpPr/>
            <p:nvPr/>
          </p:nvSpPr>
          <p:spPr>
            <a:xfrm>
              <a:off x="6105434" y="2986119"/>
              <a:ext cx="432048" cy="4320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ontent Placeholder 2"/>
                <p:cNvSpPr txBox="1">
                  <a:spLocks/>
                </p:cNvSpPr>
                <p:nvPr/>
              </p:nvSpPr>
              <p:spPr>
                <a:xfrm>
                  <a:off x="5399713" y="201595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9713" y="2015954"/>
                  <a:ext cx="441877" cy="45319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Content Placeholder 2"/>
                <p:cNvSpPr txBox="1">
                  <a:spLocks/>
                </p:cNvSpPr>
                <p:nvPr/>
              </p:nvSpPr>
              <p:spPr>
                <a:xfrm>
                  <a:off x="5652120" y="2903800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2903800"/>
                  <a:ext cx="441877" cy="45319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ontent Placeholder 2"/>
                <p:cNvSpPr txBox="1">
                  <a:spLocks/>
                </p:cNvSpPr>
                <p:nvPr/>
              </p:nvSpPr>
              <p:spPr>
                <a:xfrm>
                  <a:off x="6873765" y="2615768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3765" y="2615768"/>
                  <a:ext cx="441877" cy="45319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/>
              <p:cNvSpPr txBox="1">
                <a:spLocks/>
              </p:cNvSpPr>
              <p:nvPr/>
            </p:nvSpPr>
            <p:spPr>
              <a:xfrm>
                <a:off x="3883819" y="3058388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19" y="3058388"/>
                <a:ext cx="441877" cy="4426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4428208" y="2130262"/>
            <a:ext cx="2642855" cy="1229483"/>
            <a:chOff x="2939669" y="2492896"/>
            <a:chExt cx="2424419" cy="1229483"/>
          </a:xfrm>
        </p:grpSpPr>
        <p:sp>
          <p:nvSpPr>
            <p:cNvPr id="94" name="Cloud Callout 93"/>
            <p:cNvSpPr/>
            <p:nvPr/>
          </p:nvSpPr>
          <p:spPr>
            <a:xfrm>
              <a:off x="2939669" y="2492896"/>
              <a:ext cx="2424419" cy="1229483"/>
            </a:xfrm>
            <a:prstGeom prst="cloudCallout">
              <a:avLst>
                <a:gd name="adj1" fmla="val -53286"/>
                <a:gd name="adj2" fmla="val 400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Content Placeholder 2"/>
                <p:cNvSpPr txBox="1">
                  <a:spLocks/>
                </p:cNvSpPr>
                <p:nvPr/>
              </p:nvSpPr>
              <p:spPr>
                <a:xfrm>
                  <a:off x="3232952" y="2852936"/>
                  <a:ext cx="657901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952" y="2852936"/>
                  <a:ext cx="657901" cy="4426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4237" r="-183051" b="-555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/>
          <p:cNvGrpSpPr/>
          <p:nvPr/>
        </p:nvGrpSpPr>
        <p:grpSpPr>
          <a:xfrm>
            <a:off x="4980195" y="2837034"/>
            <a:ext cx="3816424" cy="3616302"/>
            <a:chOff x="4980195" y="2837034"/>
            <a:chExt cx="3816424" cy="3616302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7412564" y="2972650"/>
              <a:ext cx="1" cy="18002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3" name="Group 132"/>
            <p:cNvGrpSpPr/>
            <p:nvPr/>
          </p:nvGrpSpPr>
          <p:grpSpPr>
            <a:xfrm>
              <a:off x="7189367" y="3182774"/>
              <a:ext cx="519181" cy="384169"/>
              <a:chOff x="1979712" y="2151080"/>
              <a:chExt cx="519181" cy="384169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Rectangle 164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5" name="Rectangle 1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4" name="Group 133"/>
            <p:cNvGrpSpPr/>
            <p:nvPr/>
          </p:nvGrpSpPr>
          <p:grpSpPr>
            <a:xfrm>
              <a:off x="6132323" y="4005064"/>
              <a:ext cx="519181" cy="384169"/>
              <a:chOff x="1979712" y="2151080"/>
              <a:chExt cx="519181" cy="384169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Rectangle 162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3" name="Rectangle 1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5" name="Group 134"/>
            <p:cNvGrpSpPr/>
            <p:nvPr/>
          </p:nvGrpSpPr>
          <p:grpSpPr>
            <a:xfrm>
              <a:off x="8277438" y="4020414"/>
              <a:ext cx="519181" cy="384169"/>
              <a:chOff x="1979712" y="2151080"/>
              <a:chExt cx="519181" cy="384169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Rectangle 160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1" name="Rectangle 1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6" name="Straight Connector 135"/>
            <p:cNvCxnSpPr>
              <a:stCxn id="164" idx="4"/>
            </p:cNvCxnSpPr>
            <p:nvPr/>
          </p:nvCxnSpPr>
          <p:spPr>
            <a:xfrm flipH="1">
              <a:off x="6979624" y="3566943"/>
              <a:ext cx="433195" cy="250748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535795" y="3508959"/>
              <a:ext cx="689053" cy="51145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7596336" y="3493057"/>
              <a:ext cx="768235" cy="52735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39" name="Group 138"/>
            <p:cNvGrpSpPr/>
            <p:nvPr/>
          </p:nvGrpSpPr>
          <p:grpSpPr>
            <a:xfrm>
              <a:off x="5412243" y="4845031"/>
              <a:ext cx="519181" cy="384169"/>
              <a:chOff x="1979712" y="2151080"/>
              <a:chExt cx="519181" cy="384169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Rectangle 158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59" name="Rectangle 1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/>
                <p:cNvSpPr txBox="1">
                  <a:spLocks/>
                </p:cNvSpPr>
                <p:nvPr/>
              </p:nvSpPr>
              <p:spPr>
                <a:xfrm>
                  <a:off x="7468222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8222" y="6021288"/>
                  <a:ext cx="360040" cy="432048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339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1" name="Straight Connector 140"/>
            <p:cNvCxnSpPr/>
            <p:nvPr/>
          </p:nvCxnSpPr>
          <p:spPr>
            <a:xfrm flipH="1">
              <a:off x="5755123" y="4366958"/>
              <a:ext cx="412681" cy="4750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340652" y="4437112"/>
              <a:ext cx="543556" cy="16214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510496" y="4396708"/>
              <a:ext cx="1121135" cy="16618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5206483" y="5255447"/>
              <a:ext cx="294199" cy="8030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661141" y="5295326"/>
              <a:ext cx="253008" cy="7711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815715" y="5231054"/>
              <a:ext cx="973078" cy="8592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Content Placeholder 2"/>
                <p:cNvSpPr txBox="1">
                  <a:spLocks/>
                </p:cNvSpPr>
                <p:nvPr/>
              </p:nvSpPr>
              <p:spPr>
                <a:xfrm>
                  <a:off x="4980195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195" y="6021288"/>
                  <a:ext cx="360040" cy="432048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Content Placeholder 2"/>
                <p:cNvSpPr txBox="1">
                  <a:spLocks/>
                </p:cNvSpPr>
                <p:nvPr/>
              </p:nvSpPr>
              <p:spPr>
                <a:xfrm>
                  <a:off x="5772283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283" y="6021288"/>
                  <a:ext cx="360040" cy="432048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Content Placeholder 2"/>
                <p:cNvSpPr txBox="1">
                  <a:spLocks/>
                </p:cNvSpPr>
                <p:nvPr/>
              </p:nvSpPr>
              <p:spPr>
                <a:xfrm>
                  <a:off x="6708387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387" y="6021288"/>
                  <a:ext cx="360040" cy="432048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Content Placeholder 2"/>
                <p:cNvSpPr txBox="1">
                  <a:spLocks/>
                </p:cNvSpPr>
                <p:nvPr/>
              </p:nvSpPr>
              <p:spPr>
                <a:xfrm>
                  <a:off x="8292563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2563" y="6021288"/>
                  <a:ext cx="360040" cy="432048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1" name="Straight Connector 150"/>
            <p:cNvCxnSpPr/>
            <p:nvPr/>
          </p:nvCxnSpPr>
          <p:spPr>
            <a:xfrm flipH="1">
              <a:off x="7071065" y="4437112"/>
              <a:ext cx="1293506" cy="16532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7711144" y="4476868"/>
              <a:ext cx="789746" cy="15737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8506274" y="4476868"/>
              <a:ext cx="74321" cy="15816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Content Placeholder 2"/>
                <p:cNvSpPr txBox="1">
                  <a:spLocks/>
                </p:cNvSpPr>
                <p:nvPr/>
              </p:nvSpPr>
              <p:spPr>
                <a:xfrm>
                  <a:off x="7404614" y="2837034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4614" y="2837034"/>
                  <a:ext cx="360040" cy="432048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Content Placeholder 2"/>
                <p:cNvSpPr txBox="1">
                  <a:spLocks/>
                </p:cNvSpPr>
                <p:nvPr/>
              </p:nvSpPr>
              <p:spPr>
                <a:xfrm>
                  <a:off x="6516216" y="3436951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3436951"/>
                  <a:ext cx="360040" cy="432048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Content Placeholder 2"/>
                <p:cNvSpPr txBox="1">
                  <a:spLocks/>
                </p:cNvSpPr>
                <p:nvPr/>
              </p:nvSpPr>
              <p:spPr>
                <a:xfrm>
                  <a:off x="7884368" y="341309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3413098"/>
                  <a:ext cx="360040" cy="432048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Content Placeholder 2"/>
                <p:cNvSpPr txBox="1">
                  <a:spLocks/>
                </p:cNvSpPr>
                <p:nvPr/>
              </p:nvSpPr>
              <p:spPr>
                <a:xfrm>
                  <a:off x="5620765" y="4229039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765" y="4229039"/>
                  <a:ext cx="360040" cy="432048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953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107504" y="2774930"/>
            <a:ext cx="3793385" cy="2753504"/>
          </a:xfrm>
          <a:custGeom>
            <a:avLst/>
            <a:gdLst>
              <a:gd name="connsiteX0" fmla="*/ 1336750 w 3793385"/>
              <a:gd name="connsiteY0" fmla="*/ 1926266 h 2753504"/>
              <a:gd name="connsiteX1" fmla="*/ 695482 w 3793385"/>
              <a:gd name="connsiteY1" fmla="*/ 2733788 h 2753504"/>
              <a:gd name="connsiteX2" fmla="*/ 54215 w 3793385"/>
              <a:gd name="connsiteY2" fmla="*/ 2377528 h 2753504"/>
              <a:gd name="connsiteX3" fmla="*/ 125467 w 3793385"/>
              <a:gd name="connsiteY3" fmla="*/ 1011866 h 2753504"/>
              <a:gd name="connsiteX4" fmla="*/ 849861 w 3793385"/>
              <a:gd name="connsiteY4" fmla="*/ 251845 h 2753504"/>
              <a:gd name="connsiteX5" fmla="*/ 2702412 w 3793385"/>
              <a:gd name="connsiteY5" fmla="*/ 2463 h 2753504"/>
              <a:gd name="connsiteX6" fmla="*/ 3640563 w 3793385"/>
              <a:gd name="connsiteY6" fmla="*/ 370598 h 2753504"/>
              <a:gd name="connsiteX7" fmla="*/ 3711815 w 3793385"/>
              <a:gd name="connsiteY7" fmla="*/ 1178120 h 2753504"/>
              <a:gd name="connsiteX8" fmla="*/ 2833041 w 3793385"/>
              <a:gd name="connsiteY8" fmla="*/ 1534380 h 2753504"/>
              <a:gd name="connsiteX9" fmla="*/ 1930516 w 3793385"/>
              <a:gd name="connsiteY9" fmla="*/ 1451253 h 2753504"/>
              <a:gd name="connsiteX10" fmla="*/ 1336750 w 3793385"/>
              <a:gd name="connsiteY10" fmla="*/ 1926266 h 275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3385" h="2753504">
                <a:moveTo>
                  <a:pt x="1336750" y="1926266"/>
                </a:moveTo>
                <a:cubicBezTo>
                  <a:pt x="1130911" y="2140022"/>
                  <a:pt x="909238" y="2658578"/>
                  <a:pt x="695482" y="2733788"/>
                </a:cubicBezTo>
                <a:cubicBezTo>
                  <a:pt x="481726" y="2808998"/>
                  <a:pt x="149217" y="2664515"/>
                  <a:pt x="54215" y="2377528"/>
                </a:cubicBezTo>
                <a:cubicBezTo>
                  <a:pt x="-40787" y="2090541"/>
                  <a:pt x="-7141" y="1366146"/>
                  <a:pt x="125467" y="1011866"/>
                </a:cubicBezTo>
                <a:cubicBezTo>
                  <a:pt x="258075" y="657586"/>
                  <a:pt x="420370" y="420079"/>
                  <a:pt x="849861" y="251845"/>
                </a:cubicBezTo>
                <a:cubicBezTo>
                  <a:pt x="1279352" y="83611"/>
                  <a:pt x="2237295" y="-17329"/>
                  <a:pt x="2702412" y="2463"/>
                </a:cubicBezTo>
                <a:cubicBezTo>
                  <a:pt x="3167529" y="22255"/>
                  <a:pt x="3472329" y="174655"/>
                  <a:pt x="3640563" y="370598"/>
                </a:cubicBezTo>
                <a:cubicBezTo>
                  <a:pt x="3808797" y="566541"/>
                  <a:pt x="3846402" y="984156"/>
                  <a:pt x="3711815" y="1178120"/>
                </a:cubicBezTo>
                <a:cubicBezTo>
                  <a:pt x="3577228" y="1372084"/>
                  <a:pt x="3129924" y="1488858"/>
                  <a:pt x="2833041" y="1534380"/>
                </a:cubicBezTo>
                <a:cubicBezTo>
                  <a:pt x="2536158" y="1579902"/>
                  <a:pt x="2177919" y="1385939"/>
                  <a:pt x="1930516" y="1451253"/>
                </a:cubicBezTo>
                <a:cubicBezTo>
                  <a:pt x="1683113" y="1516567"/>
                  <a:pt x="1542589" y="1712510"/>
                  <a:pt x="1336750" y="1926266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Secure Multiparty Computation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4618" y="2874080"/>
            <a:ext cx="3529150" cy="3273379"/>
            <a:chOff x="323528" y="2471752"/>
            <a:chExt cx="3529150" cy="3273379"/>
          </a:xfrm>
        </p:grpSpPr>
        <p:sp>
          <p:nvSpPr>
            <p:cNvPr id="6" name="Oval 5"/>
            <p:cNvSpPr/>
            <p:nvPr/>
          </p:nvSpPr>
          <p:spPr>
            <a:xfrm>
              <a:off x="1043608" y="304781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95536" y="4139111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Oval 28"/>
            <p:cNvSpPr/>
            <p:nvPr/>
          </p:nvSpPr>
          <p:spPr>
            <a:xfrm>
              <a:off x="1691680" y="5171418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Oval 29"/>
            <p:cNvSpPr/>
            <p:nvPr/>
          </p:nvSpPr>
          <p:spPr>
            <a:xfrm>
              <a:off x="2820592" y="2831792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Oval 30"/>
            <p:cNvSpPr/>
            <p:nvPr/>
          </p:nvSpPr>
          <p:spPr>
            <a:xfrm>
              <a:off x="3070288" y="4919769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/>
                <p:cNvSpPr txBox="1">
                  <a:spLocks/>
                </p:cNvSpPr>
                <p:nvPr/>
              </p:nvSpPr>
              <p:spPr>
                <a:xfrm>
                  <a:off x="707318" y="2648787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18" y="2648787"/>
                  <a:ext cx="441877" cy="4426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740" r="-1370" b="-1527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2411760" y="2471752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2471752"/>
                  <a:ext cx="441877" cy="4531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167" r="-2778" b="-10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323528" y="367474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3674744"/>
                  <a:ext cx="441877" cy="4531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740" r="-2740" b="-121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1296015" y="5291939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6015" y="5291939"/>
                  <a:ext cx="441877" cy="4531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167" r="-2778" b="-121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3410801" y="5184306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0801" y="5184306"/>
                  <a:ext cx="441877" cy="4531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167" r="-2778" b="-10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2345739" y="5280509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66893" y="5257014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804249" y="5221389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ontent Placeholder 2"/>
                <p:cNvSpPr txBox="1">
                  <a:spLocks/>
                </p:cNvSpPr>
                <p:nvPr/>
              </p:nvSpPr>
              <p:spPr>
                <a:xfrm>
                  <a:off x="1062822" y="3025914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822" y="3025914"/>
                  <a:ext cx="441877" cy="4426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ontent Placeholder 2"/>
                <p:cNvSpPr txBox="1">
                  <a:spLocks/>
                </p:cNvSpPr>
                <p:nvPr/>
              </p:nvSpPr>
              <p:spPr>
                <a:xfrm>
                  <a:off x="2812718" y="2810648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2718" y="2810648"/>
                  <a:ext cx="441877" cy="4426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Content Placeholder 2"/>
                <p:cNvSpPr txBox="1">
                  <a:spLocks/>
                </p:cNvSpPr>
                <p:nvPr/>
              </p:nvSpPr>
              <p:spPr>
                <a:xfrm>
                  <a:off x="402875" y="4119970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875" y="4119970"/>
                  <a:ext cx="441877" cy="4426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Content Placeholder 2"/>
                <p:cNvSpPr txBox="1">
                  <a:spLocks/>
                </p:cNvSpPr>
                <p:nvPr/>
              </p:nvSpPr>
              <p:spPr>
                <a:xfrm>
                  <a:off x="1699019" y="5152590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019" y="5152590"/>
                  <a:ext cx="441877" cy="4426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Content Placeholder 2"/>
                <p:cNvSpPr txBox="1">
                  <a:spLocks/>
                </p:cNvSpPr>
                <p:nvPr/>
              </p:nvSpPr>
              <p:spPr>
                <a:xfrm>
                  <a:off x="3079046" y="4912058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046" y="4912058"/>
                  <a:ext cx="441877" cy="4426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939114" y="2132856"/>
                <a:ext cx="2097679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14" y="2132856"/>
                <a:ext cx="2097679" cy="453192"/>
              </a:xfrm>
              <a:prstGeom prst="rect">
                <a:avLst/>
              </a:prstGeom>
              <a:blipFill rotWithShape="1">
                <a:blip r:embed="rId13"/>
                <a:stretch>
                  <a:fillRect l="-2326" b="-202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6" idx="5"/>
            <a:endCxn id="31" idx="1"/>
          </p:cNvCxnSpPr>
          <p:nvPr/>
        </p:nvCxnSpPr>
        <p:spPr>
          <a:xfrm>
            <a:off x="1443474" y="3818920"/>
            <a:ext cx="1721176" cy="1566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0" idx="4"/>
            <a:endCxn id="31" idx="0"/>
          </p:cNvCxnSpPr>
          <p:nvPr/>
        </p:nvCxnSpPr>
        <p:spPr>
          <a:xfrm>
            <a:off x="3067706" y="3666168"/>
            <a:ext cx="249696" cy="16559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0" idx="3"/>
            <a:endCxn id="29" idx="0"/>
          </p:cNvCxnSpPr>
          <p:nvPr/>
        </p:nvCxnSpPr>
        <p:spPr>
          <a:xfrm flipH="1">
            <a:off x="1938794" y="3602896"/>
            <a:ext cx="976160" cy="1970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5"/>
            <a:endCxn id="29" idx="1"/>
          </p:cNvCxnSpPr>
          <p:nvPr/>
        </p:nvCxnSpPr>
        <p:spPr>
          <a:xfrm>
            <a:off x="795402" y="4910215"/>
            <a:ext cx="990640" cy="7268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7"/>
            <a:endCxn id="6" idx="3"/>
          </p:cNvCxnSpPr>
          <p:nvPr/>
        </p:nvCxnSpPr>
        <p:spPr>
          <a:xfrm flipV="1">
            <a:off x="795402" y="3818920"/>
            <a:ext cx="342568" cy="7857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6"/>
            <a:endCxn id="30" idx="2"/>
          </p:cNvCxnSpPr>
          <p:nvPr/>
        </p:nvCxnSpPr>
        <p:spPr>
          <a:xfrm flipV="1">
            <a:off x="1506746" y="3450144"/>
            <a:ext cx="134493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3"/>
            <a:endCxn id="29" idx="0"/>
          </p:cNvCxnSpPr>
          <p:nvPr/>
        </p:nvCxnSpPr>
        <p:spPr>
          <a:xfrm flipH="1">
            <a:off x="1938794" y="3602896"/>
            <a:ext cx="976160" cy="1970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-4378" y="773832"/>
            <a:ext cx="9040874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  <a:ea typeface="+mn-ea"/>
                <a:cs typeface="+mn-cs"/>
              </a:rPr>
              <a:t>[Yao82, GoldreichMicaliWigderson87, BenOrGoldwasserWigderson88,</a:t>
            </a:r>
          </a:p>
          <a:p>
            <a:pPr rtl="0"/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  <a:ea typeface="+mn-ea"/>
                <a:cs typeface="+mn-cs"/>
              </a:rPr>
              <a:t>ChaumCrepeauDamgard88, RabinBenOr89, …]</a:t>
            </a:r>
            <a:endParaRPr lang="he-IL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211960" y="4556003"/>
            <a:ext cx="4860032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200" dirty="0" smtClean="0">
                <a:latin typeface="Comic Sans MS" pitchFamily="66" charset="0"/>
              </a:rPr>
              <a:t> Can be either passive or active.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211960" y="6021288"/>
            <a:ext cx="4860032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200" dirty="0" smtClean="0">
                <a:latin typeface="Comic Sans MS" pitchFamily="66" charset="0"/>
              </a:rPr>
              <a:t> Secure point to point channels.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211960" y="3166585"/>
            <a:ext cx="4860032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200" dirty="0" smtClean="0">
                <a:latin typeface="Comic Sans MS" pitchFamily="66" charset="0"/>
              </a:rPr>
              <a:t> The adversary should learn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nothing more than what he could </a:t>
            </a:r>
          </a:p>
          <a:p>
            <a:pPr marL="0" indent="0" algn="just" rtl="0">
              <a:buNone/>
            </a:pP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  figure out by itself.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211960" y="5095817"/>
            <a:ext cx="4860032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200" dirty="0" smtClean="0">
                <a:latin typeface="Comic Sans MS" pitchFamily="66" charset="0"/>
              </a:rPr>
              <a:t> Computationally unbounded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adversary.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9696" y="2685170"/>
            <a:ext cx="3118248" cy="2796669"/>
            <a:chOff x="949696" y="2685170"/>
            <a:chExt cx="3118248" cy="2796669"/>
          </a:xfrm>
        </p:grpSpPr>
        <p:sp>
          <p:nvSpPr>
            <p:cNvPr id="4" name="Cloud Callout 3"/>
            <p:cNvSpPr/>
            <p:nvPr/>
          </p:nvSpPr>
          <p:spPr>
            <a:xfrm>
              <a:off x="3181944" y="2685170"/>
              <a:ext cx="508425" cy="455798"/>
            </a:xfrm>
            <a:prstGeom prst="cloudCallout">
              <a:avLst>
                <a:gd name="adj1" fmla="val -36838"/>
                <a:gd name="adj2" fmla="val 68684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omic Sans MS" panose="030F0702030302020204" pitchFamily="66" charset="0"/>
                </a:rPr>
                <a:t>f</a:t>
              </a:r>
              <a:endParaRPr lang="he-IL" sz="2000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Cloud Callout 43"/>
            <p:cNvSpPr/>
            <p:nvPr/>
          </p:nvSpPr>
          <p:spPr>
            <a:xfrm>
              <a:off x="1331640" y="2837570"/>
              <a:ext cx="508425" cy="455798"/>
            </a:xfrm>
            <a:prstGeom prst="cloudCallout">
              <a:avLst>
                <a:gd name="adj1" fmla="val -36838"/>
                <a:gd name="adj2" fmla="val 68684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dirty="0" smtClean="0">
                  <a:latin typeface="Comic Sans MS" panose="030F0702030302020204" pitchFamily="66" charset="0"/>
                </a:rPr>
                <a:t>f</a:t>
              </a:r>
              <a:endParaRPr lang="he-IL" sz="2000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Cloud Callout 45"/>
            <p:cNvSpPr/>
            <p:nvPr/>
          </p:nvSpPr>
          <p:spPr>
            <a:xfrm>
              <a:off x="949696" y="4197338"/>
              <a:ext cx="508425" cy="455798"/>
            </a:xfrm>
            <a:prstGeom prst="cloudCallout">
              <a:avLst>
                <a:gd name="adj1" fmla="val -56044"/>
                <a:gd name="adj2" fmla="val 5837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omic Sans MS" panose="030F0702030302020204" pitchFamily="66" charset="0"/>
                </a:rPr>
                <a:t>f</a:t>
              </a:r>
              <a:endParaRPr lang="he-IL" sz="2000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Cloud Callout 46"/>
            <p:cNvSpPr/>
            <p:nvPr/>
          </p:nvSpPr>
          <p:spPr>
            <a:xfrm>
              <a:off x="2179214" y="5026041"/>
              <a:ext cx="508425" cy="455798"/>
            </a:xfrm>
            <a:prstGeom prst="cloudCallout">
              <a:avLst>
                <a:gd name="adj1" fmla="val -56044"/>
                <a:gd name="adj2" fmla="val 5837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omic Sans MS" panose="030F0702030302020204" pitchFamily="66" charset="0"/>
                </a:rPr>
                <a:t>f</a:t>
              </a:r>
              <a:endParaRPr lang="he-IL" sz="2000" dirty="0">
                <a:latin typeface="Comic Sans MS" panose="030F0702030302020204" pitchFamily="66" charset="0"/>
              </a:endParaRPr>
            </a:p>
          </p:txBody>
        </p:sp>
        <p:sp>
          <p:nvSpPr>
            <p:cNvPr id="48" name="Cloud Callout 47"/>
            <p:cNvSpPr/>
            <p:nvPr/>
          </p:nvSpPr>
          <p:spPr>
            <a:xfrm>
              <a:off x="3559519" y="4797152"/>
              <a:ext cx="508425" cy="455798"/>
            </a:xfrm>
            <a:prstGeom prst="cloudCallout">
              <a:avLst>
                <a:gd name="adj1" fmla="val -56044"/>
                <a:gd name="adj2" fmla="val 5837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omic Sans MS" panose="030F0702030302020204" pitchFamily="66" charset="0"/>
                </a:rPr>
                <a:t>f</a:t>
              </a:r>
              <a:endParaRPr lang="he-IL" sz="2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4211960" y="2204864"/>
            <a:ext cx="4860032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200" dirty="0" smtClean="0">
                <a:latin typeface="Comic Sans MS" pitchFamily="66" charset="0"/>
              </a:rPr>
              <a:t> An  adversary controls 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a subset   </a:t>
            </a:r>
          </a:p>
          <a:p>
            <a:pPr marL="0" indent="0" algn="just" rtl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  of th</a:t>
            </a:r>
            <a:r>
              <a:rPr lang="en-US" sz="2200" dirty="0" smtClean="0">
                <a:latin typeface="Comic Sans MS" pitchFamily="66" charset="0"/>
              </a:rPr>
              <a:t>e parties.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7" grpId="0"/>
      <p:bldP spid="37" grpId="0"/>
      <p:bldP spid="40" grpId="0"/>
      <p:bldP spid="41" grpId="0"/>
      <p:bldP spid="43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MPC via Majority </a:t>
            </a:r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from Majorities </a:t>
            </a:r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(Passive)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251519" y="1398284"/>
            <a:ext cx="8540377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200" dirty="0" smtClean="0">
                <a:latin typeface="Comic Sans MS" pitchFamily="66" charset="0"/>
              </a:rPr>
              <a:t>Simulate the trusted party by the real players </a:t>
            </a:r>
            <a:r>
              <a:rPr lang="en-US" sz="2200" b="1" dirty="0" smtClean="0">
                <a:solidFill>
                  <a:srgbClr val="C00000"/>
                </a:solidFill>
                <a:latin typeface="Comic Sans MS" pitchFamily="66" charset="0"/>
              </a:rPr>
              <a:t>according</a:t>
            </a:r>
            <a:r>
              <a:rPr lang="en-US" sz="2200" dirty="0" smtClean="0">
                <a:latin typeface="Comic Sans MS" pitchFamily="66" charset="0"/>
              </a:rPr>
              <a:t> to a 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majority from majorities formula.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9792" y="2844726"/>
            <a:ext cx="737185" cy="2776291"/>
            <a:chOff x="209792" y="2844726"/>
            <a:chExt cx="737185" cy="2776291"/>
          </a:xfrm>
        </p:grpSpPr>
        <p:sp>
          <p:nvSpPr>
            <p:cNvPr id="62" name="Oval 61"/>
            <p:cNvSpPr/>
            <p:nvPr/>
          </p:nvSpPr>
          <p:spPr>
            <a:xfrm>
              <a:off x="622977" y="289074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16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622977" y="4095474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4" name="Oval 63"/>
            <p:cNvSpPr/>
            <p:nvPr/>
          </p:nvSpPr>
          <p:spPr>
            <a:xfrm>
              <a:off x="622977" y="4689176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5" name="Oval 64"/>
            <p:cNvSpPr/>
            <p:nvPr/>
          </p:nvSpPr>
          <p:spPr>
            <a:xfrm>
              <a:off x="622977" y="3496939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6" name="Oval 65"/>
            <p:cNvSpPr/>
            <p:nvPr/>
          </p:nvSpPr>
          <p:spPr>
            <a:xfrm>
              <a:off x="622977" y="526524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ontent Placeholder 2"/>
                <p:cNvSpPr txBox="1">
                  <a:spLocks/>
                </p:cNvSpPr>
                <p:nvPr/>
              </p:nvSpPr>
              <p:spPr>
                <a:xfrm>
                  <a:off x="209792" y="2844726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92" y="2844726"/>
                  <a:ext cx="441877" cy="4426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ontent Placeholder 2"/>
                <p:cNvSpPr txBox="1">
                  <a:spLocks/>
                </p:cNvSpPr>
                <p:nvPr/>
              </p:nvSpPr>
              <p:spPr>
                <a:xfrm>
                  <a:off x="223632" y="3429000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32" y="3429000"/>
                  <a:ext cx="441877" cy="4531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ontent Placeholder 2"/>
                <p:cNvSpPr txBox="1">
                  <a:spLocks/>
                </p:cNvSpPr>
                <p:nvPr/>
              </p:nvSpPr>
              <p:spPr>
                <a:xfrm>
                  <a:off x="223631" y="398237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31" y="3982371"/>
                  <a:ext cx="441877" cy="4531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ontent Placeholder 2"/>
                <p:cNvSpPr txBox="1">
                  <a:spLocks/>
                </p:cNvSpPr>
                <p:nvPr/>
              </p:nvSpPr>
              <p:spPr>
                <a:xfrm>
                  <a:off x="221926" y="459264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926" y="4592645"/>
                  <a:ext cx="441877" cy="4531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ontent Placeholder 2"/>
                <p:cNvSpPr txBox="1">
                  <a:spLocks/>
                </p:cNvSpPr>
                <p:nvPr/>
              </p:nvSpPr>
              <p:spPr>
                <a:xfrm>
                  <a:off x="211410" y="516782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10" y="5167825"/>
                  <a:ext cx="441877" cy="4531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/>
          <p:cNvSpPr/>
          <p:nvPr/>
        </p:nvSpPr>
        <p:spPr>
          <a:xfrm>
            <a:off x="1691680" y="2466649"/>
            <a:ext cx="3364692" cy="30505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4" name="Group 83"/>
          <p:cNvGrpSpPr/>
          <p:nvPr/>
        </p:nvGrpSpPr>
        <p:grpSpPr>
          <a:xfrm>
            <a:off x="1691680" y="2852936"/>
            <a:ext cx="3096344" cy="1809458"/>
            <a:chOff x="4994673" y="1304385"/>
            <a:chExt cx="3096344" cy="1809458"/>
          </a:xfrm>
        </p:grpSpPr>
        <p:sp>
          <p:nvSpPr>
            <p:cNvPr id="85" name="Oval 84"/>
            <p:cNvSpPr/>
            <p:nvPr/>
          </p:nvSpPr>
          <p:spPr>
            <a:xfrm>
              <a:off x="5426721" y="1304385"/>
              <a:ext cx="1673363" cy="175981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6" name="Oval 85"/>
            <p:cNvSpPr/>
            <p:nvPr/>
          </p:nvSpPr>
          <p:spPr>
            <a:xfrm>
              <a:off x="7658969" y="234541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7" name="Oval 86"/>
            <p:cNvSpPr/>
            <p:nvPr/>
          </p:nvSpPr>
          <p:spPr>
            <a:xfrm>
              <a:off x="5714753" y="2291353"/>
              <a:ext cx="432048" cy="4320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ontent Placeholder 2"/>
                <p:cNvSpPr txBox="1">
                  <a:spLocks/>
                </p:cNvSpPr>
                <p:nvPr/>
              </p:nvSpPr>
              <p:spPr>
                <a:xfrm>
                  <a:off x="4994673" y="2015954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4673" y="2015954"/>
                  <a:ext cx="441877" cy="45319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Content Placeholder 2"/>
                <p:cNvSpPr txBox="1">
                  <a:spLocks/>
                </p:cNvSpPr>
                <p:nvPr/>
              </p:nvSpPr>
              <p:spPr>
                <a:xfrm>
                  <a:off x="6002785" y="2600529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2785" y="2600529"/>
                  <a:ext cx="441877" cy="45319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ontent Placeholder 2"/>
                <p:cNvSpPr txBox="1">
                  <a:spLocks/>
                </p:cNvSpPr>
                <p:nvPr/>
              </p:nvSpPr>
              <p:spPr>
                <a:xfrm>
                  <a:off x="7620095" y="266065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95" y="2660651"/>
                  <a:ext cx="441877" cy="45319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Oval 71"/>
            <p:cNvSpPr/>
            <p:nvPr/>
          </p:nvSpPr>
          <p:spPr>
            <a:xfrm>
              <a:off x="5858769" y="1520409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ontent Placeholder 2"/>
                <p:cNvSpPr txBox="1">
                  <a:spLocks/>
                </p:cNvSpPr>
                <p:nvPr/>
              </p:nvSpPr>
              <p:spPr>
                <a:xfrm>
                  <a:off x="5499964" y="1643159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964" y="1643159"/>
                  <a:ext cx="441877" cy="45319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/>
              <p:cNvSpPr txBox="1">
                <a:spLocks/>
              </p:cNvSpPr>
              <p:nvPr/>
            </p:nvSpPr>
            <p:spPr>
              <a:xfrm>
                <a:off x="4788024" y="2698348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698348"/>
                <a:ext cx="441877" cy="4426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oup 130"/>
          <p:cNvGrpSpPr/>
          <p:nvPr/>
        </p:nvGrpSpPr>
        <p:grpSpPr>
          <a:xfrm>
            <a:off x="4980195" y="2837034"/>
            <a:ext cx="3816424" cy="3616302"/>
            <a:chOff x="4980195" y="2837034"/>
            <a:chExt cx="3816424" cy="3616302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7412564" y="2972650"/>
              <a:ext cx="1" cy="18002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3" name="Group 132"/>
            <p:cNvGrpSpPr/>
            <p:nvPr/>
          </p:nvGrpSpPr>
          <p:grpSpPr>
            <a:xfrm>
              <a:off x="7189367" y="3182774"/>
              <a:ext cx="519181" cy="384169"/>
              <a:chOff x="1979712" y="2151080"/>
              <a:chExt cx="519181" cy="384169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Rectangle 164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5" name="Rectangle 1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4" name="Group 133"/>
            <p:cNvGrpSpPr/>
            <p:nvPr/>
          </p:nvGrpSpPr>
          <p:grpSpPr>
            <a:xfrm>
              <a:off x="6132323" y="4005064"/>
              <a:ext cx="519181" cy="384169"/>
              <a:chOff x="1979712" y="2151080"/>
              <a:chExt cx="519181" cy="384169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Rectangle 162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3" name="Rectangle 1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5" name="Group 134"/>
            <p:cNvGrpSpPr/>
            <p:nvPr/>
          </p:nvGrpSpPr>
          <p:grpSpPr>
            <a:xfrm>
              <a:off x="8277438" y="4020414"/>
              <a:ext cx="519181" cy="384169"/>
              <a:chOff x="1979712" y="2151080"/>
              <a:chExt cx="519181" cy="384169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Rectangle 160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1" name="Rectangle 1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6" name="Straight Connector 135"/>
            <p:cNvCxnSpPr>
              <a:stCxn id="164" idx="4"/>
            </p:cNvCxnSpPr>
            <p:nvPr/>
          </p:nvCxnSpPr>
          <p:spPr>
            <a:xfrm flipH="1">
              <a:off x="6979624" y="3566943"/>
              <a:ext cx="433195" cy="250748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535795" y="3508959"/>
              <a:ext cx="689053" cy="51145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7596336" y="3493057"/>
              <a:ext cx="768235" cy="52735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9" name="Group 138"/>
            <p:cNvGrpSpPr/>
            <p:nvPr/>
          </p:nvGrpSpPr>
          <p:grpSpPr>
            <a:xfrm>
              <a:off x="5412243" y="4845031"/>
              <a:ext cx="519181" cy="384169"/>
              <a:chOff x="1979712" y="2151080"/>
              <a:chExt cx="519181" cy="384169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Rectangle 158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59" name="Rectangle 1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/>
                <p:cNvSpPr txBox="1">
                  <a:spLocks/>
                </p:cNvSpPr>
                <p:nvPr/>
              </p:nvSpPr>
              <p:spPr>
                <a:xfrm>
                  <a:off x="7468222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8222" y="6021288"/>
                  <a:ext cx="360040" cy="432048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339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1" name="Straight Connector 140"/>
            <p:cNvCxnSpPr/>
            <p:nvPr/>
          </p:nvCxnSpPr>
          <p:spPr>
            <a:xfrm flipH="1">
              <a:off x="5755123" y="4366958"/>
              <a:ext cx="412681" cy="4750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340652" y="4437112"/>
              <a:ext cx="543556" cy="162141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510496" y="4396708"/>
              <a:ext cx="1121135" cy="16618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5206483" y="5255447"/>
              <a:ext cx="294199" cy="80308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661141" y="5295326"/>
              <a:ext cx="253008" cy="7711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815715" y="5231054"/>
              <a:ext cx="973078" cy="8592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Content Placeholder 2"/>
                <p:cNvSpPr txBox="1">
                  <a:spLocks/>
                </p:cNvSpPr>
                <p:nvPr/>
              </p:nvSpPr>
              <p:spPr>
                <a:xfrm>
                  <a:off x="4980195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195" y="6021288"/>
                  <a:ext cx="360040" cy="432048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Content Placeholder 2"/>
                <p:cNvSpPr txBox="1">
                  <a:spLocks/>
                </p:cNvSpPr>
                <p:nvPr/>
              </p:nvSpPr>
              <p:spPr>
                <a:xfrm>
                  <a:off x="5772283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283" y="6021288"/>
                  <a:ext cx="360040" cy="432048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Content Placeholder 2"/>
                <p:cNvSpPr txBox="1">
                  <a:spLocks/>
                </p:cNvSpPr>
                <p:nvPr/>
              </p:nvSpPr>
              <p:spPr>
                <a:xfrm>
                  <a:off x="6708387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387" y="6021288"/>
                  <a:ext cx="360040" cy="432048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Content Placeholder 2"/>
                <p:cNvSpPr txBox="1">
                  <a:spLocks/>
                </p:cNvSpPr>
                <p:nvPr/>
              </p:nvSpPr>
              <p:spPr>
                <a:xfrm>
                  <a:off x="8292563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2563" y="6021288"/>
                  <a:ext cx="360040" cy="432048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1" name="Straight Connector 150"/>
            <p:cNvCxnSpPr/>
            <p:nvPr/>
          </p:nvCxnSpPr>
          <p:spPr>
            <a:xfrm flipH="1">
              <a:off x="7071065" y="4437112"/>
              <a:ext cx="1293506" cy="16532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7711144" y="4476868"/>
              <a:ext cx="789746" cy="15737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8506274" y="4476868"/>
              <a:ext cx="74321" cy="15816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Content Placeholder 2"/>
                <p:cNvSpPr txBox="1">
                  <a:spLocks/>
                </p:cNvSpPr>
                <p:nvPr/>
              </p:nvSpPr>
              <p:spPr>
                <a:xfrm>
                  <a:off x="7404614" y="2837034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4614" y="2837034"/>
                  <a:ext cx="360040" cy="432048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Content Placeholder 2"/>
                <p:cNvSpPr txBox="1">
                  <a:spLocks/>
                </p:cNvSpPr>
                <p:nvPr/>
              </p:nvSpPr>
              <p:spPr>
                <a:xfrm>
                  <a:off x="6516216" y="3436951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3436951"/>
                  <a:ext cx="360040" cy="432048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Content Placeholder 2"/>
                <p:cNvSpPr txBox="1">
                  <a:spLocks/>
                </p:cNvSpPr>
                <p:nvPr/>
              </p:nvSpPr>
              <p:spPr>
                <a:xfrm>
                  <a:off x="7884368" y="341309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3413098"/>
                  <a:ext cx="360040" cy="432048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Content Placeholder 2"/>
                <p:cNvSpPr txBox="1">
                  <a:spLocks/>
                </p:cNvSpPr>
                <p:nvPr/>
              </p:nvSpPr>
              <p:spPr>
                <a:xfrm>
                  <a:off x="5620765" y="4229039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765" y="4229039"/>
                  <a:ext cx="360040" cy="432048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Oval 73"/>
          <p:cNvSpPr/>
          <p:nvPr/>
        </p:nvSpPr>
        <p:spPr>
          <a:xfrm>
            <a:off x="3213677" y="342362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/>
              <p:cNvSpPr txBox="1">
                <a:spLocks/>
              </p:cNvSpPr>
              <p:nvPr/>
            </p:nvSpPr>
            <p:spPr>
              <a:xfrm>
                <a:off x="3338035" y="3767896"/>
                <a:ext cx="441877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35" y="3767896"/>
                <a:ext cx="441877" cy="45319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MPC via Majority </a:t>
            </a:r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from Majorities </a:t>
            </a:r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(Passive)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251519" y="1398284"/>
            <a:ext cx="8540377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200" dirty="0" smtClean="0">
                <a:latin typeface="Comic Sans MS" pitchFamily="66" charset="0"/>
              </a:rPr>
              <a:t>Simulate the trusted party by the real players </a:t>
            </a:r>
            <a:r>
              <a:rPr lang="en-US" sz="2200" b="1" dirty="0" smtClean="0">
                <a:solidFill>
                  <a:srgbClr val="C00000"/>
                </a:solidFill>
                <a:latin typeface="Comic Sans MS" pitchFamily="66" charset="0"/>
              </a:rPr>
              <a:t>according</a:t>
            </a:r>
            <a:r>
              <a:rPr lang="en-US" sz="2200" dirty="0" smtClean="0">
                <a:latin typeface="Comic Sans MS" pitchFamily="66" charset="0"/>
              </a:rPr>
              <a:t> to a 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majority from majorities formula.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9792" y="2844726"/>
            <a:ext cx="737185" cy="2776291"/>
            <a:chOff x="209792" y="2844726"/>
            <a:chExt cx="737185" cy="2776291"/>
          </a:xfrm>
        </p:grpSpPr>
        <p:sp>
          <p:nvSpPr>
            <p:cNvPr id="62" name="Oval 61"/>
            <p:cNvSpPr/>
            <p:nvPr/>
          </p:nvSpPr>
          <p:spPr>
            <a:xfrm>
              <a:off x="622977" y="289074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16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622977" y="4095474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4" name="Oval 63"/>
            <p:cNvSpPr/>
            <p:nvPr/>
          </p:nvSpPr>
          <p:spPr>
            <a:xfrm>
              <a:off x="622977" y="4689176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5" name="Oval 64"/>
            <p:cNvSpPr/>
            <p:nvPr/>
          </p:nvSpPr>
          <p:spPr>
            <a:xfrm>
              <a:off x="622977" y="3496939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p:sp>
          <p:nvSpPr>
            <p:cNvPr id="66" name="Oval 65"/>
            <p:cNvSpPr/>
            <p:nvPr/>
          </p:nvSpPr>
          <p:spPr>
            <a:xfrm>
              <a:off x="622977" y="5265240"/>
              <a:ext cx="324000" cy="32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ontent Placeholder 2"/>
                <p:cNvSpPr txBox="1">
                  <a:spLocks/>
                </p:cNvSpPr>
                <p:nvPr/>
              </p:nvSpPr>
              <p:spPr>
                <a:xfrm>
                  <a:off x="209792" y="2844726"/>
                  <a:ext cx="441877" cy="442620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92" y="2844726"/>
                  <a:ext cx="441877" cy="4426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ontent Placeholder 2"/>
                <p:cNvSpPr txBox="1">
                  <a:spLocks/>
                </p:cNvSpPr>
                <p:nvPr/>
              </p:nvSpPr>
              <p:spPr>
                <a:xfrm>
                  <a:off x="223632" y="3429000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32" y="3429000"/>
                  <a:ext cx="441877" cy="4531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ontent Placeholder 2"/>
                <p:cNvSpPr txBox="1">
                  <a:spLocks/>
                </p:cNvSpPr>
                <p:nvPr/>
              </p:nvSpPr>
              <p:spPr>
                <a:xfrm>
                  <a:off x="223631" y="398237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31" y="3982371"/>
                  <a:ext cx="441877" cy="4531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ontent Placeholder 2"/>
                <p:cNvSpPr txBox="1">
                  <a:spLocks/>
                </p:cNvSpPr>
                <p:nvPr/>
              </p:nvSpPr>
              <p:spPr>
                <a:xfrm>
                  <a:off x="221926" y="459264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926" y="4592645"/>
                  <a:ext cx="441877" cy="4531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ontent Placeholder 2"/>
                <p:cNvSpPr txBox="1">
                  <a:spLocks/>
                </p:cNvSpPr>
                <p:nvPr/>
              </p:nvSpPr>
              <p:spPr>
                <a:xfrm>
                  <a:off x="211410" y="5167825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10" y="5167825"/>
                  <a:ext cx="441877" cy="4531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Oval 82"/>
          <p:cNvSpPr/>
          <p:nvPr/>
        </p:nvSpPr>
        <p:spPr>
          <a:xfrm>
            <a:off x="1043608" y="2466649"/>
            <a:ext cx="4012764" cy="36236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4" name="Group 83"/>
          <p:cNvGrpSpPr/>
          <p:nvPr/>
        </p:nvGrpSpPr>
        <p:grpSpPr>
          <a:xfrm>
            <a:off x="1095154" y="2852936"/>
            <a:ext cx="3980902" cy="2952328"/>
            <a:chOff x="4398147" y="1304385"/>
            <a:chExt cx="3980902" cy="2952328"/>
          </a:xfrm>
        </p:grpSpPr>
        <p:sp>
          <p:nvSpPr>
            <p:cNvPr id="85" name="Oval 84"/>
            <p:cNvSpPr/>
            <p:nvPr/>
          </p:nvSpPr>
          <p:spPr>
            <a:xfrm>
              <a:off x="4788479" y="1304385"/>
              <a:ext cx="2831616" cy="295232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6" name="Oval 85"/>
            <p:cNvSpPr/>
            <p:nvPr/>
          </p:nvSpPr>
          <p:spPr>
            <a:xfrm>
              <a:off x="7802985" y="234541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7" name="Oval 86"/>
            <p:cNvSpPr/>
            <p:nvPr/>
          </p:nvSpPr>
          <p:spPr>
            <a:xfrm>
              <a:off x="5066680" y="2381345"/>
              <a:ext cx="1882038" cy="158733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ontent Placeholder 2"/>
                <p:cNvSpPr txBox="1">
                  <a:spLocks/>
                </p:cNvSpPr>
                <p:nvPr/>
              </p:nvSpPr>
              <p:spPr>
                <a:xfrm>
                  <a:off x="4398147" y="2291353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8147" y="2291353"/>
                  <a:ext cx="441877" cy="45319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Content Placeholder 2"/>
                <p:cNvSpPr txBox="1">
                  <a:spLocks/>
                </p:cNvSpPr>
                <p:nvPr/>
              </p:nvSpPr>
              <p:spPr>
                <a:xfrm>
                  <a:off x="6857052" y="3176593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052" y="3176593"/>
                  <a:ext cx="441877" cy="45319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ontent Placeholder 2"/>
                <p:cNvSpPr txBox="1">
                  <a:spLocks/>
                </p:cNvSpPr>
                <p:nvPr/>
              </p:nvSpPr>
              <p:spPr>
                <a:xfrm>
                  <a:off x="7937172" y="272340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172" y="2723401"/>
                  <a:ext cx="441877" cy="45319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Oval 71"/>
            <p:cNvSpPr/>
            <p:nvPr/>
          </p:nvSpPr>
          <p:spPr>
            <a:xfrm>
              <a:off x="5858769" y="1520409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ontent Placeholder 2"/>
                <p:cNvSpPr txBox="1">
                  <a:spLocks/>
                </p:cNvSpPr>
                <p:nvPr/>
              </p:nvSpPr>
              <p:spPr>
                <a:xfrm>
                  <a:off x="5499964" y="1643159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964" y="1643159"/>
                  <a:ext cx="441877" cy="45319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Oval 75"/>
            <p:cNvSpPr/>
            <p:nvPr/>
          </p:nvSpPr>
          <p:spPr>
            <a:xfrm>
              <a:off x="5497494" y="2600651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Content Placeholder 2"/>
                <p:cNvSpPr txBox="1">
                  <a:spLocks/>
                </p:cNvSpPr>
                <p:nvPr/>
              </p:nvSpPr>
              <p:spPr>
                <a:xfrm>
                  <a:off x="5138689" y="2723401"/>
                  <a:ext cx="441877" cy="453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689" y="2723401"/>
                  <a:ext cx="441877" cy="45319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/>
              <p:cNvSpPr txBox="1">
                <a:spLocks/>
              </p:cNvSpPr>
              <p:nvPr/>
            </p:nvSpPr>
            <p:spPr>
              <a:xfrm>
                <a:off x="4788024" y="2698348"/>
                <a:ext cx="441877" cy="4426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698348"/>
                <a:ext cx="441877" cy="4426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oup 130"/>
          <p:cNvGrpSpPr/>
          <p:nvPr/>
        </p:nvGrpSpPr>
        <p:grpSpPr>
          <a:xfrm>
            <a:off x="4980195" y="2837034"/>
            <a:ext cx="3816424" cy="3616302"/>
            <a:chOff x="4980195" y="2837034"/>
            <a:chExt cx="3816424" cy="3616302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7412564" y="2972650"/>
              <a:ext cx="1" cy="18002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3" name="Group 132"/>
            <p:cNvGrpSpPr/>
            <p:nvPr/>
          </p:nvGrpSpPr>
          <p:grpSpPr>
            <a:xfrm>
              <a:off x="7189367" y="3182774"/>
              <a:ext cx="519181" cy="384169"/>
              <a:chOff x="1979712" y="2151080"/>
              <a:chExt cx="519181" cy="384169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Rectangle 164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5" name="Rectangle 1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4" name="Group 133"/>
            <p:cNvGrpSpPr/>
            <p:nvPr/>
          </p:nvGrpSpPr>
          <p:grpSpPr>
            <a:xfrm>
              <a:off x="6132323" y="4005064"/>
              <a:ext cx="519181" cy="384169"/>
              <a:chOff x="1979712" y="2151080"/>
              <a:chExt cx="519181" cy="384169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Rectangle 162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3" name="Rectangle 1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5" name="Group 134"/>
            <p:cNvGrpSpPr/>
            <p:nvPr/>
          </p:nvGrpSpPr>
          <p:grpSpPr>
            <a:xfrm>
              <a:off x="8277438" y="4020414"/>
              <a:ext cx="519181" cy="384169"/>
              <a:chOff x="1979712" y="2151080"/>
              <a:chExt cx="519181" cy="384169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Rectangle 160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1" name="Rectangle 1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6" name="Straight Connector 135"/>
            <p:cNvCxnSpPr>
              <a:stCxn id="164" idx="4"/>
            </p:cNvCxnSpPr>
            <p:nvPr/>
          </p:nvCxnSpPr>
          <p:spPr>
            <a:xfrm flipH="1">
              <a:off x="6979624" y="3566943"/>
              <a:ext cx="433195" cy="250748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535795" y="3508959"/>
              <a:ext cx="689053" cy="51145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7596336" y="3493057"/>
              <a:ext cx="768235" cy="52735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9" name="Group 138"/>
            <p:cNvGrpSpPr/>
            <p:nvPr/>
          </p:nvGrpSpPr>
          <p:grpSpPr>
            <a:xfrm>
              <a:off x="5412243" y="4845031"/>
              <a:ext cx="519181" cy="384169"/>
              <a:chOff x="1979712" y="2151080"/>
              <a:chExt cx="519181" cy="384169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2023144" y="217520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Rectangle 158"/>
                  <p:cNvSpPr/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59" name="Rectangle 1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9712" y="2151080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/>
                <p:cNvSpPr txBox="1">
                  <a:spLocks/>
                </p:cNvSpPr>
                <p:nvPr/>
              </p:nvSpPr>
              <p:spPr>
                <a:xfrm>
                  <a:off x="7468222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8222" y="6021288"/>
                  <a:ext cx="360040" cy="432048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339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1" name="Straight Connector 140"/>
            <p:cNvCxnSpPr/>
            <p:nvPr/>
          </p:nvCxnSpPr>
          <p:spPr>
            <a:xfrm flipH="1">
              <a:off x="5755123" y="4366958"/>
              <a:ext cx="412681" cy="47502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340652" y="4437112"/>
              <a:ext cx="543556" cy="16214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510496" y="4396708"/>
              <a:ext cx="1121135" cy="166182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5206483" y="5255447"/>
              <a:ext cx="294199" cy="80308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661141" y="5295326"/>
              <a:ext cx="253008" cy="77115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815715" y="5231054"/>
              <a:ext cx="973078" cy="8592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Content Placeholder 2"/>
                <p:cNvSpPr txBox="1">
                  <a:spLocks/>
                </p:cNvSpPr>
                <p:nvPr/>
              </p:nvSpPr>
              <p:spPr>
                <a:xfrm>
                  <a:off x="4980195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0195" y="6021288"/>
                  <a:ext cx="360040" cy="432048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Content Placeholder 2"/>
                <p:cNvSpPr txBox="1">
                  <a:spLocks/>
                </p:cNvSpPr>
                <p:nvPr/>
              </p:nvSpPr>
              <p:spPr>
                <a:xfrm>
                  <a:off x="5772283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283" y="6021288"/>
                  <a:ext cx="360040" cy="432048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Content Placeholder 2"/>
                <p:cNvSpPr txBox="1">
                  <a:spLocks/>
                </p:cNvSpPr>
                <p:nvPr/>
              </p:nvSpPr>
              <p:spPr>
                <a:xfrm>
                  <a:off x="6708387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387" y="6021288"/>
                  <a:ext cx="360040" cy="432048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Content Placeholder 2"/>
                <p:cNvSpPr txBox="1">
                  <a:spLocks/>
                </p:cNvSpPr>
                <p:nvPr/>
              </p:nvSpPr>
              <p:spPr>
                <a:xfrm>
                  <a:off x="8292563" y="602128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2563" y="6021288"/>
                  <a:ext cx="360040" cy="432048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1" name="Straight Connector 150"/>
            <p:cNvCxnSpPr/>
            <p:nvPr/>
          </p:nvCxnSpPr>
          <p:spPr>
            <a:xfrm flipH="1">
              <a:off x="7071065" y="4437112"/>
              <a:ext cx="1293506" cy="16532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7711144" y="4476868"/>
              <a:ext cx="789746" cy="15737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8506274" y="4476868"/>
              <a:ext cx="74321" cy="15816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Content Placeholder 2"/>
                <p:cNvSpPr txBox="1">
                  <a:spLocks/>
                </p:cNvSpPr>
                <p:nvPr/>
              </p:nvSpPr>
              <p:spPr>
                <a:xfrm>
                  <a:off x="7404614" y="2837034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4614" y="2837034"/>
                  <a:ext cx="360040" cy="432048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Content Placeholder 2"/>
                <p:cNvSpPr txBox="1">
                  <a:spLocks/>
                </p:cNvSpPr>
                <p:nvPr/>
              </p:nvSpPr>
              <p:spPr>
                <a:xfrm>
                  <a:off x="6516216" y="3436951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3436951"/>
                  <a:ext cx="360040" cy="432048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Content Placeholder 2"/>
                <p:cNvSpPr txBox="1">
                  <a:spLocks/>
                </p:cNvSpPr>
                <p:nvPr/>
              </p:nvSpPr>
              <p:spPr>
                <a:xfrm>
                  <a:off x="7884368" y="3413098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3413098"/>
                  <a:ext cx="360040" cy="432048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Content Placeholder 2"/>
                <p:cNvSpPr txBox="1">
                  <a:spLocks/>
                </p:cNvSpPr>
                <p:nvPr/>
              </p:nvSpPr>
              <p:spPr>
                <a:xfrm>
                  <a:off x="5620765" y="4229039"/>
                  <a:ext cx="360040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765" y="4229039"/>
                  <a:ext cx="360040" cy="432048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r="-508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Oval 73"/>
          <p:cNvSpPr/>
          <p:nvPr/>
        </p:nvSpPr>
        <p:spPr>
          <a:xfrm>
            <a:off x="3213677" y="342362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/>
              <p:cNvSpPr txBox="1">
                <a:spLocks/>
              </p:cNvSpPr>
              <p:nvPr/>
            </p:nvSpPr>
            <p:spPr>
              <a:xfrm>
                <a:off x="3338035" y="3767896"/>
                <a:ext cx="441877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35" y="3767896"/>
                <a:ext cx="441877" cy="45319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/>
          <p:cNvSpPr/>
          <p:nvPr/>
        </p:nvSpPr>
        <p:spPr>
          <a:xfrm>
            <a:off x="2987824" y="42930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3194019" y="4631992"/>
                <a:ext cx="441877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019" y="4631992"/>
                <a:ext cx="441877" cy="45319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/>
          <p:cNvSpPr/>
          <p:nvPr/>
        </p:nvSpPr>
        <p:spPr>
          <a:xfrm>
            <a:off x="2267744" y="494116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/>
              <p:cNvSpPr txBox="1">
                <a:spLocks/>
              </p:cNvSpPr>
              <p:nvPr/>
            </p:nvSpPr>
            <p:spPr>
              <a:xfrm>
                <a:off x="2699792" y="5013176"/>
                <a:ext cx="441877" cy="4531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013176"/>
                <a:ext cx="441877" cy="45319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5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MPC via Majority </a:t>
            </a:r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from Majorities </a:t>
            </a:r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(Passive)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251519" y="1398284"/>
            <a:ext cx="8540377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200" dirty="0" smtClean="0">
                <a:latin typeface="Comic Sans MS" pitchFamily="66" charset="0"/>
              </a:rPr>
              <a:t>Simulate the trusted party by the real players </a:t>
            </a:r>
            <a:r>
              <a:rPr lang="en-US" sz="2200" b="1" dirty="0" smtClean="0">
                <a:solidFill>
                  <a:srgbClr val="C00000"/>
                </a:solidFill>
                <a:latin typeface="Comic Sans MS" pitchFamily="66" charset="0"/>
              </a:rPr>
              <a:t>according</a:t>
            </a:r>
            <a:r>
              <a:rPr lang="en-US" sz="2200" dirty="0" smtClean="0">
                <a:latin typeface="Comic Sans MS" pitchFamily="66" charset="0"/>
              </a:rPr>
              <a:t> to a 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majority from majorities formula.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251519" y="2406396"/>
            <a:ext cx="8640961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200" dirty="0" smtClean="0">
                <a:latin typeface="Comic Sans MS" pitchFamily="66" charset="0"/>
              </a:rPr>
              <a:t> The protocol is secure as long as the formula evaluates to 0 –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the majority of parties are not controlled by the adversary.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544" y="4725144"/>
            <a:ext cx="8136904" cy="1440160"/>
            <a:chOff x="467544" y="4725144"/>
            <a:chExt cx="8136904" cy="1440160"/>
          </a:xfrm>
        </p:grpSpPr>
        <p:sp>
          <p:nvSpPr>
            <p:cNvPr id="129" name="Rounded Rectangle 128"/>
            <p:cNvSpPr/>
            <p:nvPr/>
          </p:nvSpPr>
          <p:spPr>
            <a:xfrm>
              <a:off x="467544" y="4725144"/>
              <a:ext cx="8136904" cy="1440160"/>
            </a:xfrm>
            <a:prstGeom prst="roundRect">
              <a:avLst>
                <a:gd name="adj" fmla="val 1141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0" name="Content Placeholder 2"/>
            <p:cNvSpPr txBox="1">
              <a:spLocks/>
            </p:cNvSpPr>
            <p:nvPr/>
          </p:nvSpPr>
          <p:spPr>
            <a:xfrm>
              <a:off x="537646" y="5101484"/>
              <a:ext cx="1802106" cy="343740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2000" dirty="0" smtClean="0">
                  <a:latin typeface="Comic Sans MS" pitchFamily="66" charset="0"/>
                </a:rPr>
                <a:t>MPC protocol for 3 parties</a:t>
              </a:r>
              <a:endParaRPr lang="en-US" sz="2000" dirty="0" smtClean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31" name="Content Placeholder 2"/>
            <p:cNvSpPr txBox="1">
              <a:spLocks/>
            </p:cNvSpPr>
            <p:nvPr/>
          </p:nvSpPr>
          <p:spPr>
            <a:xfrm>
              <a:off x="1835696" y="5101484"/>
              <a:ext cx="1802106" cy="343740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4000" dirty="0" smtClean="0">
                  <a:solidFill>
                    <a:srgbClr val="7030A0"/>
                  </a:solidFill>
                  <a:latin typeface="Comic Sans MS" pitchFamily="66" charset="0"/>
                </a:rPr>
                <a:t>+</a:t>
              </a:r>
            </a:p>
          </p:txBody>
        </p:sp>
        <p:sp>
          <p:nvSpPr>
            <p:cNvPr id="132" name="Content Placeholder 2"/>
            <p:cNvSpPr txBox="1">
              <a:spLocks/>
            </p:cNvSpPr>
            <p:nvPr/>
          </p:nvSpPr>
          <p:spPr>
            <a:xfrm>
              <a:off x="3094883" y="4957468"/>
              <a:ext cx="2629245" cy="343740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2000" dirty="0" smtClean="0">
                  <a:latin typeface="Comic Sans MS" pitchFamily="66" charset="0"/>
                </a:rPr>
                <a:t>Log-depth majority from majorities formula</a:t>
              </a:r>
              <a:endParaRPr lang="en-US" sz="2000" dirty="0" smtClean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36" name="Content Placeholder 2"/>
            <p:cNvSpPr txBox="1">
              <a:spLocks/>
            </p:cNvSpPr>
            <p:nvPr/>
          </p:nvSpPr>
          <p:spPr>
            <a:xfrm>
              <a:off x="5146158" y="5101484"/>
              <a:ext cx="1802106" cy="559764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4000" dirty="0" smtClean="0">
                  <a:solidFill>
                    <a:srgbClr val="7030A0"/>
                  </a:solidFill>
                  <a:latin typeface="Comic Sans MS" pitchFamily="66" charset="0"/>
                </a:rPr>
                <a:t>=&gt;</a:t>
              </a:r>
            </a:p>
          </p:txBody>
        </p:sp>
        <p:sp>
          <p:nvSpPr>
            <p:cNvPr id="139" name="Content Placeholder 2"/>
            <p:cNvSpPr txBox="1">
              <a:spLocks/>
            </p:cNvSpPr>
            <p:nvPr/>
          </p:nvSpPr>
          <p:spPr>
            <a:xfrm>
              <a:off x="6370294" y="4941168"/>
              <a:ext cx="2090138" cy="343740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2000" dirty="0" smtClean="0">
                  <a:latin typeface="Comic Sans MS" pitchFamily="66" charset="0"/>
                </a:rPr>
                <a:t>Efficient MPC protocol for n parties</a:t>
              </a:r>
              <a:endParaRPr lang="en-US" sz="2000" dirty="0" smtClean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251520" y="3414508"/>
            <a:ext cx="8540377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200" dirty="0" smtClean="0">
                <a:latin typeface="Comic Sans MS" pitchFamily="66" charset="0"/>
              </a:rPr>
              <a:t> Running-time is exponential in formula’s depth. So, log-depth 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implies poly-time.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93096"/>
            <a:ext cx="4860032" cy="226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200" b="1" dirty="0">
                <a:solidFill>
                  <a:srgbClr val="7030A0"/>
                </a:solidFill>
                <a:latin typeface="Comic Sans MS" pitchFamily="66" charset="0"/>
              </a:rPr>
              <a:t>MPC via 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Threshold from Thresholds (</a:t>
            </a:r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Active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he-IL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251519" y="1398284"/>
            <a:ext cx="8540377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200" dirty="0" smtClean="0">
                <a:latin typeface="Comic Sans MS" pitchFamily="66" charset="0"/>
              </a:rPr>
              <a:t>Atomic protocol is for 4 parties, 1 of which is compromised.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251519" y="2036476"/>
            <a:ext cx="9252521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200" dirty="0" smtClean="0">
                <a:latin typeface="Comic Sans MS" pitchFamily="66" charset="0"/>
              </a:rPr>
              <a:t> Thus, formula now consists of 2-out-of-4 threshold gates.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1520" y="2654328"/>
            <a:ext cx="8640961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200" dirty="0" smtClean="0">
                <a:latin typeface="Comic Sans MS" pitchFamily="66" charset="0"/>
              </a:rPr>
              <a:t> The protocol is secure as long as the formula evaluates to 0.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1521" y="3275104"/>
            <a:ext cx="8640961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200" dirty="0" smtClean="0">
                <a:latin typeface="Comic Sans MS" pitchFamily="66" charset="0"/>
              </a:rPr>
              <a:t> Therefore, we wish to construct a 1/3-threshold formula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composed of 2-out-of-4 threshold gates.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544" y="4653136"/>
            <a:ext cx="8136904" cy="1440160"/>
            <a:chOff x="467544" y="4869160"/>
            <a:chExt cx="8136904" cy="1440160"/>
          </a:xfrm>
        </p:grpSpPr>
        <p:sp>
          <p:nvSpPr>
            <p:cNvPr id="19" name="Rounded Rectangle 18"/>
            <p:cNvSpPr/>
            <p:nvPr/>
          </p:nvSpPr>
          <p:spPr>
            <a:xfrm>
              <a:off x="467544" y="4869160"/>
              <a:ext cx="8136904" cy="1440160"/>
            </a:xfrm>
            <a:prstGeom prst="roundRect">
              <a:avLst>
                <a:gd name="adj" fmla="val 1141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537646" y="5245500"/>
              <a:ext cx="1802106" cy="343740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2000" dirty="0" smtClean="0">
                  <a:latin typeface="Comic Sans MS" pitchFamily="66" charset="0"/>
                </a:rPr>
                <a:t>MPC protocol for 4 parties</a:t>
              </a:r>
              <a:endParaRPr lang="en-US" sz="2000" dirty="0" smtClean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1835696" y="5245500"/>
              <a:ext cx="1802106" cy="343740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4000" dirty="0" smtClean="0">
                  <a:solidFill>
                    <a:srgbClr val="7030A0"/>
                  </a:solidFill>
                  <a:latin typeface="Comic Sans MS" pitchFamily="66" charset="0"/>
                </a:rPr>
                <a:t>+</a:t>
              </a: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094883" y="5101484"/>
              <a:ext cx="2629245" cy="343740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2000" dirty="0" smtClean="0">
                  <a:latin typeface="Comic Sans MS" pitchFamily="66" charset="0"/>
                </a:rPr>
                <a:t>Log-depth threshold from thresholds formula</a:t>
              </a:r>
              <a:endParaRPr lang="en-US" sz="2000" dirty="0" smtClean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5146158" y="5245500"/>
              <a:ext cx="1802106" cy="559764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4000" dirty="0" smtClean="0">
                  <a:solidFill>
                    <a:srgbClr val="7030A0"/>
                  </a:solidFill>
                  <a:latin typeface="Comic Sans MS" pitchFamily="66" charset="0"/>
                </a:rPr>
                <a:t>=&gt;</a:t>
              </a: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6370294" y="5129896"/>
              <a:ext cx="2090138" cy="343740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2000" dirty="0" smtClean="0">
                  <a:latin typeface="Comic Sans MS" pitchFamily="66" charset="0"/>
                </a:rPr>
                <a:t>Efficient MPC protocol for n parties</a:t>
              </a:r>
              <a:endParaRPr lang="en-US" sz="2000" dirty="0" smtClean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51" y="4077072"/>
            <a:ext cx="2621421" cy="25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55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1484784"/>
            <a:ext cx="8064896" cy="75608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Secure multiparty computation</a:t>
            </a:r>
            <a:endParaRPr lang="he-IL" sz="2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024844"/>
            <a:ext cx="8064896" cy="75608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Majority from majorities</a:t>
            </a:r>
            <a:endParaRPr lang="he-IL" sz="2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169" y="2600908"/>
            <a:ext cx="8064896" cy="75608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ecure MPC via majority from majorities</a:t>
            </a:r>
            <a:endParaRPr lang="he-IL" sz="2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6169" y="3162234"/>
            <a:ext cx="8064896" cy="75608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400" b="1" dirty="0" smtClean="0">
                <a:latin typeface="Comic Sans MS" pitchFamily="66" charset="0"/>
              </a:rPr>
              <a:t>Constructing a majority from majorities formula</a:t>
            </a:r>
            <a:endParaRPr lang="he-IL" sz="2400" b="1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Roadmap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6552" y="2348880"/>
            <a:ext cx="10009112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064896" cy="1470025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Majority from Majorities</a:t>
            </a:r>
            <a:b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(and Threshold from Thresholds)</a:t>
            </a:r>
            <a:endParaRPr lang="he-IL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Majority </a:t>
            </a:r>
            <a:r>
              <a:rPr lang="en-US" sz="3300" b="1" dirty="0">
                <a:solidFill>
                  <a:srgbClr val="7030A0"/>
                </a:solidFill>
                <a:latin typeface="Comic Sans MS" pitchFamily="66" charset="0"/>
              </a:rPr>
              <a:t>of </a:t>
            </a:r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Majorities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2" y="3245372"/>
            <a:ext cx="8552422" cy="1440160"/>
            <a:chOff x="251522" y="1412776"/>
            <a:chExt cx="8552422" cy="1080120"/>
          </a:xfrm>
        </p:grpSpPr>
        <p:sp>
          <p:nvSpPr>
            <p:cNvPr id="7" name="Rounded Rectangle 6"/>
            <p:cNvSpPr/>
            <p:nvPr/>
          </p:nvSpPr>
          <p:spPr>
            <a:xfrm>
              <a:off x="251522" y="1412776"/>
              <a:ext cx="8552422" cy="1080120"/>
            </a:xfrm>
            <a:prstGeom prst="roundRect">
              <a:avLst>
                <a:gd name="adj" fmla="val 1141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/>
                <p:cNvSpPr txBox="1">
                  <a:spLocks/>
                </p:cNvSpPr>
                <p:nvPr/>
              </p:nvSpPr>
              <p:spPr>
                <a:xfrm>
                  <a:off x="321622" y="1502690"/>
                  <a:ext cx="8210818" cy="441951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: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omic Sans MS" pitchFamily="66" charset="0"/>
                    </a:rPr>
                    <a:t>Theorem.</a:t>
                  </a:r>
                  <a:r>
                    <a:rPr lang="en-US" sz="2200" dirty="0" smtClean="0">
                      <a:latin typeface="Comic Sans MS" pitchFamily="66" charset="0"/>
                    </a:rPr>
                    <a:t> There exists an explicit log-depth formula composed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200" dirty="0" smtClean="0">
                      <a:latin typeface="Comic Sans MS" pitchFamily="66" charset="0"/>
                    </a:rPr>
                    <a:t> gates that computes the majority value whenever at least 0.51 of the inputs agree.</a:t>
                  </a:r>
                  <a:endParaRPr lang="en-US" sz="2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22" y="1502690"/>
                  <a:ext cx="8210818" cy="44195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65" t="-7216" r="-965" b="-10515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395536" y="4744336"/>
            <a:ext cx="8210818" cy="58926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endParaRPr lang="en-US" sz="2200" dirty="0">
              <a:latin typeface="Comic Sans MS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12032" y="4109468"/>
            <a:ext cx="1935832" cy="1309348"/>
            <a:chOff x="1412032" y="2348880"/>
            <a:chExt cx="1935832" cy="1309348"/>
          </a:xfrm>
        </p:grpSpPr>
        <p:sp>
          <p:nvSpPr>
            <p:cNvPr id="5" name="Freeform 4"/>
            <p:cNvSpPr/>
            <p:nvPr/>
          </p:nvSpPr>
          <p:spPr>
            <a:xfrm>
              <a:off x="2787313" y="2348880"/>
              <a:ext cx="560551" cy="287049"/>
            </a:xfrm>
            <a:custGeom>
              <a:avLst/>
              <a:gdLst>
                <a:gd name="connsiteX0" fmla="*/ 0 w 560551"/>
                <a:gd name="connsiteY0" fmla="*/ 287049 h 287049"/>
                <a:gd name="connsiteX1" fmla="*/ 150126 w 560551"/>
                <a:gd name="connsiteY1" fmla="*/ 446 h 287049"/>
                <a:gd name="connsiteX2" fmla="*/ 286603 w 560551"/>
                <a:gd name="connsiteY2" fmla="*/ 218810 h 287049"/>
                <a:gd name="connsiteX3" fmla="*/ 518615 w 560551"/>
                <a:gd name="connsiteY3" fmla="*/ 123276 h 287049"/>
                <a:gd name="connsiteX4" fmla="*/ 559559 w 560551"/>
                <a:gd name="connsiteY4" fmla="*/ 150571 h 28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51" h="287049">
                  <a:moveTo>
                    <a:pt x="0" y="287049"/>
                  </a:moveTo>
                  <a:cubicBezTo>
                    <a:pt x="51179" y="149434"/>
                    <a:pt x="102359" y="11819"/>
                    <a:pt x="150126" y="446"/>
                  </a:cubicBezTo>
                  <a:cubicBezTo>
                    <a:pt x="197893" y="-10927"/>
                    <a:pt x="225188" y="198338"/>
                    <a:pt x="286603" y="218810"/>
                  </a:cubicBezTo>
                  <a:cubicBezTo>
                    <a:pt x="348018" y="239282"/>
                    <a:pt x="473122" y="134649"/>
                    <a:pt x="518615" y="123276"/>
                  </a:cubicBezTo>
                  <a:cubicBezTo>
                    <a:pt x="564108" y="111903"/>
                    <a:pt x="561833" y="131237"/>
                    <a:pt x="559559" y="150571"/>
                  </a:cubicBezTo>
                </a:path>
              </a:pathLst>
            </a:custGeom>
            <a:ln>
              <a:solidFill>
                <a:srgbClr val="E8020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/>
                <p:cNvSpPr txBox="1">
                  <a:spLocks/>
                </p:cNvSpPr>
                <p:nvPr/>
              </p:nvSpPr>
              <p:spPr>
                <a:xfrm>
                  <a:off x="1412032" y="3068960"/>
                  <a:ext cx="1935832" cy="58926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sup>
                        </m:sSup>
                      </m:oMath>
                    </m:oMathPara>
                  </a14:m>
                  <a:endParaRPr lang="en-US" sz="2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032" y="3068960"/>
                  <a:ext cx="1935832" cy="5892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44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 flipV="1">
              <a:off x="2379948" y="2688610"/>
              <a:ext cx="535868" cy="5243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1569493" y="5045438"/>
            <a:ext cx="1364776" cy="382185"/>
          </a:xfrm>
          <a:custGeom>
            <a:avLst/>
            <a:gdLst>
              <a:gd name="connsiteX0" fmla="*/ 0 w 1364776"/>
              <a:gd name="connsiteY0" fmla="*/ 382185 h 382185"/>
              <a:gd name="connsiteX1" fmla="*/ 341194 w 1364776"/>
              <a:gd name="connsiteY1" fmla="*/ 68286 h 382185"/>
              <a:gd name="connsiteX2" fmla="*/ 464023 w 1364776"/>
              <a:gd name="connsiteY2" fmla="*/ 327594 h 382185"/>
              <a:gd name="connsiteX3" fmla="*/ 805217 w 1364776"/>
              <a:gd name="connsiteY3" fmla="*/ 47 h 382185"/>
              <a:gd name="connsiteX4" fmla="*/ 1037229 w 1364776"/>
              <a:gd name="connsiteY4" fmla="*/ 354889 h 382185"/>
              <a:gd name="connsiteX5" fmla="*/ 1364776 w 1364776"/>
              <a:gd name="connsiteY5" fmla="*/ 27343 h 38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776" h="382185">
                <a:moveTo>
                  <a:pt x="0" y="382185"/>
                </a:moveTo>
                <a:cubicBezTo>
                  <a:pt x="131928" y="229784"/>
                  <a:pt x="263857" y="77384"/>
                  <a:pt x="341194" y="68286"/>
                </a:cubicBezTo>
                <a:cubicBezTo>
                  <a:pt x="418531" y="59188"/>
                  <a:pt x="386686" y="338967"/>
                  <a:pt x="464023" y="327594"/>
                </a:cubicBezTo>
                <a:cubicBezTo>
                  <a:pt x="541360" y="316221"/>
                  <a:pt x="709683" y="-4502"/>
                  <a:pt x="805217" y="47"/>
                </a:cubicBezTo>
                <a:cubicBezTo>
                  <a:pt x="900751" y="4596"/>
                  <a:pt x="943969" y="350340"/>
                  <a:pt x="1037229" y="354889"/>
                </a:cubicBezTo>
                <a:cubicBezTo>
                  <a:pt x="1130489" y="359438"/>
                  <a:pt x="1294263" y="70561"/>
                  <a:pt x="1364776" y="27343"/>
                </a:cubicBezTo>
              </a:path>
            </a:pathLst>
          </a:custGeom>
          <a:ln>
            <a:solidFill>
              <a:srgbClr val="E8020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787314" y="5470514"/>
            <a:ext cx="1352638" cy="4422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4283968" y="5648044"/>
                <a:ext cx="3560204" cy="58926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Comic Sans MS" pitchFamily="66" charset="0"/>
                  </a:rPr>
                  <a:t>  assuming standard hardness assumptions.</a:t>
                </a:r>
                <a:endParaRPr lang="en-US" sz="2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648044"/>
                <a:ext cx="3560204" cy="589268"/>
              </a:xfrm>
              <a:prstGeom prst="rect">
                <a:avLst/>
              </a:prstGeom>
              <a:blipFill rotWithShape="1">
                <a:blip r:embed="rId5"/>
                <a:stretch>
                  <a:fillRect l="-2226" r="-2226" b="-739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"/>
          <p:cNvSpPr txBox="1">
            <a:spLocks/>
          </p:cNvSpPr>
          <p:nvPr/>
        </p:nvSpPr>
        <p:spPr>
          <a:xfrm>
            <a:off x="395536" y="1412776"/>
            <a:ext cx="84084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Valiant’s</a:t>
            </a:r>
            <a:r>
              <a:rPr lang="en-US" sz="2200" dirty="0" smtClean="0">
                <a:latin typeface="Comic Sans MS" pitchFamily="66" charset="0"/>
              </a:rPr>
              <a:t> construction is randomized.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95536" y="1974348"/>
            <a:ext cx="84084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The deterministic construction of </a:t>
            </a: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</a:rPr>
              <a:t>[AjtaiKomlosSzemeredi83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]</a:t>
            </a:r>
            <a:r>
              <a:rPr lang="en-US" sz="22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does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not go through in the majority gates setting.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0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Threshold from Thresholds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6" y="3198484"/>
            <a:ext cx="8352928" cy="1512168"/>
            <a:chOff x="251522" y="1412776"/>
            <a:chExt cx="8552422" cy="1193817"/>
          </a:xfrm>
        </p:grpSpPr>
        <p:sp>
          <p:nvSpPr>
            <p:cNvPr id="7" name="Rounded Rectangle 6"/>
            <p:cNvSpPr/>
            <p:nvPr/>
          </p:nvSpPr>
          <p:spPr>
            <a:xfrm>
              <a:off x="251522" y="1412776"/>
              <a:ext cx="8552422" cy="1080120"/>
            </a:xfrm>
            <a:prstGeom prst="roundRect">
              <a:avLst>
                <a:gd name="adj" fmla="val 1141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321622" y="1502690"/>
              <a:ext cx="8187412" cy="1103903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2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Theorem.</a:t>
              </a:r>
              <a:r>
                <a:rPr lang="en-US" sz="2200" dirty="0" smtClean="0">
                  <a:latin typeface="Comic Sans MS" pitchFamily="66" charset="0"/>
                </a:rPr>
                <a:t> There exists an explicit log-depth formula composed of </a:t>
              </a:r>
              <a:r>
                <a:rPr lang="en-US" sz="2200" dirty="0" smtClean="0">
                  <a:solidFill>
                    <a:srgbClr val="C00000"/>
                  </a:solidFill>
                  <a:latin typeface="Comic Sans MS" pitchFamily="66" charset="0"/>
                </a:rPr>
                <a:t>j-out-of-k </a:t>
              </a:r>
              <a:r>
                <a:rPr lang="en-US" sz="2200" dirty="0" smtClean="0">
                  <a:latin typeface="Comic Sans MS" pitchFamily="66" charset="0"/>
                </a:rPr>
                <a:t>threshold gates that computes a “promise” </a:t>
              </a:r>
              <a:r>
                <a:rPr lang="en-US" sz="2200" dirty="0" smtClean="0">
                  <a:solidFill>
                    <a:srgbClr val="C00000"/>
                  </a:solidFill>
                  <a:latin typeface="Comic Sans MS" pitchFamily="66" charset="0"/>
                </a:rPr>
                <a:t>(j-1)/(k-1)</a:t>
              </a:r>
              <a:r>
                <a:rPr lang="en-US" sz="2200" dirty="0" smtClean="0">
                  <a:latin typeface="Comic Sans MS" pitchFamily="66" charset="0"/>
                </a:rPr>
                <a:t>-threshold function.</a:t>
              </a:r>
              <a:endParaRPr lang="en-US" sz="2200" dirty="0">
                <a:latin typeface="Comic Sans MS" pitchFamily="66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251518" y="4797152"/>
            <a:ext cx="84084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For j=2, k=4 we get a promise 1/3-threshold function.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1518" y="1412776"/>
            <a:ext cx="8712970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Does there exist a log-depth formula computing 1/3-threshold  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function, composed only of 2-out-of-4 threshold gates?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51518" y="2406396"/>
            <a:ext cx="8568952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An argument similar to </a:t>
            </a:r>
            <a:r>
              <a:rPr lang="en-US" sz="2200" dirty="0" err="1" smtClean="0">
                <a:latin typeface="Comic Sans MS" pitchFamily="66" charset="0"/>
              </a:rPr>
              <a:t>Valiant’s</a:t>
            </a:r>
            <a:r>
              <a:rPr lang="en-US" sz="2200" dirty="0" smtClean="0">
                <a:latin typeface="Comic Sans MS" pitchFamily="66" charset="0"/>
              </a:rPr>
              <a:t> yields 0.23-threshold.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51518" y="5805264"/>
            <a:ext cx="8568952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We show that with linear-depth the promise is not necessary.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5286716"/>
            <a:ext cx="84084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For j=2, k=3 we get a promise 1/2-threshold function.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6552" y="2307936"/>
            <a:ext cx="10009112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064896" cy="1470025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Majority from Majorities</a:t>
            </a:r>
            <a:b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for any constant promise</a:t>
            </a:r>
            <a:endParaRPr lang="he-IL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Majority from Majorities – </a:t>
            </a:r>
            <a:r>
              <a:rPr lang="en-US" sz="3300" b="1" dirty="0" err="1" smtClean="0">
                <a:solidFill>
                  <a:srgbClr val="7030A0"/>
                </a:solidFill>
                <a:latin typeface="Comic Sans MS" pitchFamily="66" charset="0"/>
              </a:rPr>
              <a:t>Shrinker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Flowchart: Manual Operation 1"/>
          <p:cNvSpPr/>
          <p:nvPr/>
        </p:nvSpPr>
        <p:spPr>
          <a:xfrm rot="16200000">
            <a:off x="-296586" y="2884096"/>
            <a:ext cx="3816424" cy="1600273"/>
          </a:xfrm>
          <a:prstGeom prst="flowChartManualOpe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 rot="20128269">
            <a:off x="929198" y="4814466"/>
            <a:ext cx="144999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Shrinker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827584" y="2407787"/>
            <a:ext cx="1716233" cy="2336155"/>
            <a:chOff x="827584" y="2407787"/>
            <a:chExt cx="1716233" cy="2336155"/>
          </a:xfrm>
        </p:grpSpPr>
        <p:grpSp>
          <p:nvGrpSpPr>
            <p:cNvPr id="5" name="Group 4"/>
            <p:cNvGrpSpPr/>
            <p:nvPr/>
          </p:nvGrpSpPr>
          <p:grpSpPr>
            <a:xfrm>
              <a:off x="2003462" y="2640115"/>
              <a:ext cx="519181" cy="376344"/>
              <a:chOff x="8425625" y="4956763"/>
              <a:chExt cx="519181" cy="376344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8462916" y="4973067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2004220" y="3235500"/>
              <a:ext cx="519181" cy="376344"/>
              <a:chOff x="8425625" y="4956763"/>
              <a:chExt cx="519181" cy="37634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8462916" y="4973067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/>
            <p:cNvGrpSpPr/>
            <p:nvPr/>
          </p:nvGrpSpPr>
          <p:grpSpPr>
            <a:xfrm>
              <a:off x="1991587" y="4279995"/>
              <a:ext cx="519181" cy="376344"/>
              <a:chOff x="8425625" y="4956763"/>
              <a:chExt cx="519181" cy="37634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8462916" y="4973067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/>
            <p:cNvGrpSpPr/>
            <p:nvPr/>
          </p:nvGrpSpPr>
          <p:grpSpPr>
            <a:xfrm>
              <a:off x="1460531" y="3919955"/>
              <a:ext cx="519181" cy="376344"/>
              <a:chOff x="8425625" y="4956763"/>
              <a:chExt cx="519181" cy="37634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462916" y="4973067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/>
            <p:cNvGrpSpPr/>
            <p:nvPr/>
          </p:nvGrpSpPr>
          <p:grpSpPr>
            <a:xfrm>
              <a:off x="1403648" y="2983851"/>
              <a:ext cx="519181" cy="376344"/>
              <a:chOff x="8425625" y="4956763"/>
              <a:chExt cx="519181" cy="376344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462916" y="4973067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899592" y="2407787"/>
              <a:ext cx="519181" cy="376344"/>
              <a:chOff x="8425625" y="4956763"/>
              <a:chExt cx="519181" cy="37634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462916" y="4973067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827584" y="4207987"/>
              <a:ext cx="519181" cy="376344"/>
              <a:chOff x="8425625" y="4956763"/>
              <a:chExt cx="519181" cy="37634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462916" y="4973067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/>
            <p:cNvGrpSpPr/>
            <p:nvPr/>
          </p:nvGrpSpPr>
          <p:grpSpPr>
            <a:xfrm>
              <a:off x="851334" y="3360195"/>
              <a:ext cx="519181" cy="376344"/>
              <a:chOff x="8425625" y="4956763"/>
              <a:chExt cx="519181" cy="37634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8462916" y="4973067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/>
                  <p:cNvSpPr/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sz="1700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55" name="Rectangle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5625" y="4956763"/>
                    <a:ext cx="519181" cy="35394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9" name="Straight Connector 58"/>
            <p:cNvCxnSpPr>
              <a:stCxn id="25" idx="3"/>
            </p:cNvCxnSpPr>
            <p:nvPr/>
          </p:nvCxnSpPr>
          <p:spPr>
            <a:xfrm flipH="1">
              <a:off x="1800979" y="2963732"/>
              <a:ext cx="292501" cy="1970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5" idx="1"/>
            </p:cNvCxnSpPr>
            <p:nvPr/>
          </p:nvCxnSpPr>
          <p:spPr>
            <a:xfrm flipH="1" flipV="1">
              <a:off x="1720121" y="2584759"/>
              <a:ext cx="373359" cy="1243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5" idx="2"/>
            </p:cNvCxnSpPr>
            <p:nvPr/>
          </p:nvCxnSpPr>
          <p:spPr>
            <a:xfrm flipH="1" flipV="1">
              <a:off x="1620959" y="2784131"/>
              <a:ext cx="419794" cy="523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793028" y="3251804"/>
              <a:ext cx="239774" cy="2015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36" idx="3"/>
            </p:cNvCxnSpPr>
            <p:nvPr/>
          </p:nvCxnSpPr>
          <p:spPr>
            <a:xfrm flipH="1" flipV="1">
              <a:off x="1224915" y="3537167"/>
              <a:ext cx="869323" cy="219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728072" y="3580040"/>
              <a:ext cx="374117" cy="1246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1857599" y="4207987"/>
              <a:ext cx="236640" cy="1769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39" idx="2"/>
            </p:cNvCxnSpPr>
            <p:nvPr/>
          </p:nvCxnSpPr>
          <p:spPr>
            <a:xfrm flipH="1" flipV="1">
              <a:off x="1493306" y="4420560"/>
              <a:ext cx="535572" cy="557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39" idx="3"/>
            </p:cNvCxnSpPr>
            <p:nvPr/>
          </p:nvCxnSpPr>
          <p:spPr>
            <a:xfrm flipH="1">
              <a:off x="1611626" y="4603612"/>
              <a:ext cx="469979" cy="1403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1264056" y="2761730"/>
              <a:ext cx="233766" cy="2547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45" idx="2"/>
            </p:cNvCxnSpPr>
            <p:nvPr/>
          </p:nvCxnSpPr>
          <p:spPr>
            <a:xfrm flipH="1" flipV="1">
              <a:off x="827584" y="2963732"/>
              <a:ext cx="613355" cy="21644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45" idx="3"/>
            </p:cNvCxnSpPr>
            <p:nvPr/>
          </p:nvCxnSpPr>
          <p:spPr>
            <a:xfrm flipH="1">
              <a:off x="1224915" y="3307468"/>
              <a:ext cx="268751" cy="1459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42" idx="2"/>
              <a:endCxn id="54" idx="5"/>
            </p:cNvCxnSpPr>
            <p:nvPr/>
          </p:nvCxnSpPr>
          <p:spPr>
            <a:xfrm flipH="1" flipV="1">
              <a:off x="1195938" y="3683812"/>
              <a:ext cx="301884" cy="4324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42" idx="3"/>
            </p:cNvCxnSpPr>
            <p:nvPr/>
          </p:nvCxnSpPr>
          <p:spPr>
            <a:xfrm flipH="1" flipV="1">
              <a:off x="827584" y="3900045"/>
              <a:ext cx="722965" cy="34352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1224915" y="4243572"/>
              <a:ext cx="325634" cy="14138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2401552" y="2817086"/>
              <a:ext cx="12184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2411760" y="3432203"/>
              <a:ext cx="12184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2421968" y="4496421"/>
              <a:ext cx="12184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/>
              <p:cNvSpPr txBox="1">
                <a:spLocks/>
              </p:cNvSpPr>
              <p:nvPr/>
            </p:nvSpPr>
            <p:spPr>
              <a:xfrm>
                <a:off x="419565" y="1628800"/>
                <a:ext cx="29787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65" y="1628800"/>
                <a:ext cx="297870" cy="446540"/>
              </a:xfrm>
              <a:prstGeom prst="rect">
                <a:avLst/>
              </a:prstGeom>
              <a:blipFill rotWithShape="1">
                <a:blip r:embed="rId11"/>
                <a:stretch>
                  <a:fillRect r="-408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ontent Placeholder 2"/>
              <p:cNvSpPr txBox="1">
                <a:spLocks/>
              </p:cNvSpPr>
              <p:nvPr/>
            </p:nvSpPr>
            <p:spPr>
              <a:xfrm>
                <a:off x="418114" y="2045285"/>
                <a:ext cx="29787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4" y="2045285"/>
                <a:ext cx="297870" cy="446540"/>
              </a:xfrm>
              <a:prstGeom prst="rect">
                <a:avLst/>
              </a:prstGeom>
              <a:blipFill rotWithShape="1">
                <a:blip r:embed="rId12"/>
                <a:stretch>
                  <a:fillRect r="-458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/>
              <p:cNvSpPr txBox="1">
                <a:spLocks/>
              </p:cNvSpPr>
              <p:nvPr/>
            </p:nvSpPr>
            <p:spPr>
              <a:xfrm>
                <a:off x="395536" y="5168481"/>
                <a:ext cx="29787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68481"/>
                <a:ext cx="297870" cy="446540"/>
              </a:xfrm>
              <a:prstGeom prst="rect">
                <a:avLst/>
              </a:prstGeom>
              <a:blipFill rotWithShape="1">
                <a:blip r:embed="rId13"/>
                <a:stretch>
                  <a:fillRect r="-428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/>
          <p:cNvSpPr/>
          <p:nvPr/>
        </p:nvSpPr>
        <p:spPr>
          <a:xfrm>
            <a:off x="600244" y="3792243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16" name="Oval 115"/>
          <p:cNvSpPr/>
          <p:nvPr/>
        </p:nvSpPr>
        <p:spPr>
          <a:xfrm>
            <a:off x="602716" y="336019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17" name="Oval 116"/>
          <p:cNvSpPr/>
          <p:nvPr/>
        </p:nvSpPr>
        <p:spPr>
          <a:xfrm>
            <a:off x="602708" y="357621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ontent Placeholder 2"/>
              <p:cNvSpPr txBox="1">
                <a:spLocks/>
              </p:cNvSpPr>
              <p:nvPr/>
            </p:nvSpPr>
            <p:spPr>
              <a:xfrm>
                <a:off x="2473930" y="2564904"/>
                <a:ext cx="29787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30" y="2564904"/>
                <a:ext cx="297870" cy="446540"/>
              </a:xfrm>
              <a:prstGeom prst="rect">
                <a:avLst/>
              </a:prstGeom>
              <a:blipFill rotWithShape="1">
                <a:blip r:embed="rId14"/>
                <a:stretch>
                  <a:fillRect l="-4082" r="-40816" b="-68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Content Placeholder 2"/>
              <p:cNvSpPr txBox="1">
                <a:spLocks/>
              </p:cNvSpPr>
              <p:nvPr/>
            </p:nvSpPr>
            <p:spPr>
              <a:xfrm>
                <a:off x="2488042" y="3178038"/>
                <a:ext cx="29787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042" y="3178038"/>
                <a:ext cx="297870" cy="446540"/>
              </a:xfrm>
              <a:prstGeom prst="rect">
                <a:avLst/>
              </a:prstGeom>
              <a:blipFill rotWithShape="1">
                <a:blip r:embed="rId15"/>
                <a:stretch>
                  <a:fillRect l="-2041" r="-44898" b="-54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Content Placeholder 2"/>
              <p:cNvSpPr txBox="1">
                <a:spLocks/>
              </p:cNvSpPr>
              <p:nvPr/>
            </p:nvSpPr>
            <p:spPr>
              <a:xfrm>
                <a:off x="2488042" y="4246869"/>
                <a:ext cx="29787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042" y="4246869"/>
                <a:ext cx="297870" cy="446540"/>
              </a:xfrm>
              <a:prstGeom prst="rect">
                <a:avLst/>
              </a:prstGeom>
              <a:blipFill rotWithShape="1">
                <a:blip r:embed="rId16"/>
                <a:stretch>
                  <a:fillRect l="-2041" r="-124490" b="-136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 123"/>
          <p:cNvSpPr/>
          <p:nvPr/>
        </p:nvSpPr>
        <p:spPr>
          <a:xfrm>
            <a:off x="2643320" y="4152283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25" name="Oval 124"/>
          <p:cNvSpPr/>
          <p:nvPr/>
        </p:nvSpPr>
        <p:spPr>
          <a:xfrm>
            <a:off x="2645792" y="3720235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26" name="Oval 125"/>
          <p:cNvSpPr/>
          <p:nvPr/>
        </p:nvSpPr>
        <p:spPr>
          <a:xfrm>
            <a:off x="2645784" y="3936259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27" name="Content Placeholder 2"/>
          <p:cNvSpPr txBox="1">
            <a:spLocks/>
          </p:cNvSpPr>
          <p:nvPr/>
        </p:nvSpPr>
        <p:spPr>
          <a:xfrm>
            <a:off x="407494" y="5733256"/>
            <a:ext cx="2724346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Preserves promise</a:t>
            </a:r>
          </a:p>
          <a:p>
            <a:pPr marL="0" indent="0" algn="ctr" rtl="0">
              <a:buNone/>
            </a:pPr>
            <a:r>
              <a:rPr lang="en-US" sz="1800" dirty="0" smtClean="0">
                <a:latin typeface="Comic Sans MS" pitchFamily="66" charset="0"/>
              </a:rPr>
              <a:t>(to the right direction)</a:t>
            </a:r>
            <a:endParaRPr lang="en-US" sz="1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8" name="Flowchart: Manual Operation 127"/>
          <p:cNvSpPr/>
          <p:nvPr/>
        </p:nvSpPr>
        <p:spPr>
          <a:xfrm rot="16200000">
            <a:off x="3639289" y="3049756"/>
            <a:ext cx="2541449" cy="764133"/>
          </a:xfrm>
          <a:prstGeom prst="flowChartManualOpe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/>
              <p:cNvSpPr txBox="1">
                <a:spLocks/>
              </p:cNvSpPr>
              <p:nvPr/>
            </p:nvSpPr>
            <p:spPr>
              <a:xfrm>
                <a:off x="4145677" y="2011418"/>
                <a:ext cx="29787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677" y="2011418"/>
                <a:ext cx="297870" cy="446540"/>
              </a:xfrm>
              <a:prstGeom prst="rect">
                <a:avLst/>
              </a:prstGeom>
              <a:blipFill rotWithShape="1">
                <a:blip r:embed="rId17"/>
                <a:stretch>
                  <a:fillRect r="-428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/>
              <p:cNvSpPr txBox="1">
                <a:spLocks/>
              </p:cNvSpPr>
              <p:nvPr/>
            </p:nvSpPr>
            <p:spPr>
              <a:xfrm>
                <a:off x="4144226" y="2427903"/>
                <a:ext cx="29787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226" y="2427903"/>
                <a:ext cx="297870" cy="446540"/>
              </a:xfrm>
              <a:prstGeom prst="rect">
                <a:avLst/>
              </a:prstGeom>
              <a:blipFill rotWithShape="1">
                <a:blip r:embed="rId18"/>
                <a:stretch>
                  <a:fillRect r="-428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/>
              <p:cNvSpPr txBox="1">
                <a:spLocks/>
              </p:cNvSpPr>
              <p:nvPr/>
            </p:nvSpPr>
            <p:spPr>
              <a:xfrm>
                <a:off x="4124389" y="4293096"/>
                <a:ext cx="29787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89" y="4293096"/>
                <a:ext cx="297870" cy="446540"/>
              </a:xfrm>
              <a:prstGeom prst="rect">
                <a:avLst/>
              </a:prstGeom>
              <a:blipFill rotWithShape="1">
                <a:blip r:embed="rId19"/>
                <a:stretch>
                  <a:fillRect r="-458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Oval 142"/>
          <p:cNvSpPr/>
          <p:nvPr/>
        </p:nvSpPr>
        <p:spPr>
          <a:xfrm>
            <a:off x="4326356" y="3645024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48" name="Oval 147"/>
          <p:cNvSpPr/>
          <p:nvPr/>
        </p:nvSpPr>
        <p:spPr>
          <a:xfrm>
            <a:off x="4328828" y="321297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49" name="Oval 148"/>
          <p:cNvSpPr/>
          <p:nvPr/>
        </p:nvSpPr>
        <p:spPr>
          <a:xfrm>
            <a:off x="4328820" y="3429000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50" name="Flowchart: Manual Operation 149"/>
          <p:cNvSpPr/>
          <p:nvPr/>
        </p:nvSpPr>
        <p:spPr>
          <a:xfrm rot="16200000">
            <a:off x="5112172" y="3055646"/>
            <a:ext cx="1462512" cy="769511"/>
          </a:xfrm>
          <a:prstGeom prst="flowChartManualOpe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1" name="Flowchart: Manual Operation 150"/>
          <p:cNvSpPr/>
          <p:nvPr/>
        </p:nvSpPr>
        <p:spPr>
          <a:xfrm rot="16200000">
            <a:off x="6358998" y="3052239"/>
            <a:ext cx="829782" cy="758222"/>
          </a:xfrm>
          <a:prstGeom prst="flowChartManualOpe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2" name="Oval 151"/>
          <p:cNvSpPr/>
          <p:nvPr/>
        </p:nvSpPr>
        <p:spPr>
          <a:xfrm>
            <a:off x="7785360" y="3360195"/>
            <a:ext cx="77652" cy="833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53" name="Oval 152"/>
          <p:cNvSpPr/>
          <p:nvPr/>
        </p:nvSpPr>
        <p:spPr>
          <a:xfrm>
            <a:off x="7297015" y="3356936"/>
            <a:ext cx="77652" cy="833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54" name="Oval 153"/>
          <p:cNvSpPr/>
          <p:nvPr/>
        </p:nvSpPr>
        <p:spPr>
          <a:xfrm>
            <a:off x="7542336" y="3357829"/>
            <a:ext cx="77652" cy="833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grpSp>
        <p:nvGrpSpPr>
          <p:cNvPr id="91" name="Group 90"/>
          <p:cNvGrpSpPr/>
          <p:nvPr/>
        </p:nvGrpSpPr>
        <p:grpSpPr>
          <a:xfrm>
            <a:off x="4527946" y="4830187"/>
            <a:ext cx="3644453" cy="1047085"/>
            <a:chOff x="4527946" y="4830187"/>
            <a:chExt cx="3644453" cy="1047085"/>
          </a:xfrm>
        </p:grpSpPr>
        <p:sp>
          <p:nvSpPr>
            <p:cNvPr id="156" name="Right Brace 155"/>
            <p:cNvSpPr/>
            <p:nvPr/>
          </p:nvSpPr>
          <p:spPr>
            <a:xfrm rot="5400000">
              <a:off x="6078658" y="3279475"/>
              <a:ext cx="543029" cy="3644453"/>
            </a:xfrm>
            <a:prstGeom prst="rightBrace">
              <a:avLst>
                <a:gd name="adj1" fmla="val 29549"/>
                <a:gd name="adj2" fmla="val 49607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Content Placeholder 2"/>
                <p:cNvSpPr txBox="1">
                  <a:spLocks/>
                </p:cNvSpPr>
                <p:nvPr/>
              </p:nvSpPr>
              <p:spPr>
                <a:xfrm>
                  <a:off x="5508104" y="5457099"/>
                  <a:ext cx="1332650" cy="420173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⋅                     </m:t>
                            </m:r>
                          </m:e>
                        </m:func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104" y="5457099"/>
                  <a:ext cx="1332650" cy="42017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2294" r="-56422" b="-1014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9" name="Content Placeholder 2"/>
            <p:cNvSpPr txBox="1">
              <a:spLocks/>
            </p:cNvSpPr>
            <p:nvPr/>
          </p:nvSpPr>
          <p:spPr>
            <a:xfrm>
              <a:off x="6192682" y="5414830"/>
              <a:ext cx="1475494" cy="446540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1400" dirty="0" err="1" smtClean="0">
                  <a:solidFill>
                    <a:schemeClr val="tx1"/>
                  </a:solidFill>
                  <a:latin typeface="Comic Sans MS" pitchFamily="66" charset="0"/>
                </a:rPr>
                <a:t>Shrinker’s</a:t>
              </a:r>
              <a:endParaRPr lang="en-US" sz="1400" dirty="0">
                <a:latin typeface="Comic Sans MS" pitchFamily="66" charset="0"/>
              </a:endParaRPr>
            </a:p>
            <a:p>
              <a:pPr marL="0" indent="0" algn="ctr" rtl="0">
                <a:buNone/>
              </a:pPr>
              <a:r>
                <a:rPr lang="en-US" sz="1400" dirty="0" smtClean="0">
                  <a:solidFill>
                    <a:schemeClr val="tx1"/>
                  </a:solidFill>
                  <a:latin typeface="Comic Sans MS" pitchFamily="66" charset="0"/>
                </a:rPr>
                <a:t>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4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112" grpId="0"/>
      <p:bldP spid="113" grpId="0"/>
      <p:bldP spid="114" grpId="0"/>
      <p:bldP spid="115" grpId="0" animBg="1"/>
      <p:bldP spid="116" grpId="0" animBg="1"/>
      <p:bldP spid="117" grpId="0" animBg="1"/>
      <p:bldP spid="118" grpId="0"/>
      <p:bldP spid="121" grpId="0"/>
      <p:bldP spid="122" grpId="0"/>
      <p:bldP spid="124" grpId="0" animBg="1"/>
      <p:bldP spid="125" grpId="0" animBg="1"/>
      <p:bldP spid="126" grpId="0" animBg="1"/>
      <p:bldP spid="127" grpId="0"/>
      <p:bldP spid="128" grpId="0" animBg="1"/>
      <p:bldP spid="137" grpId="0"/>
      <p:bldP spid="139" grpId="0"/>
      <p:bldP spid="140" grpId="0"/>
      <p:bldP spid="143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Secure Multiparty Computation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51522" y="1916832"/>
            <a:ext cx="8552422" cy="1296143"/>
            <a:chOff x="4344101" y="1844714"/>
            <a:chExt cx="4548380" cy="1764889"/>
          </a:xfrm>
        </p:grpSpPr>
        <p:sp>
          <p:nvSpPr>
            <p:cNvPr id="48" name="Rounded Rectangle 47"/>
            <p:cNvSpPr/>
            <p:nvPr/>
          </p:nvSpPr>
          <p:spPr>
            <a:xfrm>
              <a:off x="4344101" y="1844714"/>
              <a:ext cx="4548380" cy="1764889"/>
            </a:xfrm>
            <a:prstGeom prst="roundRect">
              <a:avLst>
                <a:gd name="adj" fmla="val 1141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ontent Placeholder 2"/>
                <p:cNvSpPr txBox="1">
                  <a:spLocks/>
                </p:cNvSpPr>
                <p:nvPr/>
              </p:nvSpPr>
              <p:spPr>
                <a:xfrm>
                  <a:off x="4381382" y="1948921"/>
                  <a:ext cx="4366707" cy="46805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: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omic Sans MS" pitchFamily="66" charset="0"/>
                    </a:rPr>
                    <a:t>Theorem </a:t>
                  </a:r>
                  <a:r>
                    <a:rPr lang="en-US" sz="1600" b="1" dirty="0" smtClean="0">
                      <a:solidFill>
                        <a:srgbClr val="7030A0"/>
                      </a:solidFill>
                      <a:latin typeface="Comic Sans MS" pitchFamily="66" charset="0"/>
                    </a:rPr>
                    <a:t>[BenOrGoldwasserWigderson88, ChaumCrepeauDamgard88]</a:t>
                  </a:r>
                  <a: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omic Sans MS" pitchFamily="66" charset="0"/>
                    </a:rPr>
                    <a:t>.</a:t>
                  </a:r>
                  <a:r>
                    <a:rPr lang="en-US" sz="2200" dirty="0" smtClean="0">
                      <a:latin typeface="Comic Sans MS" pitchFamily="66" charset="0"/>
                    </a:rPr>
                    <a:t> Any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/>
                        </a:rPr>
                        <m:t>𝑓</m:t>
                      </m:r>
                    </m:oMath>
                  </a14:m>
                  <a:r>
                    <a:rPr lang="en-US" sz="2200" dirty="0" smtClean="0">
                      <a:latin typeface="Comic Sans MS" pitchFamily="66" charset="0"/>
                    </a:rPr>
                    <a:t> can be securely computed </a:t>
                  </a:r>
                  <a:r>
                    <a:rPr lang="en-US" sz="2200" dirty="0" err="1" smtClean="0">
                      <a:latin typeface="Comic Sans MS" pitchFamily="66" charset="0"/>
                    </a:rPr>
                    <a:t>iff</a:t>
                  </a:r>
                  <a:r>
                    <a:rPr lang="en-US" sz="2200" dirty="0" smtClean="0">
                      <a:latin typeface="Comic Sans MS" pitchFamily="66" charset="0"/>
                    </a:rPr>
                    <a:t> the adversary </a:t>
                  </a:r>
                  <a:r>
                    <a:rPr lang="en-US" sz="2200" dirty="0" smtClean="0">
                      <a:solidFill>
                        <a:srgbClr val="C00000"/>
                      </a:solidFill>
                      <a:latin typeface="Comic Sans MS" pitchFamily="66" charset="0"/>
                    </a:rPr>
                    <a:t>passively</a:t>
                  </a:r>
                  <a:r>
                    <a:rPr lang="en-US" sz="2200" dirty="0" smtClean="0">
                      <a:latin typeface="Comic Sans MS" pitchFamily="66" charset="0"/>
                    </a:rPr>
                    <a:t> controls less than </a:t>
                  </a:r>
                  <a:r>
                    <a:rPr lang="en-US" sz="2200" dirty="0" smtClean="0">
                      <a:solidFill>
                        <a:srgbClr val="C00000"/>
                      </a:solidFill>
                      <a:latin typeface="Comic Sans MS" pitchFamily="66" charset="0"/>
                    </a:rPr>
                    <a:t>n/2</a:t>
                  </a:r>
                  <a:r>
                    <a:rPr lang="en-US" sz="2200" dirty="0" smtClean="0">
                      <a:latin typeface="Comic Sans MS" pitchFamily="66" charset="0"/>
                    </a:rPr>
                    <a:t> </a:t>
                  </a:r>
                  <a:r>
                    <a:rPr lang="en-US" sz="2200" dirty="0" smtClean="0">
                      <a:solidFill>
                        <a:schemeClr val="tx1"/>
                      </a:solidFill>
                      <a:latin typeface="Comic Sans MS" pitchFamily="66" charset="0"/>
                    </a:rPr>
                    <a:t>of the parties.</a:t>
                  </a:r>
                </a:p>
              </p:txBody>
            </p:sp>
          </mc:Choice>
          <mc:Fallback xmlns="">
            <p:sp>
              <p:nvSpPr>
                <p:cNvPr id="4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382" y="1948921"/>
                  <a:ext cx="4366707" cy="4680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65" t="-10714" r="-965" b="-25535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itle 1"/>
          <p:cNvSpPr txBox="1">
            <a:spLocks/>
          </p:cNvSpPr>
          <p:nvPr/>
        </p:nvSpPr>
        <p:spPr>
          <a:xfrm>
            <a:off x="-4378" y="773832"/>
            <a:ext cx="9040874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  <a:ea typeface="+mn-ea"/>
                <a:cs typeface="+mn-cs"/>
              </a:rPr>
              <a:t>[Yao82, GoldreichMicaliWigderson87, BenOrGoldwasserWigderson88,</a:t>
            </a:r>
          </a:p>
          <a:p>
            <a:pPr rtl="0"/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  <a:ea typeface="+mn-ea"/>
                <a:cs typeface="+mn-cs"/>
              </a:rPr>
              <a:t>ChaumCrepeauDamgard88, RabinBenOr89, …]</a:t>
            </a:r>
            <a:endParaRPr lang="he-IL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395536" y="5085184"/>
            <a:ext cx="4464496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Fairly complicated protocols.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395536" y="5661248"/>
            <a:ext cx="5892024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200" dirty="0" smtClean="0">
                <a:latin typeface="Comic Sans MS" pitchFamily="66" charset="0"/>
              </a:rPr>
              <a:t> Difficult </a:t>
            </a:r>
            <a:r>
              <a:rPr lang="en-US" sz="2200" dirty="0" smtClean="0">
                <a:latin typeface="Comic Sans MS" pitchFamily="66" charset="0"/>
              </a:rPr>
              <a:t>to prove security 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[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AsharovLindell11, </a:t>
            </a: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en-US" sz="1600" b="1" dirty="0" err="1" smtClean="0">
                <a:solidFill>
                  <a:srgbClr val="7030A0"/>
                </a:solidFill>
                <a:latin typeface="Comic Sans MS" pitchFamily="66" charset="0"/>
              </a:rPr>
              <a:t>CramerDamgardNielsen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]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n-US" sz="16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 algn="just" rtl="0">
              <a:buNone/>
            </a:pP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40" y="4941167"/>
            <a:ext cx="1839868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51520" y="3429000"/>
            <a:ext cx="8552422" cy="1296143"/>
            <a:chOff x="4344101" y="1844714"/>
            <a:chExt cx="4548380" cy="1764889"/>
          </a:xfrm>
        </p:grpSpPr>
        <p:sp>
          <p:nvSpPr>
            <p:cNvPr id="12" name="Rounded Rectangle 11"/>
            <p:cNvSpPr/>
            <p:nvPr/>
          </p:nvSpPr>
          <p:spPr>
            <a:xfrm>
              <a:off x="4344101" y="1844714"/>
              <a:ext cx="4548380" cy="1764889"/>
            </a:xfrm>
            <a:prstGeom prst="roundRect">
              <a:avLst>
                <a:gd name="adj" fmla="val 1141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4381382" y="1948921"/>
                  <a:ext cx="4366707" cy="46805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: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omic Sans MS" pitchFamily="66" charset="0"/>
                    </a:rPr>
                    <a:t>Theorem </a:t>
                  </a:r>
                  <a:r>
                    <a:rPr lang="en-US" sz="1600" b="1" dirty="0" smtClean="0">
                      <a:solidFill>
                        <a:srgbClr val="7030A0"/>
                      </a:solidFill>
                      <a:latin typeface="Comic Sans MS" pitchFamily="66" charset="0"/>
                    </a:rPr>
                    <a:t>[BenOrGoldwasserWigderson88, ChaumCrepeauDamgard88]</a:t>
                  </a:r>
                  <a: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omic Sans MS" pitchFamily="66" charset="0"/>
                    </a:rPr>
                    <a:t>.</a:t>
                  </a:r>
                  <a:r>
                    <a:rPr lang="en-US" sz="2200" dirty="0" smtClean="0">
                      <a:latin typeface="Comic Sans MS" pitchFamily="66" charset="0"/>
                    </a:rPr>
                    <a:t> Any </a:t>
                  </a:r>
                  <a14:m>
                    <m:oMath xmlns:m="http://schemas.openxmlformats.org/officeDocument/2006/math">
                      <m:r>
                        <a:rPr lang="en-US" sz="2200" i="1" dirty="0" smtClean="0">
                          <a:latin typeface="Cambria Math"/>
                        </a:rPr>
                        <m:t>𝑓</m:t>
                      </m:r>
                    </m:oMath>
                  </a14:m>
                  <a:r>
                    <a:rPr lang="en-US" sz="2200" dirty="0" smtClean="0">
                      <a:latin typeface="Comic Sans MS" pitchFamily="66" charset="0"/>
                    </a:rPr>
                    <a:t> can be securely computed </a:t>
                  </a:r>
                  <a:r>
                    <a:rPr lang="en-US" sz="2200" dirty="0" err="1" smtClean="0">
                      <a:latin typeface="Comic Sans MS" pitchFamily="66" charset="0"/>
                    </a:rPr>
                    <a:t>iff</a:t>
                  </a:r>
                  <a:r>
                    <a:rPr lang="en-US" sz="2200" dirty="0" smtClean="0">
                      <a:latin typeface="Comic Sans MS" pitchFamily="66" charset="0"/>
                    </a:rPr>
                    <a:t> the adversary </a:t>
                  </a:r>
                  <a:r>
                    <a:rPr lang="en-US" sz="2200" dirty="0" smtClean="0">
                      <a:solidFill>
                        <a:srgbClr val="C00000"/>
                      </a:solidFill>
                      <a:latin typeface="Comic Sans MS" pitchFamily="66" charset="0"/>
                    </a:rPr>
                    <a:t>actively</a:t>
                  </a:r>
                  <a:r>
                    <a:rPr lang="en-US" sz="2200" dirty="0" smtClean="0">
                      <a:latin typeface="Comic Sans MS" pitchFamily="66" charset="0"/>
                    </a:rPr>
                    <a:t> controls less than </a:t>
                  </a:r>
                  <a:r>
                    <a:rPr lang="en-US" sz="2200" dirty="0" smtClean="0">
                      <a:solidFill>
                        <a:srgbClr val="C00000"/>
                      </a:solidFill>
                      <a:latin typeface="Comic Sans MS" pitchFamily="66" charset="0"/>
                    </a:rPr>
                    <a:t>n/3</a:t>
                  </a:r>
                  <a:r>
                    <a:rPr lang="en-US" sz="2200" dirty="0" smtClean="0">
                      <a:latin typeface="Comic Sans MS" pitchFamily="66" charset="0"/>
                    </a:rPr>
                    <a:t> </a:t>
                  </a:r>
                  <a:r>
                    <a:rPr lang="en-US" sz="2200" dirty="0">
                      <a:latin typeface="Comic Sans MS" pitchFamily="66" charset="0"/>
                    </a:rPr>
                    <a:t>of the parties</a:t>
                  </a:r>
                  <a:r>
                    <a:rPr lang="en-US" sz="2200" dirty="0" smtClean="0">
                      <a:latin typeface="Comic Sans MS" pitchFamily="66" charset="0"/>
                    </a:rPr>
                    <a:t>.</a:t>
                  </a:r>
                  <a:endParaRPr lang="en-US" sz="22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382" y="1948921"/>
                  <a:ext cx="4366707" cy="4680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65" t="-10714" r="-965" b="-25535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35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err="1" smtClean="0">
                <a:solidFill>
                  <a:srgbClr val="7030A0"/>
                </a:solidFill>
                <a:latin typeface="Comic Sans MS" pitchFamily="66" charset="0"/>
              </a:rPr>
              <a:t>Shrinker</a:t>
            </a:r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 via Expanders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 flipV="1">
            <a:off x="1043609" y="2519895"/>
            <a:ext cx="9612" cy="3312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690180" y="2519893"/>
            <a:ext cx="9612" cy="3312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051720" y="2735917"/>
            <a:ext cx="638460" cy="36004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123728" y="3131961"/>
            <a:ext cx="566452" cy="468052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/>
              <p:cNvSpPr txBox="1">
                <a:spLocks/>
              </p:cNvSpPr>
              <p:nvPr/>
            </p:nvSpPr>
            <p:spPr>
              <a:xfrm>
                <a:off x="1595922" y="2937449"/>
                <a:ext cx="439933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922" y="2937449"/>
                <a:ext cx="439933" cy="446540"/>
              </a:xfrm>
              <a:prstGeom prst="rect">
                <a:avLst/>
              </a:prstGeom>
              <a:blipFill rotWithShape="1">
                <a:blip r:embed="rId3"/>
                <a:stretch>
                  <a:fillRect r="-101389" b="-41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/>
              <p:cNvSpPr txBox="1">
                <a:spLocks/>
              </p:cNvSpPr>
              <p:nvPr/>
            </p:nvSpPr>
            <p:spPr>
              <a:xfrm>
                <a:off x="904286" y="2015837"/>
                <a:ext cx="29787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86" y="2015837"/>
                <a:ext cx="297870" cy="446540"/>
              </a:xfrm>
              <a:prstGeom prst="rect">
                <a:avLst/>
              </a:prstGeom>
              <a:blipFill rotWithShape="1">
                <a:blip r:embed="rId4"/>
                <a:stretch>
                  <a:fillRect r="-81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904286" y="2529279"/>
            <a:ext cx="297870" cy="2088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5496" y="3270492"/>
                <a:ext cx="864097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270492"/>
                <a:ext cx="864097" cy="446540"/>
              </a:xfrm>
              <a:prstGeom prst="rect">
                <a:avLst/>
              </a:prstGeom>
              <a:blipFill rotWithShape="1">
                <a:blip r:embed="rId5"/>
                <a:stretch>
                  <a:fillRect b="-378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2545938" y="2937449"/>
            <a:ext cx="297870" cy="2678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2627784" y="3585521"/>
                <a:ext cx="864097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585521"/>
                <a:ext cx="864097" cy="446540"/>
              </a:xfrm>
              <a:prstGeom prst="rect">
                <a:avLst/>
              </a:prstGeom>
              <a:blipFill rotWithShape="1">
                <a:blip r:embed="rId6"/>
                <a:stretch>
                  <a:fillRect b="-397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522188" y="2015837"/>
                <a:ext cx="29787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88" y="2015837"/>
                <a:ext cx="297870" cy="446540"/>
              </a:xfrm>
              <a:prstGeom prst="rect">
                <a:avLst/>
              </a:prstGeom>
              <a:blipFill rotWithShape="1">
                <a:blip r:embed="rId7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06954" y="4392101"/>
            <a:ext cx="652878" cy="1557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Freeform 6"/>
          <p:cNvSpPr/>
          <p:nvPr/>
        </p:nvSpPr>
        <p:spPr>
          <a:xfrm>
            <a:off x="2955192" y="3592619"/>
            <a:ext cx="225661" cy="629392"/>
          </a:xfrm>
          <a:custGeom>
            <a:avLst/>
            <a:gdLst>
              <a:gd name="connsiteX0" fmla="*/ 225661 w 225661"/>
              <a:gd name="connsiteY0" fmla="*/ 0 h 629392"/>
              <a:gd name="connsiteX1" fmla="*/ 130659 w 225661"/>
              <a:gd name="connsiteY1" fmla="*/ 225631 h 629392"/>
              <a:gd name="connsiteX2" fmla="*/ 30 w 225661"/>
              <a:gd name="connsiteY2" fmla="*/ 166254 h 629392"/>
              <a:gd name="connsiteX3" fmla="*/ 142534 w 225661"/>
              <a:gd name="connsiteY3" fmla="*/ 403761 h 629392"/>
              <a:gd name="connsiteX4" fmla="*/ 47532 w 225661"/>
              <a:gd name="connsiteY4" fmla="*/ 629392 h 62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61" h="629392">
                <a:moveTo>
                  <a:pt x="225661" y="0"/>
                </a:moveTo>
                <a:cubicBezTo>
                  <a:pt x="196962" y="98961"/>
                  <a:pt x="168264" y="197922"/>
                  <a:pt x="130659" y="225631"/>
                </a:cubicBezTo>
                <a:cubicBezTo>
                  <a:pt x="93054" y="253340"/>
                  <a:pt x="-1949" y="136566"/>
                  <a:pt x="30" y="166254"/>
                </a:cubicBezTo>
                <a:cubicBezTo>
                  <a:pt x="2009" y="195942"/>
                  <a:pt x="134617" y="326571"/>
                  <a:pt x="142534" y="403761"/>
                </a:cubicBezTo>
                <a:cubicBezTo>
                  <a:pt x="150451" y="480951"/>
                  <a:pt x="98991" y="555171"/>
                  <a:pt x="47532" y="629392"/>
                </a:cubicBezTo>
              </a:path>
            </a:pathLst>
          </a:custGeom>
          <a:ln>
            <a:solidFill>
              <a:srgbClr val="E8020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2987823" y="3239973"/>
                <a:ext cx="864097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3" y="3239973"/>
                <a:ext cx="864097" cy="446540"/>
              </a:xfrm>
              <a:prstGeom prst="rect">
                <a:avLst/>
              </a:prstGeom>
              <a:blipFill rotWithShape="1">
                <a:blip r:embed="rId8"/>
                <a:stretch>
                  <a:fillRect b="-378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3779912" y="1844824"/>
                <a:ext cx="5112568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*</a:t>
                </a:r>
                <a:r>
                  <a:rPr lang="en-US" sz="2400" dirty="0" smtClean="0">
                    <a:latin typeface="Comic Sans MS" pitchFamily="66" charset="0"/>
                  </a:rPr>
                  <a:t> </a:t>
                </a:r>
                <a:r>
                  <a:rPr lang="en-US" sz="2200" dirty="0">
                    <a:latin typeface="Comic Sans MS" pitchFamily="66" charset="0"/>
                  </a:rPr>
                  <a:t>C</a:t>
                </a:r>
                <a:r>
                  <a:rPr lang="en-US" sz="2200" dirty="0" smtClean="0">
                    <a:latin typeface="Comic Sans MS" pitchFamily="66" charset="0"/>
                  </a:rPr>
                  <a:t>ompute via brute force a majority    </a:t>
                </a:r>
              </a:p>
              <a:p>
                <a:pPr marL="0" indent="0" algn="just" rtl="0">
                  <a:buNone/>
                </a:pPr>
                <a:r>
                  <a:rPr lang="en-US" sz="2200" dirty="0" smtClean="0">
                    <a:latin typeface="Comic Sans MS" pitchFamily="66" charset="0"/>
                  </a:rPr>
                  <a:t>   from majorities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inputs.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844824"/>
                <a:ext cx="5112568" cy="446540"/>
              </a:xfrm>
              <a:prstGeom prst="rect">
                <a:avLst/>
              </a:prstGeom>
              <a:blipFill rotWithShape="1">
                <a:blip r:embed="rId9"/>
                <a:stretch>
                  <a:fillRect l="-1430" t="-4110" b="-1205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 rot="13472581" flipH="1">
            <a:off x="2542313" y="4599783"/>
            <a:ext cx="1224136" cy="600553"/>
          </a:xfrm>
          <a:custGeom>
            <a:avLst/>
            <a:gdLst>
              <a:gd name="connsiteX0" fmla="*/ 1132764 w 1132764"/>
              <a:gd name="connsiteY0" fmla="*/ 318 h 600553"/>
              <a:gd name="connsiteX1" fmla="*/ 777922 w 1132764"/>
              <a:gd name="connsiteY1" fmla="*/ 54909 h 600553"/>
              <a:gd name="connsiteX2" fmla="*/ 573206 w 1132764"/>
              <a:gd name="connsiteY2" fmla="*/ 341512 h 600553"/>
              <a:gd name="connsiteX3" fmla="*/ 409433 w 1132764"/>
              <a:gd name="connsiteY3" fmla="*/ 587171 h 600553"/>
              <a:gd name="connsiteX4" fmla="*/ 0 w 1132764"/>
              <a:gd name="connsiteY4" fmla="*/ 546228 h 60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764" h="600553">
                <a:moveTo>
                  <a:pt x="1132764" y="318"/>
                </a:moveTo>
                <a:cubicBezTo>
                  <a:pt x="1001973" y="-820"/>
                  <a:pt x="871182" y="-1957"/>
                  <a:pt x="777922" y="54909"/>
                </a:cubicBezTo>
                <a:cubicBezTo>
                  <a:pt x="684662" y="111775"/>
                  <a:pt x="634621" y="252802"/>
                  <a:pt x="573206" y="341512"/>
                </a:cubicBezTo>
                <a:cubicBezTo>
                  <a:pt x="511791" y="430222"/>
                  <a:pt x="504967" y="553052"/>
                  <a:pt x="409433" y="587171"/>
                </a:cubicBezTo>
                <a:cubicBezTo>
                  <a:pt x="313899" y="621290"/>
                  <a:pt x="156949" y="583759"/>
                  <a:pt x="0" y="54622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 rot="564350">
            <a:off x="3180251" y="5319050"/>
            <a:ext cx="18722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000" dirty="0" smtClean="0">
                <a:latin typeface="Comic Sans MS" pitchFamily="66" charset="0"/>
              </a:rPr>
              <a:t>Majority of neighbors is 1 </a:t>
            </a:r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94898" y="3414508"/>
            <a:ext cx="22071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50882" y="5013176"/>
            <a:ext cx="22071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3779912" y="2838444"/>
                <a:ext cx="5112568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*</a:t>
                </a:r>
                <a:r>
                  <a:rPr lang="en-US" sz="2400" dirty="0" smtClean="0">
                    <a:latin typeface="Comic Sans MS" pitchFamily="66" charset="0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</a:rPr>
                  <a:t>Poly-time even for slightly sub-  </a:t>
                </a:r>
              </a:p>
              <a:p>
                <a:pPr marL="0" indent="0" algn="just" rtl="0">
                  <a:buNone/>
                </a:pPr>
                <a:r>
                  <a:rPr lang="en-US" sz="2200" dirty="0" smtClean="0">
                    <a:latin typeface="Comic Sans MS" pitchFamily="66" charset="0"/>
                  </a:rPr>
                  <a:t>   constant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838444"/>
                <a:ext cx="5112568" cy="446540"/>
              </a:xfrm>
              <a:prstGeom prst="rect">
                <a:avLst/>
              </a:prstGeom>
              <a:blipFill rotWithShape="1">
                <a:blip r:embed="rId10"/>
                <a:stretch>
                  <a:fillRect l="-1430" t="-4110" b="-1205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/>
          <p:cNvSpPr txBox="1">
            <a:spLocks/>
          </p:cNvSpPr>
          <p:nvPr/>
        </p:nvSpPr>
        <p:spPr>
          <a:xfrm>
            <a:off x="2539207" y="3774548"/>
            <a:ext cx="22071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676800" y="2493081"/>
            <a:ext cx="22071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0</a:t>
            </a:r>
          </a:p>
        </p:txBody>
      </p:sp>
      <p:sp>
        <p:nvSpPr>
          <p:cNvPr id="8" name="Isosceles Triangle 7"/>
          <p:cNvSpPr/>
          <p:nvPr/>
        </p:nvSpPr>
        <p:spPr>
          <a:xfrm rot="5400000">
            <a:off x="2305372" y="3031333"/>
            <a:ext cx="428800" cy="36003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Isosceles Triangle 31"/>
          <p:cNvSpPr/>
          <p:nvPr/>
        </p:nvSpPr>
        <p:spPr>
          <a:xfrm rot="5400000">
            <a:off x="2305372" y="2455269"/>
            <a:ext cx="428800" cy="36003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Oval 33"/>
          <p:cNvSpPr/>
          <p:nvPr/>
        </p:nvSpPr>
        <p:spPr>
          <a:xfrm>
            <a:off x="2427296" y="4005064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35" name="Oval 34"/>
          <p:cNvSpPr/>
          <p:nvPr/>
        </p:nvSpPr>
        <p:spPr>
          <a:xfrm>
            <a:off x="2429768" y="3573016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36" name="Oval 35"/>
          <p:cNvSpPr/>
          <p:nvPr/>
        </p:nvSpPr>
        <p:spPr>
          <a:xfrm>
            <a:off x="2429760" y="3789040"/>
            <a:ext cx="54000" cy="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 rot="21245402">
                <a:off x="36609" y="1098006"/>
                <a:ext cx="3096346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Majority from majorities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inputs</a:t>
                </a:r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45402">
                <a:off x="36609" y="1098006"/>
                <a:ext cx="3096346" cy="446540"/>
              </a:xfrm>
              <a:prstGeom prst="rect">
                <a:avLst/>
              </a:prstGeom>
              <a:blipFill rotWithShape="1">
                <a:blip r:embed="rId11"/>
                <a:stretch>
                  <a:fillRect t="-3175" b="-309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1583140" y="1692322"/>
            <a:ext cx="764275" cy="573206"/>
          </a:xfrm>
          <a:custGeom>
            <a:avLst/>
            <a:gdLst>
              <a:gd name="connsiteX0" fmla="*/ 0 w 764275"/>
              <a:gd name="connsiteY0" fmla="*/ 0 h 573206"/>
              <a:gd name="connsiteX1" fmla="*/ 559559 w 764275"/>
              <a:gd name="connsiteY1" fmla="*/ 150126 h 573206"/>
              <a:gd name="connsiteX2" fmla="*/ 764275 w 764275"/>
              <a:gd name="connsiteY2" fmla="*/ 573206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275" h="573206">
                <a:moveTo>
                  <a:pt x="0" y="0"/>
                </a:moveTo>
                <a:cubicBezTo>
                  <a:pt x="216090" y="27296"/>
                  <a:pt x="432180" y="54592"/>
                  <a:pt x="559559" y="150126"/>
                </a:cubicBezTo>
                <a:cubicBezTo>
                  <a:pt x="686938" y="245660"/>
                  <a:pt x="725606" y="409433"/>
                  <a:pt x="764275" y="57320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64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8" grpId="1"/>
      <p:bldP spid="93" grpId="0"/>
      <p:bldP spid="2" grpId="0" animBg="1"/>
      <p:bldP spid="11" grpId="0"/>
      <p:bldP spid="12" grpId="0" animBg="1"/>
      <p:bldP spid="13" grpId="0"/>
      <p:bldP spid="14" grpId="0"/>
      <p:bldP spid="6" grpId="0" animBg="1"/>
      <p:bldP spid="7" grpId="0" animBg="1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8" grpId="0" animBg="1"/>
      <p:bldP spid="32" grpId="0" animBg="1"/>
      <p:bldP spid="34" grpId="0" animBg="1"/>
      <p:bldP spid="35" grpId="0" animBg="1"/>
      <p:bldP spid="36" grpId="0" animBg="1"/>
      <p:bldP spid="38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96552" y="764704"/>
            <a:ext cx="10009112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50863"/>
            <a:ext cx="8064896" cy="1470025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Majority from Majorities</a:t>
            </a:r>
            <a:b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sub-constant promise</a:t>
            </a:r>
            <a:endParaRPr lang="he-IL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11444"/>
            <a:ext cx="2592288" cy="358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95536" y="3054468"/>
                <a:ext cx="4896544" cy="123862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*</a:t>
                </a:r>
                <a:r>
                  <a:rPr lang="en-US" sz="2400" dirty="0" smtClean="0">
                    <a:latin typeface="Comic Sans MS" pitchFamily="66" charset="0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</a:rPr>
                  <a:t>To support promise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𝛽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it is     </a:t>
                </a:r>
              </a:p>
              <a:p>
                <a:pPr marL="0" indent="0" algn="just" rtl="0">
                  <a:buNone/>
                </a:pPr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  enough to efficiently construct  </a:t>
                </a:r>
              </a:p>
              <a:p>
                <a:pPr marL="0" indent="0" algn="just" rtl="0">
                  <a:buNone/>
                </a:pPr>
                <a:r>
                  <a:rPr lang="en-US" sz="2200" b="0" dirty="0">
                    <a:latin typeface="Comic Sans MS" pitchFamily="66" charset="0"/>
                  </a:rPr>
                  <a:t> </a:t>
                </a:r>
                <a:r>
                  <a:rPr lang="en-US" sz="2200" b="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-depth circuit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  <m:r>
                          <a:rPr lang="en-US" sz="2200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r>
                  <a:rPr lang="en-US" sz="2200" dirty="0">
                    <a:latin typeface="Comic Sans MS" pitchFamily="66" charset="0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</a:rPr>
                  <a:t> 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inputs.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54468"/>
                <a:ext cx="4896544" cy="1238628"/>
              </a:xfrm>
              <a:prstGeom prst="rect">
                <a:avLst/>
              </a:prstGeom>
              <a:blipFill rotWithShape="1">
                <a:blip r:embed="rId3"/>
                <a:stretch>
                  <a:fillRect l="-1619" t="-1478" b="-438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23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err="1" smtClean="0">
                <a:solidFill>
                  <a:srgbClr val="7030A0"/>
                </a:solidFill>
                <a:latin typeface="Comic Sans MS" pitchFamily="66" charset="0"/>
              </a:rPr>
              <a:t>Valiant’s</a:t>
            </a:r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 Proof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ontent Placeholder 2"/>
              <p:cNvSpPr txBox="1">
                <a:spLocks/>
              </p:cNvSpPr>
              <p:nvPr/>
            </p:nvSpPr>
            <p:spPr>
              <a:xfrm>
                <a:off x="313690" y="2564904"/>
                <a:ext cx="8408408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latin typeface="Comic Sans MS" pitchFamily="66" charset="0"/>
                  </a:rPr>
                  <a:t>Assume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/>
                          </a:rPr>
                          <m:t>/</m:t>
                        </m:r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𝛽</m:t>
                        </m:r>
                      </m:e>
                    </m:func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independently.</a:t>
                </a:r>
              </a:p>
            </p:txBody>
          </p:sp>
        </mc:Choice>
        <mc:Fallback xmlns="">
          <p:sp>
            <p:nvSpPr>
              <p:cNvPr id="1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90" y="2564904"/>
                <a:ext cx="8408408" cy="446540"/>
              </a:xfrm>
              <a:prstGeom prst="rect">
                <a:avLst/>
              </a:prstGeom>
              <a:blipFill rotWithShape="1">
                <a:blip r:embed="rId3"/>
                <a:stretch>
                  <a:fillRect l="-870" t="-8219" b="-232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/>
              <p:cNvSpPr txBox="1">
                <a:spLocks/>
              </p:cNvSpPr>
              <p:nvPr/>
            </p:nvSpPr>
            <p:spPr>
              <a:xfrm>
                <a:off x="323528" y="3126476"/>
                <a:ext cx="8408408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latin typeface="Comic Sans MS" pitchFamily="66" charset="0"/>
                  </a:rPr>
                  <a:t>So,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eqArr>
                          </m:e>
                        </m:d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𝛽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eqArr>
                          </m:e>
                        </m:d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func>
                  </m:oMath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26476"/>
                <a:ext cx="8408408" cy="446540"/>
              </a:xfrm>
              <a:prstGeom prst="rect">
                <a:avLst/>
              </a:prstGeom>
              <a:blipFill rotWithShape="1">
                <a:blip r:embed="rId4"/>
                <a:stretch>
                  <a:fillRect l="-870" b="-561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686444" y="4581128"/>
            <a:ext cx="1587667" cy="2088232"/>
            <a:chOff x="6982799" y="4293096"/>
            <a:chExt cx="1587667" cy="2088232"/>
          </a:xfrm>
        </p:grpSpPr>
        <p:sp>
          <p:nvSpPr>
            <p:cNvPr id="111" name="Content Placeholder 2"/>
            <p:cNvSpPr txBox="1">
              <a:spLocks/>
            </p:cNvSpPr>
            <p:nvPr/>
          </p:nvSpPr>
          <p:spPr>
            <a:xfrm>
              <a:off x="7106556" y="5025051"/>
              <a:ext cx="1431776" cy="576064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en-US" sz="1800" b="1" dirty="0" smtClean="0">
                  <a:solidFill>
                    <a:schemeClr val="bg1"/>
                  </a:solidFill>
                  <a:latin typeface="Comic Sans MS" pitchFamily="66" charset="0"/>
                </a:rPr>
                <a:t>Majority</a:t>
              </a:r>
            </a:p>
          </p:txBody>
        </p:sp>
        <p:cxnSp>
          <p:nvCxnSpPr>
            <p:cNvPr id="119" name="Straight Connector 118"/>
            <p:cNvCxnSpPr>
              <a:endCxn id="138" idx="3"/>
            </p:cNvCxnSpPr>
            <p:nvPr/>
          </p:nvCxnSpPr>
          <p:spPr>
            <a:xfrm flipV="1">
              <a:off x="7202314" y="5537621"/>
              <a:ext cx="313646" cy="37603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7778378" y="5553615"/>
              <a:ext cx="0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138" idx="5"/>
            </p:cNvCxnSpPr>
            <p:nvPr/>
          </p:nvCxnSpPr>
          <p:spPr>
            <a:xfrm flipH="1" flipV="1">
              <a:off x="8044656" y="5537621"/>
              <a:ext cx="309788" cy="37603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Content Placeholder 2"/>
                <p:cNvSpPr txBox="1">
                  <a:spLocks/>
                </p:cNvSpPr>
                <p:nvPr/>
              </p:nvSpPr>
              <p:spPr>
                <a:xfrm>
                  <a:off x="6982799" y="5797321"/>
                  <a:ext cx="423664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799" y="5797321"/>
                  <a:ext cx="423664" cy="5760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714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Content Placeholder 2"/>
                <p:cNvSpPr txBox="1">
                  <a:spLocks/>
                </p:cNvSpPr>
                <p:nvPr/>
              </p:nvSpPr>
              <p:spPr>
                <a:xfrm>
                  <a:off x="7558863" y="5805264"/>
                  <a:ext cx="423664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8863" y="5805264"/>
                  <a:ext cx="423664" cy="5760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869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Content Placeholder 2"/>
                <p:cNvSpPr txBox="1">
                  <a:spLocks/>
                </p:cNvSpPr>
                <p:nvPr/>
              </p:nvSpPr>
              <p:spPr>
                <a:xfrm>
                  <a:off x="8146802" y="5804506"/>
                  <a:ext cx="423664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6802" y="5804506"/>
                  <a:ext cx="423664" cy="57606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857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7406464" y="4905929"/>
                  <a:ext cx="747688" cy="740073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6464" y="4905929"/>
                  <a:ext cx="747688" cy="740073"/>
                </a:xfrm>
                <a:prstGeom prst="ellipse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Straight Connector 143"/>
            <p:cNvCxnSpPr>
              <a:stCxn id="138" idx="0"/>
            </p:cNvCxnSpPr>
            <p:nvPr/>
          </p:nvCxnSpPr>
          <p:spPr>
            <a:xfrm flipH="1" flipV="1">
              <a:off x="7770695" y="4653136"/>
              <a:ext cx="9613" cy="25279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/>
                <p:cNvSpPr txBox="1">
                  <a:spLocks/>
                </p:cNvSpPr>
                <p:nvPr/>
              </p:nvSpPr>
              <p:spPr>
                <a:xfrm>
                  <a:off x="7452320" y="4293096"/>
                  <a:ext cx="423664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4293096"/>
                  <a:ext cx="423664" cy="57606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2"/>
              <p:cNvSpPr txBox="1">
                <a:spLocks/>
              </p:cNvSpPr>
              <p:nvPr/>
            </p:nvSpPr>
            <p:spPr>
              <a:xfrm>
                <a:off x="1907704" y="3810931"/>
                <a:ext cx="2088232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1</m:t>
                      </m:r>
                      <m:r>
                        <a:rPr lang="en-US" sz="2200" b="0" i="1" smtClean="0">
                          <a:latin typeface="Cambria Math"/>
                        </a:rPr>
                        <m:t>.</m:t>
                      </m:r>
                      <m:r>
                        <a:rPr lang="en-US" sz="2200" b="0" i="1" smtClean="0">
                          <a:latin typeface="Cambria Math"/>
                        </a:rPr>
                        <m:t>1</m:t>
                      </m:r>
                      <m:r>
                        <a:rPr lang="en-US" sz="2200" b="0" i="1" smtClean="0">
                          <a:latin typeface="Cambria Math"/>
                        </a:rPr>
                        <m:t>⋅</m:t>
                      </m:r>
                      <m:r>
                        <a:rPr lang="en-US" sz="2200" b="0" i="1" smtClean="0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810931"/>
                <a:ext cx="2088232" cy="446540"/>
              </a:xfrm>
              <a:prstGeom prst="rect">
                <a:avLst/>
              </a:prstGeom>
              <a:blipFill rotWithShape="1">
                <a:blip r:embed="rId11"/>
                <a:stretch>
                  <a:fillRect b="-520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Content Placeholder 2"/>
              <p:cNvSpPr txBox="1">
                <a:spLocks/>
              </p:cNvSpPr>
              <p:nvPr/>
            </p:nvSpPr>
            <p:spPr>
              <a:xfrm>
                <a:off x="4283968" y="3990572"/>
                <a:ext cx="3096344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latin typeface="Comic Sans MS" pitchFamily="66" charset="0"/>
                  </a:rPr>
                  <a:t>(for small enough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200" dirty="0" smtClean="0">
                    <a:latin typeface="Comic Sans MS" pitchFamily="66" charset="0"/>
                  </a:rPr>
                  <a:t>)</a:t>
                </a:r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990572"/>
                <a:ext cx="3096344" cy="446540"/>
              </a:xfrm>
              <a:prstGeom prst="rect">
                <a:avLst/>
              </a:prstGeom>
              <a:blipFill rotWithShape="1">
                <a:blip r:embed="rId12"/>
                <a:stretch>
                  <a:fillRect l="-2559" t="-8219" b="-232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8369266" y="6145425"/>
                <a:ext cx="640612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266" y="6145425"/>
                <a:ext cx="640612" cy="446540"/>
              </a:xfrm>
              <a:prstGeom prst="rect">
                <a:avLst/>
              </a:prstGeom>
              <a:blipFill rotWithShape="1">
                <a:blip r:embed="rId1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8207329" y="4645890"/>
                <a:ext cx="829167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a:rPr lang="en-US" sz="20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329" y="4645890"/>
                <a:ext cx="829167" cy="446540"/>
              </a:xfrm>
              <a:prstGeom prst="rect">
                <a:avLst/>
              </a:prstGeom>
              <a:blipFill rotWithShape="1">
                <a:blip r:embed="rId14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51522" y="1340768"/>
            <a:ext cx="8552422" cy="1051741"/>
            <a:chOff x="4344101" y="1869866"/>
            <a:chExt cx="4548380" cy="1372691"/>
          </a:xfrm>
        </p:grpSpPr>
        <p:sp>
          <p:nvSpPr>
            <p:cNvPr id="24" name="Rounded Rectangle 23"/>
            <p:cNvSpPr/>
            <p:nvPr/>
          </p:nvSpPr>
          <p:spPr>
            <a:xfrm>
              <a:off x="4344101" y="1869866"/>
              <a:ext cx="4548380" cy="1372691"/>
            </a:xfrm>
            <a:prstGeom prst="roundRect">
              <a:avLst>
                <a:gd name="adj" fmla="val 1141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ontent Placeholder 2"/>
                <p:cNvSpPr txBox="1">
                  <a:spLocks/>
                </p:cNvSpPr>
                <p:nvPr/>
              </p:nvSpPr>
              <p:spPr>
                <a:xfrm>
                  <a:off x="4381382" y="1965090"/>
                  <a:ext cx="4366707" cy="46805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: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omic Sans MS" pitchFamily="66" charset="0"/>
                    </a:rPr>
                    <a:t>Theorem.</a:t>
                  </a:r>
                  <a:r>
                    <a:rPr lang="en-US" sz="2200" dirty="0" smtClean="0">
                      <a:latin typeface="Comic Sans MS" pitchFamily="66" charset="0"/>
                    </a:rPr>
                    <a:t> </a:t>
                  </a:r>
                  <a:r>
                    <a:rPr lang="en-US" sz="2200" dirty="0">
                      <a:latin typeface="Comic Sans MS" pitchFamily="66" charset="0"/>
                    </a:rPr>
                    <a:t>Majority can be computed </a:t>
                  </a:r>
                  <a:r>
                    <a:rPr lang="en-US" sz="2200" dirty="0" smtClean="0">
                      <a:latin typeface="Comic Sans MS" pitchFamily="66" charset="0"/>
                    </a:rPr>
                    <a:t>by a log-depth </a:t>
                  </a:r>
                  <a:r>
                    <a:rPr lang="en-US" sz="2200" dirty="0">
                      <a:latin typeface="Comic Sans MS" pitchFamily="66" charset="0"/>
                    </a:rPr>
                    <a:t>formula consisting only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200" dirty="0">
                      <a:latin typeface="Comic Sans MS" pitchFamily="66" charset="0"/>
                    </a:rPr>
                    <a:t> gates and no constants.</a:t>
                  </a:r>
                </a:p>
                <a:p>
                  <a:pPr marL="0" indent="0" algn="just" rtl="0">
                    <a:buNone/>
                  </a:pPr>
                  <a:endParaRPr lang="en-US" sz="22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382" y="1965090"/>
                  <a:ext cx="4366707" cy="46805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965" t="-11864" r="-965" b="-14576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97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/>
      <p:bldP spid="146" grpId="0"/>
      <p:bldP spid="147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err="1" smtClean="0">
                <a:solidFill>
                  <a:srgbClr val="7030A0"/>
                </a:solidFill>
                <a:latin typeface="Comic Sans MS" pitchFamily="66" charset="0"/>
              </a:rPr>
              <a:t>Valiant’s</a:t>
            </a:r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 Proof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87824" y="6398254"/>
            <a:ext cx="2376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20768614" flipH="1">
            <a:off x="1276780" y="5678554"/>
            <a:ext cx="1224136" cy="600553"/>
          </a:xfrm>
          <a:custGeom>
            <a:avLst/>
            <a:gdLst>
              <a:gd name="connsiteX0" fmla="*/ 1132764 w 1132764"/>
              <a:gd name="connsiteY0" fmla="*/ 318 h 600553"/>
              <a:gd name="connsiteX1" fmla="*/ 777922 w 1132764"/>
              <a:gd name="connsiteY1" fmla="*/ 54909 h 600553"/>
              <a:gd name="connsiteX2" fmla="*/ 573206 w 1132764"/>
              <a:gd name="connsiteY2" fmla="*/ 341512 h 600553"/>
              <a:gd name="connsiteX3" fmla="*/ 409433 w 1132764"/>
              <a:gd name="connsiteY3" fmla="*/ 587171 h 600553"/>
              <a:gd name="connsiteX4" fmla="*/ 0 w 1132764"/>
              <a:gd name="connsiteY4" fmla="*/ 546228 h 60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764" h="600553">
                <a:moveTo>
                  <a:pt x="1132764" y="318"/>
                </a:moveTo>
                <a:cubicBezTo>
                  <a:pt x="1001973" y="-820"/>
                  <a:pt x="871182" y="-1957"/>
                  <a:pt x="777922" y="54909"/>
                </a:cubicBezTo>
                <a:cubicBezTo>
                  <a:pt x="684662" y="111775"/>
                  <a:pt x="634621" y="252802"/>
                  <a:pt x="573206" y="341512"/>
                </a:cubicBezTo>
                <a:cubicBezTo>
                  <a:pt x="511791" y="430222"/>
                  <a:pt x="504967" y="553052"/>
                  <a:pt x="409433" y="587171"/>
                </a:cubicBezTo>
                <a:cubicBezTo>
                  <a:pt x="313899" y="621290"/>
                  <a:pt x="156949" y="583759"/>
                  <a:pt x="0" y="54622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0" name="Group 39"/>
          <p:cNvGrpSpPr/>
          <p:nvPr/>
        </p:nvGrpSpPr>
        <p:grpSpPr>
          <a:xfrm>
            <a:off x="2496816" y="5730729"/>
            <a:ext cx="3266512" cy="667525"/>
            <a:chOff x="2496816" y="5730729"/>
            <a:chExt cx="3266512" cy="667525"/>
          </a:xfrm>
        </p:grpSpPr>
        <p:cxnSp>
          <p:nvCxnSpPr>
            <p:cNvPr id="14" name="Straight Connector 13"/>
            <p:cNvCxnSpPr>
              <a:stCxn id="28" idx="4"/>
            </p:cNvCxnSpPr>
            <p:nvPr/>
          </p:nvCxnSpPr>
          <p:spPr>
            <a:xfrm>
              <a:off x="2496816" y="5730729"/>
              <a:ext cx="684544" cy="641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8" idx="4"/>
            </p:cNvCxnSpPr>
            <p:nvPr/>
          </p:nvCxnSpPr>
          <p:spPr>
            <a:xfrm>
              <a:off x="2496816" y="5730729"/>
              <a:ext cx="1984920" cy="641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8" idx="4"/>
            </p:cNvCxnSpPr>
            <p:nvPr/>
          </p:nvCxnSpPr>
          <p:spPr>
            <a:xfrm>
              <a:off x="2496816" y="5730729"/>
              <a:ext cx="1355104" cy="641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1" idx="4"/>
            </p:cNvCxnSpPr>
            <p:nvPr/>
          </p:nvCxnSpPr>
          <p:spPr>
            <a:xfrm>
              <a:off x="2839088" y="5730729"/>
              <a:ext cx="437208" cy="641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1" idx="4"/>
            </p:cNvCxnSpPr>
            <p:nvPr/>
          </p:nvCxnSpPr>
          <p:spPr>
            <a:xfrm>
              <a:off x="2839088" y="5730729"/>
              <a:ext cx="2452992" cy="641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839088" y="5739971"/>
              <a:ext cx="1336868" cy="641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2" idx="4"/>
            </p:cNvCxnSpPr>
            <p:nvPr/>
          </p:nvCxnSpPr>
          <p:spPr>
            <a:xfrm>
              <a:off x="3181360" y="5730729"/>
              <a:ext cx="166504" cy="641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2" idx="4"/>
            </p:cNvCxnSpPr>
            <p:nvPr/>
          </p:nvCxnSpPr>
          <p:spPr>
            <a:xfrm>
              <a:off x="3181360" y="5730729"/>
              <a:ext cx="1822688" cy="641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181360" y="5739971"/>
              <a:ext cx="1101655" cy="641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3489276" y="5739971"/>
              <a:ext cx="2274052" cy="641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3923928" y="5739971"/>
              <a:ext cx="1839400" cy="641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4716016" y="5739971"/>
              <a:ext cx="1047312" cy="6413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07" idx="4"/>
            </p:cNvCxnSpPr>
            <p:nvPr/>
          </p:nvCxnSpPr>
          <p:spPr>
            <a:xfrm flipH="1">
              <a:off x="4625752" y="5733256"/>
              <a:ext cx="793309" cy="6649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07" idx="4"/>
            </p:cNvCxnSpPr>
            <p:nvPr/>
          </p:nvCxnSpPr>
          <p:spPr>
            <a:xfrm flipH="1">
              <a:off x="3086424" y="5733256"/>
              <a:ext cx="2332637" cy="6480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07" idx="4"/>
            </p:cNvCxnSpPr>
            <p:nvPr/>
          </p:nvCxnSpPr>
          <p:spPr>
            <a:xfrm flipH="1">
              <a:off x="3465728" y="5733256"/>
              <a:ext cx="1953333" cy="6649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4549016" y="5733256"/>
              <a:ext cx="527041" cy="6649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06" idx="4"/>
            </p:cNvCxnSpPr>
            <p:nvPr/>
          </p:nvCxnSpPr>
          <p:spPr>
            <a:xfrm flipH="1">
              <a:off x="4477008" y="5733256"/>
              <a:ext cx="599781" cy="6649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06" idx="4"/>
            </p:cNvCxnSpPr>
            <p:nvPr/>
          </p:nvCxnSpPr>
          <p:spPr>
            <a:xfrm>
              <a:off x="5076789" y="5733256"/>
              <a:ext cx="247336" cy="6649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Content Placeholder 2"/>
          <p:cNvSpPr txBox="1">
            <a:spLocks/>
          </p:cNvSpPr>
          <p:nvPr/>
        </p:nvSpPr>
        <p:spPr>
          <a:xfrm rot="20452606">
            <a:off x="50721" y="5396173"/>
            <a:ext cx="2071874" cy="44195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2000" dirty="0" smtClean="0">
                <a:latin typeface="Comic Sans MS" pitchFamily="66" charset="0"/>
              </a:rPr>
              <a:t>Random wiring</a:t>
            </a:r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6228184" y="6103929"/>
                <a:ext cx="672832" cy="4201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6103929"/>
                <a:ext cx="672832" cy="420173"/>
              </a:xfrm>
              <a:prstGeom prst="rect">
                <a:avLst/>
              </a:prstGeom>
              <a:blipFill rotWithShape="1">
                <a:blip r:embed="rId3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 txBox="1">
                <a:spLocks/>
              </p:cNvSpPr>
              <p:nvPr/>
            </p:nvSpPr>
            <p:spPr>
              <a:xfrm>
                <a:off x="6116067" y="5381426"/>
                <a:ext cx="1008112" cy="4201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067" y="5381426"/>
                <a:ext cx="1008112" cy="420173"/>
              </a:xfrm>
              <a:prstGeom prst="rect">
                <a:avLst/>
              </a:prstGeom>
              <a:blipFill rotWithShape="1">
                <a:blip r:embed="rId4"/>
                <a:stretch>
                  <a:fillRect b="-202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401880" y="5542791"/>
            <a:ext cx="3456384" cy="190465"/>
            <a:chOff x="2401880" y="5552033"/>
            <a:chExt cx="3456384" cy="19046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401880" y="5661248"/>
              <a:ext cx="345638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401880" y="5552033"/>
              <a:ext cx="189872" cy="1879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744152" y="5552033"/>
              <a:ext cx="189872" cy="1879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086424" y="5552033"/>
              <a:ext cx="189872" cy="1879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4981853" y="5554560"/>
              <a:ext cx="189872" cy="1879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5324125" y="5554560"/>
              <a:ext cx="189872" cy="1879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666397" y="5554560"/>
              <a:ext cx="189872" cy="1879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96816" y="3656899"/>
            <a:ext cx="3197387" cy="1915942"/>
            <a:chOff x="2496816" y="3656899"/>
            <a:chExt cx="3197387" cy="1915942"/>
          </a:xfrm>
        </p:grpSpPr>
        <p:sp>
          <p:nvSpPr>
            <p:cNvPr id="101" name="Oval 100"/>
            <p:cNvSpPr/>
            <p:nvPr/>
          </p:nvSpPr>
          <p:spPr>
            <a:xfrm>
              <a:off x="2756022" y="4975024"/>
              <a:ext cx="189872" cy="1879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dirty="0"/>
            </a:p>
          </p:txBody>
        </p:sp>
        <p:cxnSp>
          <p:nvCxnSpPr>
            <p:cNvPr id="102" name="Straight Connector 101"/>
            <p:cNvCxnSpPr>
              <a:stCxn id="101" idx="3"/>
              <a:endCxn id="28" idx="0"/>
            </p:cNvCxnSpPr>
            <p:nvPr/>
          </p:nvCxnSpPr>
          <p:spPr>
            <a:xfrm flipH="1">
              <a:off x="2496816" y="5135439"/>
              <a:ext cx="287012" cy="4073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01" idx="5"/>
              <a:endCxn id="32" idx="1"/>
            </p:cNvCxnSpPr>
            <p:nvPr/>
          </p:nvCxnSpPr>
          <p:spPr>
            <a:xfrm>
              <a:off x="2918088" y="5135439"/>
              <a:ext cx="196142" cy="434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01" idx="4"/>
              <a:endCxn id="31" idx="0"/>
            </p:cNvCxnSpPr>
            <p:nvPr/>
          </p:nvCxnSpPr>
          <p:spPr>
            <a:xfrm flipH="1">
              <a:off x="2839088" y="5162962"/>
              <a:ext cx="11870" cy="3798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5335995" y="4977551"/>
              <a:ext cx="189872" cy="1879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dirty="0"/>
            </a:p>
          </p:txBody>
        </p:sp>
        <p:cxnSp>
          <p:nvCxnSpPr>
            <p:cNvPr id="110" name="Straight Connector 109"/>
            <p:cNvCxnSpPr>
              <a:stCxn id="109" idx="3"/>
              <a:endCxn id="106" idx="0"/>
            </p:cNvCxnSpPr>
            <p:nvPr/>
          </p:nvCxnSpPr>
          <p:spPr>
            <a:xfrm flipH="1">
              <a:off x="5076789" y="5137966"/>
              <a:ext cx="287012" cy="4073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9" idx="5"/>
              <a:endCxn id="108" idx="1"/>
            </p:cNvCxnSpPr>
            <p:nvPr/>
          </p:nvCxnSpPr>
          <p:spPr>
            <a:xfrm>
              <a:off x="5498061" y="5137966"/>
              <a:ext cx="196142" cy="434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9" idx="4"/>
              <a:endCxn id="107" idx="0"/>
            </p:cNvCxnSpPr>
            <p:nvPr/>
          </p:nvCxnSpPr>
          <p:spPr>
            <a:xfrm flipH="1">
              <a:off x="5419061" y="5165489"/>
              <a:ext cx="11870" cy="3798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3779920" y="5229200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63888" y="4293104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4067952" y="5229200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4355984" y="5229200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3275856" y="4412604"/>
              <a:ext cx="189872" cy="1879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dirty="0"/>
            </a:p>
          </p:txBody>
        </p:sp>
        <p:cxnSp>
          <p:nvCxnSpPr>
            <p:cNvPr id="120" name="Straight Connector 119"/>
            <p:cNvCxnSpPr>
              <a:stCxn id="119" idx="3"/>
              <a:endCxn id="101" idx="7"/>
            </p:cNvCxnSpPr>
            <p:nvPr/>
          </p:nvCxnSpPr>
          <p:spPr>
            <a:xfrm flipH="1">
              <a:off x="2918088" y="4573019"/>
              <a:ext cx="385574" cy="4295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3732420" y="4124580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3900952" y="3956056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4116202" y="3656899"/>
              <a:ext cx="189872" cy="1879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4788032" y="4342112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4644016" y="4173588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4477016" y="4005064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/>
              <p:cNvSpPr txBox="1">
                <a:spLocks/>
              </p:cNvSpPr>
              <p:nvPr/>
            </p:nvSpPr>
            <p:spPr>
              <a:xfrm>
                <a:off x="6012160" y="4725144"/>
                <a:ext cx="1332148" cy="4201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725144"/>
                <a:ext cx="1332148" cy="420173"/>
              </a:xfrm>
              <a:prstGeom prst="rect">
                <a:avLst/>
              </a:prstGeom>
              <a:blipFill rotWithShape="1">
                <a:blip r:embed="rId5"/>
                <a:stretch>
                  <a:fillRect b="-275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7" name="Group 136"/>
          <p:cNvGrpSpPr/>
          <p:nvPr/>
        </p:nvGrpSpPr>
        <p:grpSpPr>
          <a:xfrm>
            <a:off x="7164288" y="3573016"/>
            <a:ext cx="1944216" cy="3018398"/>
            <a:chOff x="7164288" y="3573016"/>
            <a:chExt cx="1944216" cy="3018398"/>
          </a:xfrm>
        </p:grpSpPr>
        <p:sp>
          <p:nvSpPr>
            <p:cNvPr id="39" name="Right Brace 38"/>
            <p:cNvSpPr/>
            <p:nvPr/>
          </p:nvSpPr>
          <p:spPr>
            <a:xfrm>
              <a:off x="7164288" y="3573016"/>
              <a:ext cx="648072" cy="3018398"/>
            </a:xfrm>
            <a:prstGeom prst="rightBrace">
              <a:avLst>
                <a:gd name="adj1" fmla="val 29549"/>
                <a:gd name="adj2" fmla="val 49607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Content Placeholder 2"/>
                <p:cNvSpPr txBox="1">
                  <a:spLocks/>
                </p:cNvSpPr>
                <p:nvPr/>
              </p:nvSpPr>
              <p:spPr>
                <a:xfrm>
                  <a:off x="7775854" y="4881035"/>
                  <a:ext cx="1332650" cy="420173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5854" y="4881035"/>
                  <a:ext cx="1332650" cy="42017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14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6104640" y="3501008"/>
            <a:ext cx="721090" cy="1062112"/>
            <a:chOff x="6104640" y="3501008"/>
            <a:chExt cx="721090" cy="1062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Content Placeholder 2"/>
                <p:cNvSpPr txBox="1">
                  <a:spLocks/>
                </p:cNvSpPr>
                <p:nvPr/>
              </p:nvSpPr>
              <p:spPr>
                <a:xfrm>
                  <a:off x="6104640" y="3501008"/>
                  <a:ext cx="721090" cy="420173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4640" y="3501008"/>
                  <a:ext cx="721090" cy="42017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Oval 132"/>
            <p:cNvSpPr/>
            <p:nvPr/>
          </p:nvSpPr>
          <p:spPr>
            <a:xfrm>
              <a:off x="6441744" y="4509120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444216" y="4077072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6444208" y="4293096"/>
              <a:ext cx="54000" cy="54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/>
              <p:cNvSpPr txBox="1">
                <a:spLocks/>
              </p:cNvSpPr>
              <p:nvPr/>
            </p:nvSpPr>
            <p:spPr>
              <a:xfrm>
                <a:off x="313690" y="1484784"/>
                <a:ext cx="8408408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* </a:t>
                </a:r>
                <a:r>
                  <a:rPr lang="en-US" sz="2200" dirty="0" smtClean="0">
                    <a:latin typeface="Comic Sans MS" pitchFamily="66" charset="0"/>
                  </a:rPr>
                  <a:t>Uses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random bits.</a:t>
                </a:r>
              </a:p>
            </p:txBody>
          </p:sp>
        </mc:Choice>
        <mc:Fallback xmlns="">
          <p:sp>
            <p:nvSpPr>
              <p:cNvPr id="6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90" y="1484784"/>
                <a:ext cx="8408408" cy="446540"/>
              </a:xfrm>
              <a:prstGeom prst="rect">
                <a:avLst/>
              </a:prstGeom>
              <a:blipFill rotWithShape="1">
                <a:blip r:embed="rId8"/>
                <a:stretch>
                  <a:fillRect l="-870" t="-8219" b="-232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9" grpId="0"/>
      <p:bldP spid="70" grpId="0"/>
      <p:bldP spid="71" grpId="0"/>
      <p:bldP spid="130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Using Fewer Random Bits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60536" y="6401758"/>
            <a:ext cx="2376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74592" y="5681678"/>
            <a:ext cx="34563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20768614" flipH="1">
            <a:off x="2949492" y="5698984"/>
            <a:ext cx="1224136" cy="600553"/>
          </a:xfrm>
          <a:custGeom>
            <a:avLst/>
            <a:gdLst>
              <a:gd name="connsiteX0" fmla="*/ 1132764 w 1132764"/>
              <a:gd name="connsiteY0" fmla="*/ 318 h 600553"/>
              <a:gd name="connsiteX1" fmla="*/ 777922 w 1132764"/>
              <a:gd name="connsiteY1" fmla="*/ 54909 h 600553"/>
              <a:gd name="connsiteX2" fmla="*/ 573206 w 1132764"/>
              <a:gd name="connsiteY2" fmla="*/ 341512 h 600553"/>
              <a:gd name="connsiteX3" fmla="*/ 409433 w 1132764"/>
              <a:gd name="connsiteY3" fmla="*/ 587171 h 600553"/>
              <a:gd name="connsiteX4" fmla="*/ 0 w 1132764"/>
              <a:gd name="connsiteY4" fmla="*/ 546228 h 60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764" h="600553">
                <a:moveTo>
                  <a:pt x="1132764" y="318"/>
                </a:moveTo>
                <a:cubicBezTo>
                  <a:pt x="1001973" y="-820"/>
                  <a:pt x="871182" y="-1957"/>
                  <a:pt x="777922" y="54909"/>
                </a:cubicBezTo>
                <a:cubicBezTo>
                  <a:pt x="684662" y="111775"/>
                  <a:pt x="634621" y="252802"/>
                  <a:pt x="573206" y="341512"/>
                </a:cubicBezTo>
                <a:cubicBezTo>
                  <a:pt x="511791" y="430222"/>
                  <a:pt x="504967" y="553052"/>
                  <a:pt x="409433" y="587171"/>
                </a:cubicBezTo>
                <a:cubicBezTo>
                  <a:pt x="313899" y="621290"/>
                  <a:pt x="156949" y="583759"/>
                  <a:pt x="0" y="54622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Oval 27"/>
          <p:cNvSpPr/>
          <p:nvPr/>
        </p:nvSpPr>
        <p:spPr>
          <a:xfrm>
            <a:off x="4074592" y="5572463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31" name="Oval 30"/>
          <p:cNvSpPr/>
          <p:nvPr/>
        </p:nvSpPr>
        <p:spPr>
          <a:xfrm>
            <a:off x="4416864" y="5572463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32" name="Oval 31"/>
          <p:cNvSpPr/>
          <p:nvPr/>
        </p:nvSpPr>
        <p:spPr>
          <a:xfrm>
            <a:off x="4759136" y="5572463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33" name="Oval 32"/>
          <p:cNvSpPr/>
          <p:nvPr/>
        </p:nvSpPr>
        <p:spPr>
          <a:xfrm>
            <a:off x="7341104" y="5572463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cxnSp>
        <p:nvCxnSpPr>
          <p:cNvPr id="14" name="Straight Connector 13"/>
          <p:cNvCxnSpPr>
            <a:stCxn id="28" idx="4"/>
          </p:cNvCxnSpPr>
          <p:nvPr/>
        </p:nvCxnSpPr>
        <p:spPr>
          <a:xfrm>
            <a:off x="4169528" y="5760401"/>
            <a:ext cx="684544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8" idx="4"/>
          </p:cNvCxnSpPr>
          <p:nvPr/>
        </p:nvCxnSpPr>
        <p:spPr>
          <a:xfrm>
            <a:off x="4169528" y="5760401"/>
            <a:ext cx="1984920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8" idx="4"/>
          </p:cNvCxnSpPr>
          <p:nvPr/>
        </p:nvCxnSpPr>
        <p:spPr>
          <a:xfrm>
            <a:off x="4169528" y="5760401"/>
            <a:ext cx="1355104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1" idx="4"/>
          </p:cNvCxnSpPr>
          <p:nvPr/>
        </p:nvCxnSpPr>
        <p:spPr>
          <a:xfrm>
            <a:off x="4511800" y="5760401"/>
            <a:ext cx="437208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1" idx="4"/>
          </p:cNvCxnSpPr>
          <p:nvPr/>
        </p:nvCxnSpPr>
        <p:spPr>
          <a:xfrm>
            <a:off x="4511800" y="5760401"/>
            <a:ext cx="2452992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11800" y="5760401"/>
            <a:ext cx="1336868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2" idx="4"/>
          </p:cNvCxnSpPr>
          <p:nvPr/>
        </p:nvCxnSpPr>
        <p:spPr>
          <a:xfrm>
            <a:off x="4854072" y="5760401"/>
            <a:ext cx="166504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2" idx="4"/>
          </p:cNvCxnSpPr>
          <p:nvPr/>
        </p:nvCxnSpPr>
        <p:spPr>
          <a:xfrm>
            <a:off x="4854072" y="5760401"/>
            <a:ext cx="1822688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854072" y="5760401"/>
            <a:ext cx="1101655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3" idx="4"/>
          </p:cNvCxnSpPr>
          <p:nvPr/>
        </p:nvCxnSpPr>
        <p:spPr>
          <a:xfrm flipH="1">
            <a:off x="5161988" y="5760401"/>
            <a:ext cx="2274052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3" idx="4"/>
          </p:cNvCxnSpPr>
          <p:nvPr/>
        </p:nvCxnSpPr>
        <p:spPr>
          <a:xfrm flipH="1">
            <a:off x="5596640" y="5760401"/>
            <a:ext cx="1839400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3" idx="4"/>
          </p:cNvCxnSpPr>
          <p:nvPr/>
        </p:nvCxnSpPr>
        <p:spPr>
          <a:xfrm flipH="1">
            <a:off x="6388728" y="5760401"/>
            <a:ext cx="1047312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Content Placeholder 2"/>
          <p:cNvSpPr txBox="1">
            <a:spLocks/>
          </p:cNvSpPr>
          <p:nvPr/>
        </p:nvSpPr>
        <p:spPr>
          <a:xfrm rot="20452606">
            <a:off x="1874208" y="5549439"/>
            <a:ext cx="1731929" cy="28033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600" dirty="0" smtClean="0">
                <a:latin typeface="Comic Sans MS" pitchFamily="66" charset="0"/>
              </a:rPr>
              <a:t>Random wiring</a:t>
            </a:r>
            <a:endParaRPr lang="en-US" sz="16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 txBox="1">
                <a:spLocks/>
              </p:cNvSpPr>
              <p:nvPr/>
            </p:nvSpPr>
            <p:spPr>
              <a:xfrm>
                <a:off x="7829776" y="6095291"/>
                <a:ext cx="960612" cy="4201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776" y="6095291"/>
                <a:ext cx="960612" cy="420173"/>
              </a:xfrm>
              <a:prstGeom prst="rect">
                <a:avLst/>
              </a:prstGeom>
              <a:blipFill rotWithShape="1">
                <a:blip r:embed="rId3"/>
                <a:stretch>
                  <a:fillRect b="-202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 txBox="1">
                <a:spLocks/>
              </p:cNvSpPr>
              <p:nvPr/>
            </p:nvSpPr>
            <p:spPr>
              <a:xfrm>
                <a:off x="7812452" y="5377432"/>
                <a:ext cx="1008112" cy="4201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452" y="5377432"/>
                <a:ext cx="1008112" cy="420173"/>
              </a:xfrm>
              <a:prstGeom prst="rect">
                <a:avLst/>
              </a:prstGeom>
              <a:blipFill rotWithShape="1">
                <a:blip r:embed="rId4"/>
                <a:stretch>
                  <a:fillRect b="-202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/>
          <p:nvPr/>
        </p:nvCxnSpPr>
        <p:spPr>
          <a:xfrm>
            <a:off x="4084472" y="4961598"/>
            <a:ext cx="34563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4084472" y="4852383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80" name="Oval 79"/>
          <p:cNvSpPr/>
          <p:nvPr/>
        </p:nvSpPr>
        <p:spPr>
          <a:xfrm>
            <a:off x="4426744" y="4852383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81" name="Oval 80"/>
          <p:cNvSpPr/>
          <p:nvPr/>
        </p:nvSpPr>
        <p:spPr>
          <a:xfrm>
            <a:off x="4769016" y="4852383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82" name="Oval 81"/>
          <p:cNvSpPr/>
          <p:nvPr/>
        </p:nvSpPr>
        <p:spPr>
          <a:xfrm>
            <a:off x="7350984" y="4852383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cxnSp>
        <p:nvCxnSpPr>
          <p:cNvPr id="83" name="Straight Connector 82"/>
          <p:cNvCxnSpPr>
            <a:stCxn id="79" idx="4"/>
          </p:cNvCxnSpPr>
          <p:nvPr/>
        </p:nvCxnSpPr>
        <p:spPr>
          <a:xfrm>
            <a:off x="4179408" y="5040321"/>
            <a:ext cx="2119606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>
            <a:off x="4179408" y="5040321"/>
            <a:ext cx="1984920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9" idx="4"/>
          </p:cNvCxnSpPr>
          <p:nvPr/>
        </p:nvCxnSpPr>
        <p:spPr>
          <a:xfrm>
            <a:off x="4179408" y="5040321"/>
            <a:ext cx="2507232" cy="626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0" idx="4"/>
          </p:cNvCxnSpPr>
          <p:nvPr/>
        </p:nvCxnSpPr>
        <p:spPr>
          <a:xfrm>
            <a:off x="4521680" y="5040321"/>
            <a:ext cx="437208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0" idx="4"/>
          </p:cNvCxnSpPr>
          <p:nvPr/>
        </p:nvCxnSpPr>
        <p:spPr>
          <a:xfrm>
            <a:off x="4521680" y="5040321"/>
            <a:ext cx="668434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521680" y="5040321"/>
            <a:ext cx="717531" cy="626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1" idx="4"/>
          </p:cNvCxnSpPr>
          <p:nvPr/>
        </p:nvCxnSpPr>
        <p:spPr>
          <a:xfrm>
            <a:off x="4863952" y="5040321"/>
            <a:ext cx="166504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1" idx="4"/>
          </p:cNvCxnSpPr>
          <p:nvPr/>
        </p:nvCxnSpPr>
        <p:spPr>
          <a:xfrm>
            <a:off x="4863952" y="5040321"/>
            <a:ext cx="550827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63952" y="5040321"/>
            <a:ext cx="375259" cy="626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2" idx="4"/>
          </p:cNvCxnSpPr>
          <p:nvPr/>
        </p:nvCxnSpPr>
        <p:spPr>
          <a:xfrm flipH="1">
            <a:off x="5606520" y="5040321"/>
            <a:ext cx="1839400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2" idx="4"/>
          </p:cNvCxnSpPr>
          <p:nvPr/>
        </p:nvCxnSpPr>
        <p:spPr>
          <a:xfrm flipH="1">
            <a:off x="7180816" y="5040321"/>
            <a:ext cx="265104" cy="626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084472" y="4134709"/>
            <a:ext cx="34563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94352" y="3414629"/>
            <a:ext cx="34563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094352" y="3305414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51" name="Oval 50"/>
          <p:cNvSpPr/>
          <p:nvPr/>
        </p:nvSpPr>
        <p:spPr>
          <a:xfrm>
            <a:off x="4436624" y="3305414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53" name="Oval 52"/>
          <p:cNvSpPr/>
          <p:nvPr/>
        </p:nvSpPr>
        <p:spPr>
          <a:xfrm>
            <a:off x="4778896" y="3305414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54" name="Oval 53"/>
          <p:cNvSpPr/>
          <p:nvPr/>
        </p:nvSpPr>
        <p:spPr>
          <a:xfrm>
            <a:off x="7360864" y="3305414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cxnSp>
        <p:nvCxnSpPr>
          <p:cNvPr id="56" name="Straight Connector 55"/>
          <p:cNvCxnSpPr>
            <a:stCxn id="49" idx="4"/>
          </p:cNvCxnSpPr>
          <p:nvPr/>
        </p:nvCxnSpPr>
        <p:spPr>
          <a:xfrm>
            <a:off x="4189288" y="3493352"/>
            <a:ext cx="2119606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9" idx="4"/>
          </p:cNvCxnSpPr>
          <p:nvPr/>
        </p:nvCxnSpPr>
        <p:spPr>
          <a:xfrm>
            <a:off x="4189288" y="3493352"/>
            <a:ext cx="3016068" cy="642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9" idx="4"/>
          </p:cNvCxnSpPr>
          <p:nvPr/>
        </p:nvCxnSpPr>
        <p:spPr>
          <a:xfrm>
            <a:off x="4189288" y="3493352"/>
            <a:ext cx="541116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4"/>
          </p:cNvCxnSpPr>
          <p:nvPr/>
        </p:nvCxnSpPr>
        <p:spPr>
          <a:xfrm>
            <a:off x="4531560" y="3493352"/>
            <a:ext cx="437208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1" idx="4"/>
          </p:cNvCxnSpPr>
          <p:nvPr/>
        </p:nvCxnSpPr>
        <p:spPr>
          <a:xfrm flipH="1">
            <a:off x="4372504" y="3493352"/>
            <a:ext cx="159056" cy="642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531560" y="3493352"/>
            <a:ext cx="717531" cy="626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3" idx="4"/>
          </p:cNvCxnSpPr>
          <p:nvPr/>
        </p:nvCxnSpPr>
        <p:spPr>
          <a:xfrm>
            <a:off x="4873832" y="3493352"/>
            <a:ext cx="166504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3" idx="4"/>
          </p:cNvCxnSpPr>
          <p:nvPr/>
        </p:nvCxnSpPr>
        <p:spPr>
          <a:xfrm>
            <a:off x="4873832" y="3493352"/>
            <a:ext cx="1831931" cy="642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873832" y="3493352"/>
            <a:ext cx="823490" cy="642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4" idx="4"/>
          </p:cNvCxnSpPr>
          <p:nvPr/>
        </p:nvCxnSpPr>
        <p:spPr>
          <a:xfrm flipH="1">
            <a:off x="5955727" y="3493352"/>
            <a:ext cx="1500073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4" idx="4"/>
          </p:cNvCxnSpPr>
          <p:nvPr/>
        </p:nvCxnSpPr>
        <p:spPr>
          <a:xfrm flipH="1">
            <a:off x="6388728" y="3493352"/>
            <a:ext cx="1067072" cy="642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096347" y="4041705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75" name="Oval 74"/>
          <p:cNvSpPr/>
          <p:nvPr/>
        </p:nvSpPr>
        <p:spPr>
          <a:xfrm>
            <a:off x="4438619" y="4041705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76" name="Oval 75"/>
          <p:cNvSpPr/>
          <p:nvPr/>
        </p:nvSpPr>
        <p:spPr>
          <a:xfrm>
            <a:off x="4780891" y="4041705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77" name="Oval 76"/>
          <p:cNvSpPr/>
          <p:nvPr/>
        </p:nvSpPr>
        <p:spPr>
          <a:xfrm>
            <a:off x="7362859" y="4041705"/>
            <a:ext cx="189872" cy="1879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94" name="Oval 93"/>
          <p:cNvSpPr/>
          <p:nvPr/>
        </p:nvSpPr>
        <p:spPr>
          <a:xfrm>
            <a:off x="5740664" y="473268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95" name="Oval 94"/>
          <p:cNvSpPr/>
          <p:nvPr/>
        </p:nvSpPr>
        <p:spPr>
          <a:xfrm>
            <a:off x="5740656" y="452955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96" name="Oval 95"/>
          <p:cNvSpPr/>
          <p:nvPr/>
        </p:nvSpPr>
        <p:spPr>
          <a:xfrm>
            <a:off x="5740656" y="431352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cxnSp>
        <p:nvCxnSpPr>
          <p:cNvPr id="97" name="Straight Connector 96"/>
          <p:cNvCxnSpPr>
            <a:stCxn id="82" idx="4"/>
          </p:cNvCxnSpPr>
          <p:nvPr/>
        </p:nvCxnSpPr>
        <p:spPr>
          <a:xfrm flipH="1">
            <a:off x="6964792" y="5040321"/>
            <a:ext cx="481128" cy="626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54" idx="4"/>
          </p:cNvCxnSpPr>
          <p:nvPr/>
        </p:nvCxnSpPr>
        <p:spPr>
          <a:xfrm flipH="1">
            <a:off x="5308608" y="3493352"/>
            <a:ext cx="2147192" cy="641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>
                <a:spLocks/>
              </p:cNvSpPr>
              <p:nvPr/>
            </p:nvSpPr>
            <p:spPr>
              <a:xfrm>
                <a:off x="7843424" y="4650038"/>
                <a:ext cx="1008112" cy="4201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424" y="4650038"/>
                <a:ext cx="1008112" cy="420173"/>
              </a:xfrm>
              <a:prstGeom prst="rect">
                <a:avLst/>
              </a:prstGeom>
              <a:blipFill rotWithShape="1">
                <a:blip r:embed="rId5"/>
                <a:stretch>
                  <a:fillRect b="-275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ontent Placeholder 2"/>
              <p:cNvSpPr txBox="1">
                <a:spLocks/>
              </p:cNvSpPr>
              <p:nvPr/>
            </p:nvSpPr>
            <p:spPr>
              <a:xfrm>
                <a:off x="7668344" y="3229638"/>
                <a:ext cx="1008112" cy="4201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51</m:t>
                      </m:r>
                    </m:oMath>
                  </m:oMathPara>
                </a14:m>
                <a:endParaRPr lang="en-US" sz="17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229638"/>
                <a:ext cx="1008112" cy="4201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>
          <a:xfrm>
            <a:off x="2077336" y="5451171"/>
            <a:ext cx="1248355" cy="578307"/>
          </a:xfrm>
          <a:custGeom>
            <a:avLst/>
            <a:gdLst>
              <a:gd name="connsiteX0" fmla="*/ 0 w 1248355"/>
              <a:gd name="connsiteY0" fmla="*/ 326003 h 578307"/>
              <a:gd name="connsiteX1" fmla="*/ 246490 w 1248355"/>
              <a:gd name="connsiteY1" fmla="*/ 572494 h 578307"/>
              <a:gd name="connsiteX2" fmla="*/ 349857 w 1248355"/>
              <a:gd name="connsiteY2" fmla="*/ 485029 h 578307"/>
              <a:gd name="connsiteX3" fmla="*/ 477078 w 1248355"/>
              <a:gd name="connsiteY3" fmla="*/ 310101 h 578307"/>
              <a:gd name="connsiteX4" fmla="*/ 779228 w 1248355"/>
              <a:gd name="connsiteY4" fmla="*/ 326003 h 578307"/>
              <a:gd name="connsiteX5" fmla="*/ 842838 w 1248355"/>
              <a:gd name="connsiteY5" fmla="*/ 79513 h 578307"/>
              <a:gd name="connsiteX6" fmla="*/ 1105231 w 1248355"/>
              <a:gd name="connsiteY6" fmla="*/ 230588 h 578307"/>
              <a:gd name="connsiteX7" fmla="*/ 1248355 w 1248355"/>
              <a:gd name="connsiteY7" fmla="*/ 0 h 57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355" h="578307">
                <a:moveTo>
                  <a:pt x="0" y="326003"/>
                </a:moveTo>
                <a:cubicBezTo>
                  <a:pt x="94090" y="435996"/>
                  <a:pt x="188181" y="545990"/>
                  <a:pt x="246490" y="572494"/>
                </a:cubicBezTo>
                <a:cubicBezTo>
                  <a:pt x="304800" y="598998"/>
                  <a:pt x="311426" y="528761"/>
                  <a:pt x="349857" y="485029"/>
                </a:cubicBezTo>
                <a:cubicBezTo>
                  <a:pt x="388288" y="441297"/>
                  <a:pt x="405516" y="336605"/>
                  <a:pt x="477078" y="310101"/>
                </a:cubicBezTo>
                <a:cubicBezTo>
                  <a:pt x="548640" y="283597"/>
                  <a:pt x="718268" y="364434"/>
                  <a:pt x="779228" y="326003"/>
                </a:cubicBezTo>
                <a:cubicBezTo>
                  <a:pt x="840188" y="287572"/>
                  <a:pt x="788504" y="95415"/>
                  <a:pt x="842838" y="79513"/>
                </a:cubicBezTo>
                <a:cubicBezTo>
                  <a:pt x="897172" y="63611"/>
                  <a:pt x="1037645" y="243840"/>
                  <a:pt x="1105231" y="230588"/>
                </a:cubicBezTo>
                <a:cubicBezTo>
                  <a:pt x="1172817" y="217336"/>
                  <a:pt x="1210586" y="108668"/>
                  <a:pt x="1248355" y="0"/>
                </a:cubicBezTo>
              </a:path>
            </a:pathLst>
          </a:custGeom>
          <a:ln>
            <a:solidFill>
              <a:srgbClr val="E8020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 rot="20452606">
            <a:off x="1634332" y="5053380"/>
            <a:ext cx="1731929" cy="28033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600" dirty="0" smtClean="0">
                <a:latin typeface="Comic Sans MS" pitchFamily="66" charset="0"/>
              </a:rPr>
              <a:t>6-wise independence</a:t>
            </a:r>
            <a:endParaRPr lang="en-US" sz="16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2" name="Freeform 101"/>
          <p:cNvSpPr/>
          <p:nvPr/>
        </p:nvSpPr>
        <p:spPr>
          <a:xfrm rot="220219" flipH="1" flipV="1">
            <a:off x="3292384" y="5140970"/>
            <a:ext cx="881381" cy="180668"/>
          </a:xfrm>
          <a:custGeom>
            <a:avLst/>
            <a:gdLst>
              <a:gd name="connsiteX0" fmla="*/ 1132764 w 1132764"/>
              <a:gd name="connsiteY0" fmla="*/ 318 h 600553"/>
              <a:gd name="connsiteX1" fmla="*/ 777922 w 1132764"/>
              <a:gd name="connsiteY1" fmla="*/ 54909 h 600553"/>
              <a:gd name="connsiteX2" fmla="*/ 573206 w 1132764"/>
              <a:gd name="connsiteY2" fmla="*/ 341512 h 600553"/>
              <a:gd name="connsiteX3" fmla="*/ 409433 w 1132764"/>
              <a:gd name="connsiteY3" fmla="*/ 587171 h 600553"/>
              <a:gd name="connsiteX4" fmla="*/ 0 w 1132764"/>
              <a:gd name="connsiteY4" fmla="*/ 546228 h 60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764" h="600553">
                <a:moveTo>
                  <a:pt x="1132764" y="318"/>
                </a:moveTo>
                <a:cubicBezTo>
                  <a:pt x="1001973" y="-820"/>
                  <a:pt x="871182" y="-1957"/>
                  <a:pt x="777922" y="54909"/>
                </a:cubicBezTo>
                <a:cubicBezTo>
                  <a:pt x="684662" y="111775"/>
                  <a:pt x="634621" y="252802"/>
                  <a:pt x="573206" y="341512"/>
                </a:cubicBezTo>
                <a:cubicBezTo>
                  <a:pt x="511791" y="430222"/>
                  <a:pt x="504967" y="553052"/>
                  <a:pt x="409433" y="587171"/>
                </a:cubicBezTo>
                <a:cubicBezTo>
                  <a:pt x="313899" y="621290"/>
                  <a:pt x="156949" y="583759"/>
                  <a:pt x="0" y="54622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Freeform 5"/>
          <p:cNvSpPr/>
          <p:nvPr/>
        </p:nvSpPr>
        <p:spPr>
          <a:xfrm>
            <a:off x="2985960" y="3798680"/>
            <a:ext cx="1057336" cy="1238250"/>
          </a:xfrm>
          <a:custGeom>
            <a:avLst/>
            <a:gdLst>
              <a:gd name="connsiteX0" fmla="*/ 168336 w 1057336"/>
              <a:gd name="connsiteY0" fmla="*/ 1238250 h 1238250"/>
              <a:gd name="connsiteX1" fmla="*/ 3236 w 1057336"/>
              <a:gd name="connsiteY1" fmla="*/ 685800 h 1238250"/>
              <a:gd name="connsiteX2" fmla="*/ 149286 w 1057336"/>
              <a:gd name="connsiteY2" fmla="*/ 222250 h 1238250"/>
              <a:gd name="connsiteX3" fmla="*/ 1057336 w 1057336"/>
              <a:gd name="connsiteY3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336" h="1238250">
                <a:moveTo>
                  <a:pt x="168336" y="1238250"/>
                </a:moveTo>
                <a:cubicBezTo>
                  <a:pt x="87373" y="1046691"/>
                  <a:pt x="6411" y="855133"/>
                  <a:pt x="3236" y="685800"/>
                </a:cubicBezTo>
                <a:cubicBezTo>
                  <a:pt x="61" y="516467"/>
                  <a:pt x="-26397" y="336550"/>
                  <a:pt x="149286" y="222250"/>
                </a:cubicBezTo>
                <a:cubicBezTo>
                  <a:pt x="324969" y="107950"/>
                  <a:pt x="691152" y="53975"/>
                  <a:pt x="1057336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Isosceles Triangle 6"/>
          <p:cNvSpPr/>
          <p:nvPr/>
        </p:nvSpPr>
        <p:spPr>
          <a:xfrm>
            <a:off x="4169528" y="2153286"/>
            <a:ext cx="3361448" cy="1008112"/>
          </a:xfrm>
          <a:prstGeom prst="triangle">
            <a:avLst>
              <a:gd name="adj" fmla="val 4976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 smtClean="0">
                <a:latin typeface="Comic Sans MS" panose="030F0702030302020204" pitchFamily="66" charset="0"/>
              </a:rPr>
              <a:t>Majority from majorities for constant bias</a:t>
            </a:r>
            <a:endParaRPr lang="he-IL" sz="1400" dirty="0" smtClean="0">
              <a:latin typeface="Comic Sans MS" panose="030F0702030302020204" pitchFamily="66" charset="0"/>
            </a:endParaRPr>
          </a:p>
          <a:p>
            <a:pPr algn="ctr" rtl="0"/>
            <a:endParaRPr lang="he-IL" sz="9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ontent Placeholder 2"/>
              <p:cNvSpPr txBox="1">
                <a:spLocks/>
              </p:cNvSpPr>
              <p:nvPr/>
            </p:nvSpPr>
            <p:spPr>
              <a:xfrm>
                <a:off x="313690" y="1240620"/>
                <a:ext cx="8408408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* </a:t>
                </a:r>
                <a:r>
                  <a:rPr lang="en-US" sz="2200" dirty="0" smtClean="0">
                    <a:latin typeface="Comic Sans MS" pitchFamily="66" charset="0"/>
                  </a:rPr>
                  <a:t>Uses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random bits for each of the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layers.</a:t>
                </a:r>
              </a:p>
            </p:txBody>
          </p:sp>
        </mc:Choice>
        <mc:Fallback xmlns="">
          <p:sp>
            <p:nvSpPr>
              <p:cNvPr id="10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90" y="1240620"/>
                <a:ext cx="8408408" cy="446540"/>
              </a:xfrm>
              <a:prstGeom prst="rect">
                <a:avLst/>
              </a:prstGeom>
              <a:blipFill rotWithShape="1">
                <a:blip r:embed="rId7"/>
                <a:stretch>
                  <a:fillRect l="-870" t="-8219" b="-232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/>
              <p:cNvSpPr txBox="1">
                <a:spLocks/>
              </p:cNvSpPr>
              <p:nvPr/>
            </p:nvSpPr>
            <p:spPr>
              <a:xfrm>
                <a:off x="316203" y="1812916"/>
                <a:ext cx="8408408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* </a:t>
                </a:r>
                <a:r>
                  <a:rPr lang="en-US" sz="2200" dirty="0" smtClean="0">
                    <a:latin typeface="Comic Sans MS" pitchFamily="66" charset="0"/>
                  </a:rPr>
                  <a:t>Total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random bits.</a:t>
                </a:r>
              </a:p>
            </p:txBody>
          </p:sp>
        </mc:Choice>
        <mc:Fallback xmlns="">
          <p:sp>
            <p:nvSpPr>
              <p:cNvPr id="10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03" y="1812916"/>
                <a:ext cx="8408408" cy="446540"/>
              </a:xfrm>
              <a:prstGeom prst="rect">
                <a:avLst/>
              </a:prstGeom>
              <a:blipFill rotWithShape="1">
                <a:blip r:embed="rId8"/>
                <a:stretch>
                  <a:fillRect l="-943" t="-8108" b="-216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/>
          <p:cNvSpPr txBox="1">
            <a:spLocks/>
          </p:cNvSpPr>
          <p:nvPr/>
        </p:nvSpPr>
        <p:spPr>
          <a:xfrm>
            <a:off x="323528" y="2406396"/>
            <a:ext cx="84084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 </a:t>
            </a:r>
            <a:r>
              <a:rPr lang="en-US" sz="2200" dirty="0" smtClean="0">
                <a:latin typeface="Comic Sans MS" pitchFamily="66" charset="0"/>
              </a:rPr>
              <a:t>Outputs the correct answer</a:t>
            </a:r>
          </a:p>
          <a:p>
            <a:pPr marL="0" indent="0" algn="just" rtl="0">
              <a:buNone/>
            </a:pPr>
            <a:r>
              <a:rPr lang="en-US" sz="2200" dirty="0" smtClean="0">
                <a:latin typeface="Comic Sans MS" pitchFamily="66" charset="0"/>
              </a:rPr>
              <a:t>   with probability 0.9.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ontent Placeholder 2"/>
              <p:cNvSpPr txBox="1">
                <a:spLocks/>
              </p:cNvSpPr>
              <p:nvPr/>
            </p:nvSpPr>
            <p:spPr>
              <a:xfrm>
                <a:off x="323528" y="3342500"/>
                <a:ext cx="2571862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* </a:t>
                </a:r>
                <a:r>
                  <a:rPr lang="en-US" sz="2200" dirty="0" smtClean="0">
                    <a:latin typeface="Comic Sans MS" pitchFamily="66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i="1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42500"/>
                <a:ext cx="2571862" cy="446540"/>
              </a:xfrm>
              <a:prstGeom prst="rect">
                <a:avLst/>
              </a:prstGeom>
              <a:blipFill rotWithShape="1">
                <a:blip r:embed="rId9"/>
                <a:stretch>
                  <a:fillRect l="-2844" t="-8108" b="-216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9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1" grpId="0" animBg="1"/>
      <p:bldP spid="32" grpId="0" animBg="1"/>
      <p:bldP spid="33" grpId="0" animBg="1"/>
      <p:bldP spid="69" grpId="0"/>
      <p:bldP spid="70" grpId="0"/>
      <p:bldP spid="71" grpId="0"/>
      <p:bldP spid="79" grpId="0" animBg="1"/>
      <p:bldP spid="80" grpId="0" animBg="1"/>
      <p:bldP spid="81" grpId="0" animBg="1"/>
      <p:bldP spid="82" grpId="0" animBg="1"/>
      <p:bldP spid="49" grpId="0" animBg="1"/>
      <p:bldP spid="51" grpId="0" animBg="1"/>
      <p:bldP spid="53" grpId="0" animBg="1"/>
      <p:bldP spid="54" grpId="0" animBg="1"/>
      <p:bldP spid="74" grpId="0" animBg="1"/>
      <p:bldP spid="75" grpId="0" animBg="1"/>
      <p:bldP spid="76" grpId="0" animBg="1"/>
      <p:bldP spid="77" grpId="0" animBg="1"/>
      <p:bldP spid="94" grpId="0" animBg="1"/>
      <p:bldP spid="95" grpId="0" animBg="1"/>
      <p:bldP spid="96" grpId="0" animBg="1"/>
      <p:bldP spid="99" grpId="0"/>
      <p:bldP spid="100" grpId="0"/>
      <p:bldP spid="2" grpId="0" animBg="1"/>
      <p:bldP spid="101" grpId="0"/>
      <p:bldP spid="102" grpId="0" animBg="1"/>
      <p:bldP spid="6" grpId="0" animBg="1"/>
      <p:bldP spid="7" grpId="0" animBg="1"/>
      <p:bldP spid="103" grpId="0"/>
      <p:bldP spid="104" grpId="0"/>
      <p:bldP spid="105" grpId="0"/>
      <p:bldP spid="10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Using Fewer Random Bits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ontent Placeholder 2"/>
              <p:cNvSpPr txBox="1">
                <a:spLocks/>
              </p:cNvSpPr>
              <p:nvPr/>
            </p:nvSpPr>
            <p:spPr>
              <a:xfrm>
                <a:off x="313690" y="1196752"/>
                <a:ext cx="281815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* </a:t>
                </a:r>
                <a:r>
                  <a:rPr lang="en-US" sz="2200" dirty="0" smtClean="0">
                    <a:latin typeface="Comic Sans MS" pitchFamily="66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US" sz="22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90" y="1196752"/>
                <a:ext cx="2818150" cy="446540"/>
              </a:xfrm>
              <a:prstGeom prst="rect">
                <a:avLst/>
              </a:prstGeom>
              <a:blipFill rotWithShape="1">
                <a:blip r:embed="rId3"/>
                <a:stretch>
                  <a:fillRect l="-2592" t="-8108" b="-216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/>
          <p:cNvSpPr/>
          <p:nvPr/>
        </p:nvSpPr>
        <p:spPr>
          <a:xfrm>
            <a:off x="2843808" y="5157191"/>
            <a:ext cx="1008112" cy="50405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6" name="Isosceles Triangle 105"/>
          <p:cNvSpPr/>
          <p:nvPr/>
        </p:nvSpPr>
        <p:spPr>
          <a:xfrm>
            <a:off x="4139952" y="5157191"/>
            <a:ext cx="1008112" cy="50405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7" name="Isosceles Triangle 106"/>
          <p:cNvSpPr/>
          <p:nvPr/>
        </p:nvSpPr>
        <p:spPr>
          <a:xfrm>
            <a:off x="7740352" y="5157191"/>
            <a:ext cx="1008112" cy="50405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Oval 107"/>
          <p:cNvSpPr/>
          <p:nvPr/>
        </p:nvSpPr>
        <p:spPr>
          <a:xfrm>
            <a:off x="6156176" y="5373215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09" name="Oval 108"/>
          <p:cNvSpPr/>
          <p:nvPr/>
        </p:nvSpPr>
        <p:spPr>
          <a:xfrm>
            <a:off x="6444208" y="5373215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10" name="Oval 109"/>
          <p:cNvSpPr/>
          <p:nvPr/>
        </p:nvSpPr>
        <p:spPr>
          <a:xfrm>
            <a:off x="6732240" y="5373215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11" name="Right Brace 110"/>
          <p:cNvSpPr/>
          <p:nvPr/>
        </p:nvSpPr>
        <p:spPr>
          <a:xfrm rot="5400000">
            <a:off x="5527590" y="2944430"/>
            <a:ext cx="504055" cy="6081708"/>
          </a:xfrm>
          <a:prstGeom prst="rightBrace">
            <a:avLst>
              <a:gd name="adj1" fmla="val 29549"/>
              <a:gd name="adj2" fmla="val 4960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/>
              <p:cNvSpPr txBox="1">
                <a:spLocks/>
              </p:cNvSpPr>
              <p:nvPr/>
            </p:nvSpPr>
            <p:spPr>
              <a:xfrm>
                <a:off x="5220072" y="6247945"/>
                <a:ext cx="1332650" cy="42017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func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6247945"/>
                <a:ext cx="1332650" cy="4201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Isosceles Triangle 112"/>
          <p:cNvSpPr/>
          <p:nvPr/>
        </p:nvSpPr>
        <p:spPr>
          <a:xfrm>
            <a:off x="3298784" y="3428999"/>
            <a:ext cx="4945624" cy="1440160"/>
          </a:xfrm>
          <a:prstGeom prst="triangle">
            <a:avLst>
              <a:gd name="adj" fmla="val 4976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latin typeface="Comic Sans MS" panose="030F0702030302020204" pitchFamily="66" charset="0"/>
              </a:rPr>
              <a:t>Majority</a:t>
            </a:r>
          </a:p>
          <a:p>
            <a:pPr algn="ctr" rtl="0"/>
            <a:r>
              <a:rPr lang="en-US" sz="2000" dirty="0" smtClean="0">
                <a:latin typeface="Comic Sans MS" panose="030F0702030302020204" pitchFamily="66" charset="0"/>
              </a:rPr>
              <a:t>from majorities for constant bias</a:t>
            </a:r>
            <a:endParaRPr lang="he-IL" sz="2000" dirty="0" smtClean="0">
              <a:latin typeface="Comic Sans MS" panose="030F0702030302020204" pitchFamily="66" charset="0"/>
            </a:endParaRPr>
          </a:p>
          <a:p>
            <a:pPr algn="ctr" rtl="0"/>
            <a:endParaRPr lang="he-IL" sz="2400" dirty="0">
              <a:latin typeface="Comic Sans MS" panose="030F0702030302020204" pitchFamily="66" charset="0"/>
            </a:endParaRPr>
          </a:p>
        </p:txBody>
      </p:sp>
      <p:sp>
        <p:nvSpPr>
          <p:cNvPr id="115" name="Freeform 114"/>
          <p:cNvSpPr/>
          <p:nvPr/>
        </p:nvSpPr>
        <p:spPr>
          <a:xfrm rot="2041427" flipH="1">
            <a:off x="2409442" y="4618141"/>
            <a:ext cx="892737" cy="507294"/>
          </a:xfrm>
          <a:custGeom>
            <a:avLst/>
            <a:gdLst>
              <a:gd name="connsiteX0" fmla="*/ 1132764 w 1132764"/>
              <a:gd name="connsiteY0" fmla="*/ 318 h 600553"/>
              <a:gd name="connsiteX1" fmla="*/ 777922 w 1132764"/>
              <a:gd name="connsiteY1" fmla="*/ 54909 h 600553"/>
              <a:gd name="connsiteX2" fmla="*/ 573206 w 1132764"/>
              <a:gd name="connsiteY2" fmla="*/ 341512 h 600553"/>
              <a:gd name="connsiteX3" fmla="*/ 409433 w 1132764"/>
              <a:gd name="connsiteY3" fmla="*/ 587171 h 600553"/>
              <a:gd name="connsiteX4" fmla="*/ 0 w 1132764"/>
              <a:gd name="connsiteY4" fmla="*/ 546228 h 60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764" h="600553">
                <a:moveTo>
                  <a:pt x="1132764" y="318"/>
                </a:moveTo>
                <a:cubicBezTo>
                  <a:pt x="1001973" y="-820"/>
                  <a:pt x="871182" y="-1957"/>
                  <a:pt x="777922" y="54909"/>
                </a:cubicBezTo>
                <a:cubicBezTo>
                  <a:pt x="684662" y="111775"/>
                  <a:pt x="634621" y="252802"/>
                  <a:pt x="573206" y="341512"/>
                </a:cubicBezTo>
                <a:cubicBezTo>
                  <a:pt x="511791" y="430222"/>
                  <a:pt x="504967" y="553052"/>
                  <a:pt x="409433" y="587171"/>
                </a:cubicBezTo>
                <a:cubicBezTo>
                  <a:pt x="313899" y="621290"/>
                  <a:pt x="156949" y="583759"/>
                  <a:pt x="0" y="54622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 rot="21129986">
            <a:off x="1474557" y="3942423"/>
            <a:ext cx="2162439" cy="13191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800" dirty="0" smtClean="0">
                <a:latin typeface="Comic Sans MS" pitchFamily="66" charset="0"/>
              </a:rPr>
              <a:t>Circuit per seed</a:t>
            </a:r>
            <a:endParaRPr lang="en-US" sz="1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ontent Placeholder 2"/>
              <p:cNvSpPr txBox="1">
                <a:spLocks/>
              </p:cNvSpPr>
              <p:nvPr/>
            </p:nvSpPr>
            <p:spPr>
              <a:xfrm>
                <a:off x="323528" y="1714456"/>
                <a:ext cx="5040560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* </a:t>
                </a:r>
                <a:r>
                  <a:rPr lang="en-US" sz="2200" dirty="0" smtClean="0">
                    <a:latin typeface="Comic Sans MS" pitchFamily="66" charset="0"/>
                  </a:rPr>
                  <a:t>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14456"/>
                <a:ext cx="5040560" cy="446540"/>
              </a:xfrm>
              <a:prstGeom prst="rect">
                <a:avLst/>
              </a:prstGeom>
              <a:blipFill rotWithShape="1">
                <a:blip r:embed="rId5"/>
                <a:stretch>
                  <a:fillRect l="-1451" b="-342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ontent Placeholder 2"/>
              <p:cNvSpPr txBox="1">
                <a:spLocks/>
              </p:cNvSpPr>
              <p:nvPr/>
            </p:nvSpPr>
            <p:spPr>
              <a:xfrm>
                <a:off x="323528" y="2249576"/>
                <a:ext cx="8136904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* </a:t>
                </a:r>
                <a:r>
                  <a:rPr lang="en-US" sz="2200" dirty="0" smtClean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m</m:t>
                    </m:r>
                    <m:r>
                      <a:rPr lang="en-US" sz="22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</a:rPr>
                  <a:t>we get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-time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-depth.</a:t>
                </a:r>
              </a:p>
            </p:txBody>
          </p:sp>
        </mc:Choice>
        <mc:Fallback xmlns="">
          <p:sp>
            <p:nvSpPr>
              <p:cNvPr id="1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49576"/>
                <a:ext cx="8136904" cy="446540"/>
              </a:xfrm>
              <a:prstGeom prst="rect">
                <a:avLst/>
              </a:prstGeom>
              <a:blipFill rotWithShape="1">
                <a:blip r:embed="rId6"/>
                <a:stretch>
                  <a:fillRect l="-899" b="-397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11804"/>
            <a:ext cx="1800200" cy="224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ontent Placeholder 2"/>
              <p:cNvSpPr txBox="1">
                <a:spLocks/>
              </p:cNvSpPr>
              <p:nvPr/>
            </p:nvSpPr>
            <p:spPr>
              <a:xfrm>
                <a:off x="323528" y="2809068"/>
                <a:ext cx="8136904" cy="44654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2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* </a:t>
                </a:r>
                <a:r>
                  <a:rPr lang="en-US" sz="2200" dirty="0" smtClean="0">
                    <a:latin typeface="Comic Sans MS" pitchFamily="66" charset="0"/>
                  </a:rPr>
                  <a:t>Use in </a:t>
                </a:r>
                <a:r>
                  <a:rPr lang="en-US" sz="2200" dirty="0" err="1" smtClean="0">
                    <a:latin typeface="Comic Sans MS" pitchFamily="66" charset="0"/>
                  </a:rPr>
                  <a:t>shrinker</a:t>
                </a:r>
                <a:r>
                  <a:rPr lang="en-US" sz="2200" dirty="0">
                    <a:latin typeface="Comic Sans MS" pitchFamily="66" charset="0"/>
                  </a:rPr>
                  <a:t> </a:t>
                </a:r>
                <a:r>
                  <a:rPr lang="en-US" sz="2200" dirty="0" smtClean="0">
                    <a:latin typeface="Comic Sans MS" pitchFamily="66" charset="0"/>
                  </a:rPr>
                  <a:t>to support bias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𝛽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09068"/>
                <a:ext cx="8136904" cy="446540"/>
              </a:xfrm>
              <a:prstGeom prst="rect">
                <a:avLst/>
              </a:prstGeom>
              <a:blipFill rotWithShape="1">
                <a:blip r:embed="rId8"/>
                <a:stretch>
                  <a:fillRect l="-899" b="-397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4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8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/>
      <p:bldP spid="113" grpId="0" animBg="1"/>
      <p:bldP spid="115" grpId="0" animBg="1"/>
      <p:bldP spid="116" grpId="0"/>
      <p:bldP spid="117" grpId="0"/>
      <p:bldP spid="118" grpId="0"/>
      <p:bldP spid="1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12952" y="3882314"/>
            <a:ext cx="8269045" cy="46805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Construct log-depth majority from majorities formula.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5661248"/>
            <a:ext cx="8229600" cy="792088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Thank you for your attention</a:t>
            </a:r>
            <a:r>
              <a:rPr lang="en-US" sz="1050" b="1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656" y="4437112"/>
            <a:ext cx="8396816" cy="100811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Does there exist a log-depth </a:t>
            </a:r>
            <a:r>
              <a:rPr lang="en-US" sz="2400" dirty="0">
                <a:latin typeface="Comic Sans MS" pitchFamily="66" charset="0"/>
              </a:rPr>
              <a:t>formula </a:t>
            </a:r>
            <a:r>
              <a:rPr lang="en-US" sz="2400" dirty="0" smtClean="0">
                <a:latin typeface="Comic Sans MS" pitchFamily="66" charset="0"/>
              </a:rPr>
              <a:t>with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j-out-of-k 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Comic Sans MS" pitchFamily="66" charset="0"/>
              </a:rPr>
              <a:t>   gates </a:t>
            </a:r>
            <a:r>
              <a:rPr lang="en-US" sz="2400" dirty="0">
                <a:latin typeface="Comic Sans MS" pitchFamily="66" charset="0"/>
              </a:rPr>
              <a:t>that </a:t>
            </a:r>
            <a:r>
              <a:rPr lang="en-US" sz="2400" dirty="0" smtClean="0">
                <a:latin typeface="Comic Sans MS" pitchFamily="66" charset="0"/>
              </a:rPr>
              <a:t>computes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j-1)/(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k- 1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en-US" sz="2400" dirty="0">
                <a:latin typeface="Comic Sans MS" pitchFamily="66" charset="0"/>
              </a:rPr>
              <a:t>-threshold </a:t>
            </a:r>
            <a:r>
              <a:rPr lang="en-US" sz="2400" dirty="0" smtClean="0">
                <a:latin typeface="Comic Sans MS" pitchFamily="66" charset="0"/>
              </a:rPr>
              <a:t> function?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4726" y="1268760"/>
            <a:ext cx="8621770" cy="46805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We present a conceptually simple “cook-book” for</a:t>
            </a:r>
          </a:p>
          <a:p>
            <a:pPr marL="0" indent="0" algn="just" rtl="0">
              <a:buNone/>
            </a:pPr>
            <a:r>
              <a:rPr lang="en-US" sz="2400" dirty="0" smtClean="0">
                <a:latin typeface="Comic Sans MS" pitchFamily="66" charset="0"/>
              </a:rPr>
              <a:t>   designing MPC protocols.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8494" y="2276872"/>
            <a:ext cx="8729646" cy="46805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Uses a seemingly unrelated complexity-theoretic object.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8374" y="3248980"/>
            <a:ext cx="7992888" cy="46805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400" b="1" dirty="0" smtClean="0">
                <a:latin typeface="Comic Sans MS" pitchFamily="66" charset="0"/>
              </a:rPr>
              <a:t>Two Complexity-Theoretic Open Problems: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Summary and Open Problems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build="p"/>
      <p:bldP spid="5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Our Contribution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1520" y="1268760"/>
            <a:ext cx="8568952" cy="1008112"/>
            <a:chOff x="4344101" y="1844714"/>
            <a:chExt cx="4705221" cy="1011457"/>
          </a:xfrm>
        </p:grpSpPr>
        <p:sp>
          <p:nvSpPr>
            <p:cNvPr id="37" name="Rounded Rectangle 36"/>
            <p:cNvSpPr/>
            <p:nvPr/>
          </p:nvSpPr>
          <p:spPr>
            <a:xfrm>
              <a:off x="4344101" y="1844714"/>
              <a:ext cx="4705221" cy="1011457"/>
            </a:xfrm>
            <a:prstGeom prst="roundRect">
              <a:avLst>
                <a:gd name="adj" fmla="val 1141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4381381" y="1965090"/>
              <a:ext cx="4615661" cy="468052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2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Main Contribution. </a:t>
              </a:r>
              <a:r>
                <a:rPr lang="en-US" sz="2200" dirty="0" smtClean="0">
                  <a:latin typeface="Comic Sans MS" pitchFamily="66" charset="0"/>
                </a:rPr>
                <a:t>Conceptually simple and flexible approach for designing MPC protocols.</a:t>
              </a:r>
              <a:endParaRPr lang="en-US" sz="2200" dirty="0" smtClean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1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63767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Our Contribution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1520" y="1268760"/>
            <a:ext cx="8568952" cy="1008112"/>
            <a:chOff x="4344101" y="1844714"/>
            <a:chExt cx="4705221" cy="1011457"/>
          </a:xfrm>
        </p:grpSpPr>
        <p:sp>
          <p:nvSpPr>
            <p:cNvPr id="37" name="Rounded Rectangle 36"/>
            <p:cNvSpPr/>
            <p:nvPr/>
          </p:nvSpPr>
          <p:spPr>
            <a:xfrm>
              <a:off x="4344101" y="1844714"/>
              <a:ext cx="4705221" cy="1011457"/>
            </a:xfrm>
            <a:prstGeom prst="roundRect">
              <a:avLst>
                <a:gd name="adj" fmla="val 1141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4381381" y="1965090"/>
              <a:ext cx="4615661" cy="468052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2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Main Contribution. </a:t>
              </a:r>
              <a:r>
                <a:rPr lang="en-US" sz="2200" dirty="0" smtClean="0">
                  <a:latin typeface="Comic Sans MS" pitchFamily="66" charset="0"/>
                </a:rPr>
                <a:t>Conceptually simple and </a:t>
              </a:r>
              <a:r>
                <a:rPr lang="en-US" sz="2200" b="1" dirty="0" smtClean="0">
                  <a:solidFill>
                    <a:srgbClr val="C00000"/>
                  </a:solidFill>
                  <a:latin typeface="Comic Sans MS" pitchFamily="66" charset="0"/>
                </a:rPr>
                <a:t>flexible</a:t>
              </a:r>
              <a:r>
                <a:rPr lang="en-US" sz="2200" dirty="0" smtClean="0">
                  <a:solidFill>
                    <a:srgbClr val="C00000"/>
                  </a:solidFill>
                  <a:latin typeface="Comic Sans MS" pitchFamily="66" charset="0"/>
                </a:rPr>
                <a:t> </a:t>
              </a:r>
              <a:r>
                <a:rPr lang="en-US" sz="2200" dirty="0" smtClean="0">
                  <a:latin typeface="Comic Sans MS" pitchFamily="66" charset="0"/>
                </a:rPr>
                <a:t>approach for designing MPC protocols.</a:t>
              </a:r>
              <a:endParaRPr lang="en-US" sz="2200" dirty="0" smtClean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323528" y="2492896"/>
            <a:ext cx="8208912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b="1" dirty="0" smtClean="0">
                <a:latin typeface="Comic Sans MS" pitchFamily="66" charset="0"/>
              </a:rPr>
              <a:t>Simplifications: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05416" y="2938592"/>
            <a:ext cx="8847104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MPC over fields 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[</a:t>
            </a: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</a:rPr>
              <a:t>BenOrGoldwasserWigderson88, 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ChaumCrepeauDamgard88,…]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05416" y="3385132"/>
            <a:ext cx="8208912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MPC over rings 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[CramerFehrIshaiKushilevitz03, …]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05416" y="3874696"/>
            <a:ext cx="8208912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MPC over groups 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[DesmedtPieprzykSteinfeldWang07, …]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05416" y="4324160"/>
            <a:ext cx="7848872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Broadcast  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[PeaseShostakLamport80, Dolev82, … , FitziMaurer00]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23528" y="5080572"/>
            <a:ext cx="8208912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b="1" dirty="0" smtClean="0">
                <a:latin typeface="Comic Sans MS" pitchFamily="66" charset="0"/>
              </a:rPr>
              <a:t>Some New Results: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91768" y="5502740"/>
            <a:ext cx="8640960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First efficient MPC over </a:t>
            </a:r>
            <a:r>
              <a:rPr lang="en-US" sz="2200" dirty="0">
                <a:latin typeface="Comic Sans MS" pitchFamily="66" charset="0"/>
              </a:rPr>
              <a:t>groups protocol </a:t>
            </a:r>
            <a:r>
              <a:rPr lang="en-US" sz="2200" dirty="0" smtClean="0">
                <a:latin typeface="Comic Sans MS" pitchFamily="66" charset="0"/>
              </a:rPr>
              <a:t>for active adversary.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91768" y="5934788"/>
            <a:ext cx="8640960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I</a:t>
            </a:r>
            <a:r>
              <a:rPr lang="en-US" sz="2200" dirty="0" smtClean="0">
                <a:latin typeface="Comic Sans MS" pitchFamily="66" charset="0"/>
              </a:rPr>
              <a:t>mproved protocol for MPC over groups for passive adversary.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96552" y="2276872"/>
            <a:ext cx="10009112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064896" cy="1470025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Now to a completely different topic</a:t>
            </a:r>
            <a:endParaRPr lang="he-IL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Majority from Majorities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1522" y="1412776"/>
            <a:ext cx="8552422" cy="1008111"/>
            <a:chOff x="4344101" y="1844714"/>
            <a:chExt cx="4548380" cy="1372691"/>
          </a:xfrm>
        </p:grpSpPr>
        <p:sp>
          <p:nvSpPr>
            <p:cNvPr id="11" name="Rounded Rectangle 10"/>
            <p:cNvSpPr/>
            <p:nvPr/>
          </p:nvSpPr>
          <p:spPr>
            <a:xfrm>
              <a:off x="4344101" y="1844714"/>
              <a:ext cx="4548380" cy="1372691"/>
            </a:xfrm>
            <a:prstGeom prst="roundRect">
              <a:avLst>
                <a:gd name="adj" fmla="val 1141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381382" y="1965090"/>
              <a:ext cx="4366707" cy="468052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2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Theorem </a:t>
              </a:r>
              <a:r>
                <a:rPr lang="en-US" sz="1600" b="1" dirty="0">
                  <a:solidFill>
                    <a:srgbClr val="7030A0"/>
                  </a:solidFill>
                  <a:latin typeface="Comic Sans MS" pitchFamily="66" charset="0"/>
                </a:rPr>
                <a:t>[</a:t>
              </a:r>
              <a:r>
                <a:rPr lang="en-US" sz="1600" b="1" dirty="0" smtClean="0">
                  <a:solidFill>
                    <a:srgbClr val="7030A0"/>
                  </a:solidFill>
                  <a:latin typeface="Comic Sans MS" pitchFamily="66" charset="0"/>
                </a:rPr>
                <a:t>Valiant84]</a:t>
              </a:r>
              <a:r>
                <a:rPr lang="en-US" sz="22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.</a:t>
              </a:r>
              <a:r>
                <a:rPr lang="en-US" sz="2200" dirty="0" smtClean="0">
                  <a:latin typeface="Comic Sans MS" pitchFamily="66" charset="0"/>
                </a:rPr>
                <a:t> Majority can be computed by a log-depth Boolean monotone formula.</a:t>
              </a:r>
              <a:endParaRPr lang="en-US" sz="2200" dirty="0" smtClean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49450" y="3969060"/>
            <a:ext cx="2571022" cy="2844316"/>
            <a:chOff x="6084168" y="3825044"/>
            <a:chExt cx="2571022" cy="2844316"/>
          </a:xfrm>
        </p:grpSpPr>
        <p:grpSp>
          <p:nvGrpSpPr>
            <p:cNvPr id="22" name="Group 21"/>
            <p:cNvGrpSpPr/>
            <p:nvPr/>
          </p:nvGrpSpPr>
          <p:grpSpPr>
            <a:xfrm>
              <a:off x="6084168" y="3825044"/>
              <a:ext cx="2571022" cy="2844316"/>
              <a:chOff x="6012160" y="3284984"/>
              <a:chExt cx="2571022" cy="284431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500653" y="474985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4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Content Placeholder 2"/>
                  <p:cNvSpPr txBox="1">
                    <a:spLocks/>
                  </p:cNvSpPr>
                  <p:nvPr/>
                </p:nvSpPr>
                <p:spPr>
                  <a:xfrm>
                    <a:off x="6012160" y="5481228"/>
                    <a:ext cx="576064" cy="64807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9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160" y="5481228"/>
                    <a:ext cx="576064" cy="64807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ontent Placeholder 2"/>
                  <p:cNvSpPr txBox="1">
                    <a:spLocks/>
                  </p:cNvSpPr>
                  <p:nvPr/>
                </p:nvSpPr>
                <p:spPr>
                  <a:xfrm>
                    <a:off x="6516216" y="5481228"/>
                    <a:ext cx="576064" cy="64807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4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16" y="5481228"/>
                    <a:ext cx="576064" cy="64807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ontent Placeholder 2"/>
                  <p:cNvSpPr txBox="1">
                    <a:spLocks/>
                  </p:cNvSpPr>
                  <p:nvPr/>
                </p:nvSpPr>
                <p:spPr>
                  <a:xfrm>
                    <a:off x="7956376" y="5481228"/>
                    <a:ext cx="576064" cy="64807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5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6376" y="5481228"/>
                    <a:ext cx="576064" cy="64807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ontent Placeholder 2"/>
                  <p:cNvSpPr txBox="1">
                    <a:spLocks/>
                  </p:cNvSpPr>
                  <p:nvPr/>
                </p:nvSpPr>
                <p:spPr>
                  <a:xfrm>
                    <a:off x="7236296" y="5481228"/>
                    <a:ext cx="576064" cy="64807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6296" y="5481228"/>
                    <a:ext cx="576064" cy="64807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/>
              <p:cNvSpPr/>
              <p:nvPr/>
            </p:nvSpPr>
            <p:spPr>
              <a:xfrm>
                <a:off x="7308304" y="47611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092280" y="404106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223142" y="4288991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812360" y="3537012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H="1">
                <a:off x="6300192" y="5140469"/>
                <a:ext cx="196743" cy="41276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860693" y="5174353"/>
                <a:ext cx="591628" cy="39037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7471600" y="3825044"/>
                <a:ext cx="268752" cy="20638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6742873" y="4411741"/>
                <a:ext cx="304755" cy="3047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172400" y="3897052"/>
                <a:ext cx="144016" cy="3240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390945" y="4462483"/>
                <a:ext cx="72008" cy="2433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31" idx="0"/>
              </p:cNvCxnSpPr>
              <p:nvPr/>
            </p:nvCxnSpPr>
            <p:spPr>
              <a:xfrm flipH="1">
                <a:off x="8244408" y="4716496"/>
                <a:ext cx="216024" cy="76473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985852" y="3284984"/>
                <a:ext cx="1" cy="1800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742721" y="5157192"/>
                <a:ext cx="49682" cy="3960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7812360" y="4712890"/>
                <a:ext cx="504057" cy="8403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597396" y="5168688"/>
                <a:ext cx="49682" cy="3960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576935" y="5242626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∧</m:t>
                        </m:r>
                      </m:oMath>
                    </m:oMathPara>
                  </a14:m>
                  <a:endParaRPr lang="he-IL" sz="2000" b="1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6935" y="5242626"/>
                  <a:ext cx="288032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276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293838" y="4793086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∧</m:t>
                        </m:r>
                      </m:oMath>
                    </m:oMathPara>
                  </a14:m>
                  <a:endParaRPr lang="he-IL" sz="2000" b="1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3838" y="4793086"/>
                  <a:ext cx="288032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063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7173107" y="4550362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∧</m:t>
                        </m:r>
                      </m:oMath>
                    </m:oMathPara>
                  </a14:m>
                  <a:endParaRPr lang="he-IL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3107" y="4550362"/>
                  <a:ext cx="385041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7895657" y="4067780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∨</m:t>
                        </m:r>
                      </m:oMath>
                    </m:oMathPara>
                  </a14:m>
                  <a:endParaRPr lang="he-IL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5657" y="4067780"/>
                  <a:ext cx="385041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7392711" y="5279802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∨</m:t>
                        </m:r>
                      </m:oMath>
                    </m:oMathPara>
                  </a14:m>
                  <a:endParaRPr lang="he-IL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2711" y="5279802"/>
                  <a:ext cx="38504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395536" y="2852936"/>
            <a:ext cx="84084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Valiant’s</a:t>
            </a:r>
            <a:r>
              <a:rPr lang="en-US" sz="2200" dirty="0" smtClean="0">
                <a:latin typeface="Comic Sans MS" pitchFamily="66" charset="0"/>
              </a:rPr>
              <a:t> proof is existential (in fact, randomized).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95536" y="3414508"/>
            <a:ext cx="84084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Deterministic construction follows from 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[AjtaiKomlosSzemeredi83]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Majority from Majorities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1522" y="1412776"/>
            <a:ext cx="8552422" cy="1296144"/>
            <a:chOff x="4344101" y="1869866"/>
            <a:chExt cx="4548380" cy="1372691"/>
          </a:xfrm>
        </p:grpSpPr>
        <p:sp>
          <p:nvSpPr>
            <p:cNvPr id="11" name="Rounded Rectangle 10"/>
            <p:cNvSpPr/>
            <p:nvPr/>
          </p:nvSpPr>
          <p:spPr>
            <a:xfrm>
              <a:off x="4344101" y="1869866"/>
              <a:ext cx="4548380" cy="1372691"/>
            </a:xfrm>
            <a:prstGeom prst="roundRect">
              <a:avLst>
                <a:gd name="adj" fmla="val 1141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4381382" y="1965090"/>
                  <a:ext cx="4366707" cy="46805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: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omic Sans MS" pitchFamily="66" charset="0"/>
                    </a:rPr>
                    <a:t>Theorem </a:t>
                  </a:r>
                  <a:r>
                    <a:rPr lang="en-US" sz="1600" b="1" dirty="0">
                      <a:solidFill>
                        <a:srgbClr val="7030A0"/>
                      </a:solidFill>
                      <a:latin typeface="Comic Sans MS" pitchFamily="66" charset="0"/>
                    </a:rPr>
                    <a:t>[BroMiltersen92, GuptaMahajan96, Zwick96, Goldreich11]</a:t>
                  </a:r>
                  <a:r>
                    <a:rPr lang="en-US" sz="2200" b="1" dirty="0">
                      <a:solidFill>
                        <a:schemeClr val="accent6">
                          <a:lumMod val="75000"/>
                        </a:schemeClr>
                      </a:solidFill>
                      <a:latin typeface="Comic Sans MS" pitchFamily="66" charset="0"/>
                    </a:rPr>
                    <a:t>.</a:t>
                  </a:r>
                  <a:r>
                    <a:rPr lang="en-US" sz="2200" dirty="0">
                      <a:latin typeface="Comic Sans MS" pitchFamily="66" charset="0"/>
                    </a:rPr>
                    <a:t> Majority can be computed by </a:t>
                  </a:r>
                  <a:r>
                    <a:rPr lang="en-US" sz="2200" dirty="0" smtClean="0">
                      <a:latin typeface="Comic Sans MS" pitchFamily="66" charset="0"/>
                    </a:rPr>
                    <a:t>a log-depth </a:t>
                  </a:r>
                  <a:r>
                    <a:rPr lang="en-US" sz="2200" dirty="0">
                      <a:latin typeface="Comic Sans MS" pitchFamily="66" charset="0"/>
                    </a:rPr>
                    <a:t>formula consisting only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200" dirty="0">
                      <a:latin typeface="Comic Sans MS" pitchFamily="66" charset="0"/>
                    </a:rPr>
                    <a:t> gates and no constants.</a:t>
                  </a:r>
                </a:p>
                <a:p>
                  <a:pPr marL="0" indent="0" algn="just" rtl="0">
                    <a:buNone/>
                  </a:pPr>
                  <a:endParaRPr lang="en-US" sz="22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382" y="1965090"/>
                  <a:ext cx="4366707" cy="46805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965" t="-9722" r="-965" b="-17777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395536" y="2852936"/>
            <a:ext cx="84084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Valiant’s</a:t>
            </a:r>
            <a:r>
              <a:rPr lang="en-US" sz="2200" dirty="0" smtClean="0">
                <a:latin typeface="Comic Sans MS" pitchFamily="66" charset="0"/>
              </a:rPr>
              <a:t> proof is existential </a:t>
            </a:r>
            <a:r>
              <a:rPr lang="en-US" sz="2200" dirty="0">
                <a:latin typeface="Comic Sans MS" pitchFamily="66" charset="0"/>
              </a:rPr>
              <a:t>(in fact, randomized).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95536" y="3414508"/>
            <a:ext cx="84084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Deterministic construction follows from 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[AjtaiKomlosSzemeredi83]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250350" y="3969060"/>
            <a:ext cx="2692872" cy="2844316"/>
            <a:chOff x="6084168" y="3825044"/>
            <a:chExt cx="2692872" cy="2844316"/>
          </a:xfrm>
        </p:grpSpPr>
        <p:grpSp>
          <p:nvGrpSpPr>
            <p:cNvPr id="55" name="Group 54"/>
            <p:cNvGrpSpPr/>
            <p:nvPr/>
          </p:nvGrpSpPr>
          <p:grpSpPr>
            <a:xfrm>
              <a:off x="6084168" y="3825044"/>
              <a:ext cx="2664297" cy="2844316"/>
              <a:chOff x="6012160" y="3284984"/>
              <a:chExt cx="2664297" cy="2844316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6500653" y="474985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4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Content Placeholder 2"/>
                  <p:cNvSpPr txBox="1">
                    <a:spLocks/>
                  </p:cNvSpPr>
                  <p:nvPr/>
                </p:nvSpPr>
                <p:spPr>
                  <a:xfrm>
                    <a:off x="6012160" y="5481228"/>
                    <a:ext cx="576064" cy="64807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9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160" y="5481228"/>
                    <a:ext cx="576064" cy="64807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Content Placeholder 2"/>
                  <p:cNvSpPr txBox="1">
                    <a:spLocks/>
                  </p:cNvSpPr>
                  <p:nvPr/>
                </p:nvSpPr>
                <p:spPr>
                  <a:xfrm>
                    <a:off x="6516216" y="5481228"/>
                    <a:ext cx="576064" cy="64807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4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16" y="5481228"/>
                    <a:ext cx="576064" cy="64807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Content Placeholder 2"/>
                  <p:cNvSpPr txBox="1">
                    <a:spLocks/>
                  </p:cNvSpPr>
                  <p:nvPr/>
                </p:nvSpPr>
                <p:spPr>
                  <a:xfrm>
                    <a:off x="7956376" y="5481228"/>
                    <a:ext cx="576064" cy="64807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5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6376" y="5481228"/>
                    <a:ext cx="576064" cy="64807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Content Placeholder 2"/>
                  <p:cNvSpPr txBox="1">
                    <a:spLocks/>
                  </p:cNvSpPr>
                  <p:nvPr/>
                </p:nvSpPr>
                <p:spPr>
                  <a:xfrm>
                    <a:off x="7236296" y="5481228"/>
                    <a:ext cx="576064" cy="64807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6296" y="5481228"/>
                    <a:ext cx="576064" cy="64807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Oval 65"/>
              <p:cNvSpPr/>
              <p:nvPr/>
            </p:nvSpPr>
            <p:spPr>
              <a:xfrm>
                <a:off x="7308304" y="47611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092280" y="404106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223142" y="4288991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7812360" y="3537012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H="1">
                <a:off x="6300192" y="5140469"/>
                <a:ext cx="196743" cy="41276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7390945" y="5174353"/>
                <a:ext cx="61376" cy="37888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7471600" y="3825044"/>
                <a:ext cx="268752" cy="20638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6742873" y="4411741"/>
                <a:ext cx="304755" cy="3047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8172400" y="3897052"/>
                <a:ext cx="144016" cy="3240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7390945" y="4462483"/>
                <a:ext cx="72008" cy="2433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endCxn id="64" idx="0"/>
              </p:cNvCxnSpPr>
              <p:nvPr/>
            </p:nvCxnSpPr>
            <p:spPr>
              <a:xfrm flipH="1">
                <a:off x="8244408" y="4716496"/>
                <a:ext cx="216024" cy="76473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7985852" y="3284984"/>
                <a:ext cx="1" cy="1800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742721" y="5157192"/>
                <a:ext cx="49682" cy="3960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7812360" y="4712890"/>
                <a:ext cx="504057" cy="8403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7821165" y="3959535"/>
                <a:ext cx="111461" cy="30362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6516216" y="5183671"/>
                <a:ext cx="100986" cy="3715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6895250" y="5149970"/>
                <a:ext cx="451787" cy="4147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8552123" y="4717715"/>
                <a:ext cx="124334" cy="7920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7098615" y="4489193"/>
                <a:ext cx="113931" cy="2719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7574033" y="5183671"/>
                <a:ext cx="94311" cy="36956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7849643" y="4052943"/>
                  <a:ext cx="51918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17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643" y="4052943"/>
                  <a:ext cx="519181" cy="35394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8257859" y="4812747"/>
                  <a:ext cx="51918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17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7859" y="4812747"/>
                  <a:ext cx="519181" cy="35394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7128569" y="4560731"/>
                  <a:ext cx="51918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17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8569" y="4560731"/>
                  <a:ext cx="519181" cy="35394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7342724" y="5281522"/>
                  <a:ext cx="51918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17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724" y="5281522"/>
                  <a:ext cx="519181" cy="35394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6529667" y="5275974"/>
                  <a:ext cx="51918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17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667" y="5275974"/>
                  <a:ext cx="519181" cy="353943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6249450" y="3969060"/>
            <a:ext cx="2571022" cy="2844316"/>
            <a:chOff x="6249450" y="3969060"/>
            <a:chExt cx="2571022" cy="2844316"/>
          </a:xfrm>
        </p:grpSpPr>
        <p:grpSp>
          <p:nvGrpSpPr>
            <p:cNvPr id="84" name="Group 83"/>
            <p:cNvGrpSpPr/>
            <p:nvPr/>
          </p:nvGrpSpPr>
          <p:grpSpPr>
            <a:xfrm>
              <a:off x="6249450" y="3969060"/>
              <a:ext cx="2571022" cy="2844316"/>
              <a:chOff x="6084168" y="3825044"/>
              <a:chExt cx="2571022" cy="2844316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084168" y="3825044"/>
                <a:ext cx="2571022" cy="2844316"/>
                <a:chOff x="6012160" y="3284984"/>
                <a:chExt cx="2571022" cy="2844316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6500653" y="4749859"/>
                  <a:ext cx="360040" cy="36004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2400" dirty="0">
                    <a:solidFill>
                      <a:srgbClr val="FFFF00"/>
                    </a:solidFill>
                    <a:latin typeface="Comic Sans MS" pitchFamily="66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Content Placeholder 2"/>
                    <p:cNvSpPr txBox="1">
                      <a:spLocks/>
                    </p:cNvSpPr>
                    <p:nvPr/>
                  </p:nvSpPr>
                  <p:spPr>
                    <a:xfrm>
                      <a:off x="6012160" y="5481228"/>
                      <a:ext cx="576064" cy="64807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1">
                      <a:noAutofit/>
                    </a:bodyPr>
                    <a:lstStyle>
                      <a:lvl1pPr marL="342900" indent="-3429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just" rtl="0"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 smtClean="0">
                        <a:latin typeface="Comic Sans MS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Content Placeholder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12160" y="5481228"/>
                      <a:ext cx="576064" cy="64807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Content Placeholder 2"/>
                    <p:cNvSpPr txBox="1">
                      <a:spLocks/>
                    </p:cNvSpPr>
                    <p:nvPr/>
                  </p:nvSpPr>
                  <p:spPr>
                    <a:xfrm>
                      <a:off x="6516216" y="5481228"/>
                      <a:ext cx="576064" cy="64807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1">
                      <a:noAutofit/>
                    </a:bodyPr>
                    <a:lstStyle>
                      <a:lvl1pPr marL="342900" indent="-3429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just" rtl="0"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 smtClean="0">
                        <a:latin typeface="Comic Sans MS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Content Placeholder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16216" y="5481228"/>
                      <a:ext cx="576064" cy="64807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Content Placeholder 2"/>
                    <p:cNvSpPr txBox="1">
                      <a:spLocks/>
                    </p:cNvSpPr>
                    <p:nvPr/>
                  </p:nvSpPr>
                  <p:spPr>
                    <a:xfrm>
                      <a:off x="7956376" y="5481228"/>
                      <a:ext cx="576064" cy="64807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1">
                      <a:noAutofit/>
                    </a:bodyPr>
                    <a:lstStyle>
                      <a:lvl1pPr marL="342900" indent="-3429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just" rtl="0"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 smtClean="0">
                        <a:latin typeface="Comic Sans MS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Content Placeholder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56376" y="5481228"/>
                      <a:ext cx="576064" cy="64807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Content Placeholder 2"/>
                    <p:cNvSpPr txBox="1">
                      <a:spLocks/>
                    </p:cNvSpPr>
                    <p:nvPr/>
                  </p:nvSpPr>
                  <p:spPr>
                    <a:xfrm>
                      <a:off x="7236296" y="5481228"/>
                      <a:ext cx="576064" cy="648072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1">
                      <a:noAutofit/>
                    </a:bodyPr>
                    <a:lstStyle>
                      <a:lvl1pPr marL="342900" indent="-3429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r" defTabSz="914400" rtl="1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just" rtl="0"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2400" dirty="0" smtClean="0">
                        <a:latin typeface="Comic Sans MS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Content Placeholder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6296" y="5481228"/>
                      <a:ext cx="576064" cy="64807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6" name="Oval 95"/>
                <p:cNvSpPr/>
                <p:nvPr/>
              </p:nvSpPr>
              <p:spPr>
                <a:xfrm>
                  <a:off x="7308304" y="4761148"/>
                  <a:ext cx="360040" cy="36004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2800" dirty="0">
                    <a:solidFill>
                      <a:srgbClr val="FFFF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7092280" y="4041068"/>
                  <a:ext cx="360040" cy="36004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2800" dirty="0">
                    <a:solidFill>
                      <a:srgbClr val="FFFF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8223142" y="4288991"/>
                  <a:ext cx="360040" cy="36004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2800" dirty="0">
                    <a:solidFill>
                      <a:srgbClr val="FFFF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7812360" y="3537012"/>
                  <a:ext cx="360040" cy="360040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2800" dirty="0">
                    <a:solidFill>
                      <a:srgbClr val="FFFF00"/>
                    </a:solidFill>
                    <a:latin typeface="Comic Sans MS" pitchFamily="66" charset="0"/>
                  </a:endParaRPr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 flipH="1">
                  <a:off x="6300192" y="5140469"/>
                  <a:ext cx="196743" cy="41276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H="1">
                  <a:off x="7471600" y="3825044"/>
                  <a:ext cx="268752" cy="20638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6742873" y="4411741"/>
                  <a:ext cx="304755" cy="30475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8172400" y="3897052"/>
                  <a:ext cx="144016" cy="32403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7390945" y="4462483"/>
                  <a:ext cx="72008" cy="24338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>
                  <a:endCxn id="94" idx="0"/>
                </p:cNvCxnSpPr>
                <p:nvPr/>
              </p:nvCxnSpPr>
              <p:spPr>
                <a:xfrm flipH="1">
                  <a:off x="8244408" y="4716496"/>
                  <a:ext cx="216024" cy="76473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7985852" y="3284984"/>
                  <a:ext cx="1" cy="1800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742721" y="5157192"/>
                  <a:ext cx="49682" cy="39604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7812360" y="4712890"/>
                  <a:ext cx="504057" cy="84034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6576935" y="5242626"/>
                    <a:ext cx="2880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∧</m:t>
                          </m:r>
                        </m:oMath>
                      </m:oMathPara>
                    </a14:m>
                    <a:endParaRPr lang="he-IL" sz="2000" b="1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6935" y="5242626"/>
                    <a:ext cx="288032" cy="40011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r="-12766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8293838" y="4793086"/>
                    <a:ext cx="2880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∧</m:t>
                          </m:r>
                        </m:oMath>
                      </m:oMathPara>
                    </a14:m>
                    <a:endParaRPr lang="he-IL" sz="2000" b="1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3838" y="4793086"/>
                    <a:ext cx="288032" cy="4001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r="-1063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/>
                  <p:cNvSpPr/>
                  <p:nvPr/>
                </p:nvSpPr>
                <p:spPr>
                  <a:xfrm>
                    <a:off x="7173107" y="4550362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∧</m:t>
                          </m:r>
                        </m:oMath>
                      </m:oMathPara>
                    </a14:m>
                    <a:endParaRPr lang="he-IL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3107" y="4550362"/>
                    <a:ext cx="385041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Rectangle 88"/>
                  <p:cNvSpPr/>
                  <p:nvPr/>
                </p:nvSpPr>
                <p:spPr>
                  <a:xfrm>
                    <a:off x="7895657" y="4067780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∨</m:t>
                          </m:r>
                        </m:oMath>
                      </m:oMathPara>
                    </a14:m>
                    <a:endParaRPr lang="he-IL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89" name="Rectangle 8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5657" y="4067780"/>
                    <a:ext cx="385041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/>
                  <p:cNvSpPr/>
                  <p:nvPr/>
                </p:nvSpPr>
                <p:spPr>
                  <a:xfrm>
                    <a:off x="7392711" y="5279802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∨</m:t>
                          </m:r>
                        </m:oMath>
                      </m:oMathPara>
                    </a14:m>
                    <a:endParaRPr lang="he-IL" dirty="0">
                      <a:solidFill>
                        <a:schemeClr val="bg1"/>
                      </a:solidFill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90" name="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2711" y="5279802"/>
                    <a:ext cx="385041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0" name="Straight Connector 109"/>
            <p:cNvCxnSpPr/>
            <p:nvPr/>
          </p:nvCxnSpPr>
          <p:spPr>
            <a:xfrm>
              <a:off x="7834686" y="5852764"/>
              <a:ext cx="49682" cy="3960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7097983" y="5858429"/>
              <a:ext cx="591628" cy="3903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49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171400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6778" y="-63767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300" b="1" dirty="0" smtClean="0">
                <a:solidFill>
                  <a:srgbClr val="7030A0"/>
                </a:solidFill>
                <a:latin typeface="Comic Sans MS" pitchFamily="66" charset="0"/>
              </a:rPr>
              <a:t>Majority from Majorities</a:t>
            </a:r>
            <a:endParaRPr lang="he-IL" sz="33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251522" y="1412776"/>
            <a:ext cx="8552422" cy="1296144"/>
            <a:chOff x="4344101" y="1869866"/>
            <a:chExt cx="4548380" cy="1372691"/>
          </a:xfrm>
        </p:grpSpPr>
        <p:sp>
          <p:nvSpPr>
            <p:cNvPr id="143" name="Rounded Rectangle 142"/>
            <p:cNvSpPr/>
            <p:nvPr/>
          </p:nvSpPr>
          <p:spPr>
            <a:xfrm>
              <a:off x="4344101" y="1869866"/>
              <a:ext cx="4548380" cy="1372691"/>
            </a:xfrm>
            <a:prstGeom prst="roundRect">
              <a:avLst>
                <a:gd name="adj" fmla="val 1141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Content Placeholder 2"/>
                <p:cNvSpPr txBox="1">
                  <a:spLocks/>
                </p:cNvSpPr>
                <p:nvPr/>
              </p:nvSpPr>
              <p:spPr>
                <a:xfrm>
                  <a:off x="4381382" y="1965090"/>
                  <a:ext cx="4366707" cy="46805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:r>
                    <a:rPr lang="en-US" sz="22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Comic Sans MS" pitchFamily="66" charset="0"/>
                    </a:rPr>
                    <a:t>Theorem </a:t>
                  </a:r>
                  <a:r>
                    <a:rPr lang="en-US" sz="1600" b="1" dirty="0">
                      <a:solidFill>
                        <a:srgbClr val="7030A0"/>
                      </a:solidFill>
                      <a:latin typeface="Comic Sans MS" pitchFamily="66" charset="0"/>
                    </a:rPr>
                    <a:t>[BroMiltersen92, GuptaMahajan96, Zwick96, Goldreich11]</a:t>
                  </a:r>
                  <a:r>
                    <a:rPr lang="en-US" sz="2200" b="1" dirty="0">
                      <a:solidFill>
                        <a:schemeClr val="accent6">
                          <a:lumMod val="75000"/>
                        </a:schemeClr>
                      </a:solidFill>
                      <a:latin typeface="Comic Sans MS" pitchFamily="66" charset="0"/>
                    </a:rPr>
                    <a:t>.</a:t>
                  </a:r>
                  <a:r>
                    <a:rPr lang="en-US" sz="2200" dirty="0">
                      <a:latin typeface="Comic Sans MS" pitchFamily="66" charset="0"/>
                    </a:rPr>
                    <a:t> Majority can be computed by </a:t>
                  </a:r>
                  <a:r>
                    <a:rPr lang="en-US" sz="2200" dirty="0" smtClean="0">
                      <a:latin typeface="Comic Sans MS" pitchFamily="66" charset="0"/>
                    </a:rPr>
                    <a:t>a log-depth </a:t>
                  </a:r>
                  <a:r>
                    <a:rPr lang="en-US" sz="2200" dirty="0">
                      <a:latin typeface="Comic Sans MS" pitchFamily="66" charset="0"/>
                    </a:rPr>
                    <a:t>formula consisting only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200" dirty="0">
                      <a:latin typeface="Comic Sans MS" pitchFamily="66" charset="0"/>
                    </a:rPr>
                    <a:t> gates and </a:t>
                  </a:r>
                  <a:r>
                    <a:rPr lang="en-US" sz="2200" b="1" dirty="0">
                      <a:solidFill>
                        <a:srgbClr val="C00000"/>
                      </a:solidFill>
                      <a:latin typeface="Comic Sans MS" pitchFamily="66" charset="0"/>
                    </a:rPr>
                    <a:t>no constants</a:t>
                  </a:r>
                  <a:r>
                    <a:rPr lang="en-US" sz="2200" dirty="0">
                      <a:latin typeface="Comic Sans MS" pitchFamily="66" charset="0"/>
                    </a:rPr>
                    <a:t>.</a:t>
                  </a:r>
                </a:p>
                <a:p>
                  <a:pPr marL="0" indent="0" algn="just" rtl="0">
                    <a:buNone/>
                  </a:pPr>
                  <a:endParaRPr lang="en-US" sz="2200" dirty="0" smtClean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382" y="1965090"/>
                  <a:ext cx="4366707" cy="4680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65" t="-9722" r="-965" b="-17777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5" name="Content Placeholder 2"/>
          <p:cNvSpPr txBox="1">
            <a:spLocks/>
          </p:cNvSpPr>
          <p:nvPr/>
        </p:nvSpPr>
        <p:spPr>
          <a:xfrm>
            <a:off x="395536" y="3990572"/>
            <a:ext cx="84084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The s</a:t>
            </a:r>
            <a:r>
              <a:rPr lang="en-US" sz="2200" dirty="0" smtClean="0">
                <a:latin typeface="Comic Sans MS" pitchFamily="66" charset="0"/>
              </a:rPr>
              <a:t>emantic is security.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95536" y="2852936"/>
            <a:ext cx="84084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Valiant’s</a:t>
            </a:r>
            <a:r>
              <a:rPr lang="en-US" sz="2200" dirty="0" smtClean="0">
                <a:latin typeface="Comic Sans MS" pitchFamily="66" charset="0"/>
              </a:rPr>
              <a:t> proof is existential </a:t>
            </a:r>
            <a:r>
              <a:rPr lang="en-US" sz="2200" dirty="0">
                <a:latin typeface="Comic Sans MS" pitchFamily="66" charset="0"/>
              </a:rPr>
              <a:t>(in fact, randomized).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95536" y="3414508"/>
            <a:ext cx="8408408" cy="44654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Deterministic construction follows from 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[AjtaiKomlosSzemeredi83]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249450" y="3969060"/>
            <a:ext cx="2692872" cy="2844316"/>
            <a:chOff x="6084168" y="3825044"/>
            <a:chExt cx="2692872" cy="2844316"/>
          </a:xfrm>
        </p:grpSpPr>
        <p:grpSp>
          <p:nvGrpSpPr>
            <p:cNvPr id="74" name="Group 73"/>
            <p:cNvGrpSpPr/>
            <p:nvPr/>
          </p:nvGrpSpPr>
          <p:grpSpPr>
            <a:xfrm>
              <a:off x="6084168" y="3825044"/>
              <a:ext cx="2664297" cy="2844316"/>
              <a:chOff x="6012160" y="3284984"/>
              <a:chExt cx="2664297" cy="2844316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6500653" y="4749859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4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Content Placeholder 2"/>
                  <p:cNvSpPr txBox="1">
                    <a:spLocks/>
                  </p:cNvSpPr>
                  <p:nvPr/>
                </p:nvSpPr>
                <p:spPr>
                  <a:xfrm>
                    <a:off x="6012160" y="5481228"/>
                    <a:ext cx="576064" cy="64807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9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160" y="5481228"/>
                    <a:ext cx="576064" cy="64807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Content Placeholder 2"/>
                  <p:cNvSpPr txBox="1">
                    <a:spLocks/>
                  </p:cNvSpPr>
                  <p:nvPr/>
                </p:nvSpPr>
                <p:spPr>
                  <a:xfrm>
                    <a:off x="6516216" y="5481228"/>
                    <a:ext cx="576064" cy="64807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4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16" y="5481228"/>
                    <a:ext cx="576064" cy="64807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Content Placeholder 2"/>
                  <p:cNvSpPr txBox="1">
                    <a:spLocks/>
                  </p:cNvSpPr>
                  <p:nvPr/>
                </p:nvSpPr>
                <p:spPr>
                  <a:xfrm>
                    <a:off x="7956376" y="5481228"/>
                    <a:ext cx="576064" cy="64807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5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6376" y="5481228"/>
                    <a:ext cx="576064" cy="64807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Content Placeholder 2"/>
                  <p:cNvSpPr txBox="1">
                    <a:spLocks/>
                  </p:cNvSpPr>
                  <p:nvPr/>
                </p:nvSpPr>
                <p:spPr>
                  <a:xfrm>
                    <a:off x="7236296" y="5481228"/>
                    <a:ext cx="576064" cy="64807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just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en-US" sz="2400" dirty="0" smtClean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6296" y="5481228"/>
                    <a:ext cx="576064" cy="64807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Oval 116"/>
              <p:cNvSpPr/>
              <p:nvPr/>
            </p:nvSpPr>
            <p:spPr>
              <a:xfrm>
                <a:off x="7308304" y="47611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092280" y="404106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8223142" y="4288991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7812360" y="3537012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 flipH="1">
                <a:off x="6300192" y="5140469"/>
                <a:ext cx="196743" cy="41276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7390945" y="5174353"/>
                <a:ext cx="61376" cy="37888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7471600" y="3825044"/>
                <a:ext cx="268752" cy="20638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6742873" y="4411741"/>
                <a:ext cx="304755" cy="3047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8172400" y="3897052"/>
                <a:ext cx="144016" cy="3240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7390945" y="4462483"/>
                <a:ext cx="72008" cy="2433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endCxn id="115" idx="0"/>
              </p:cNvCxnSpPr>
              <p:nvPr/>
            </p:nvCxnSpPr>
            <p:spPr>
              <a:xfrm flipH="1">
                <a:off x="8244408" y="4716496"/>
                <a:ext cx="216024" cy="76473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7985852" y="3284984"/>
                <a:ext cx="1" cy="1800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6742721" y="5157192"/>
                <a:ext cx="49682" cy="3960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>
                <a:off x="7812360" y="4712890"/>
                <a:ext cx="504057" cy="8403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7821165" y="3959535"/>
                <a:ext cx="111461" cy="30362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H="1">
                <a:off x="6516216" y="5183671"/>
                <a:ext cx="100986" cy="3715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>
                <a:off x="6895250" y="5149970"/>
                <a:ext cx="451787" cy="4147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8552123" y="4717715"/>
                <a:ext cx="124334" cy="7920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7098615" y="4489193"/>
                <a:ext cx="113931" cy="2719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7574033" y="5183671"/>
                <a:ext cx="94311" cy="36956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7849643" y="4052943"/>
                  <a:ext cx="51918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17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643" y="4052943"/>
                  <a:ext cx="519181" cy="35394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8257859" y="4812747"/>
                  <a:ext cx="51918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17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7859" y="4812747"/>
                  <a:ext cx="519181" cy="35394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7128569" y="4560731"/>
                  <a:ext cx="51918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17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8569" y="4560731"/>
                  <a:ext cx="519181" cy="35394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7342724" y="5281522"/>
                  <a:ext cx="51918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17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724" y="5281522"/>
                  <a:ext cx="519181" cy="35394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6529667" y="5275974"/>
                  <a:ext cx="519181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sz="1700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667" y="5275974"/>
                  <a:ext cx="519181" cy="353943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08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26454</TotalTime>
  <Words>3115</Words>
  <Application>Microsoft Office PowerPoint</Application>
  <PresentationFormat>On-screen Show (4:3)</PresentationFormat>
  <Paragraphs>547</Paragraphs>
  <Slides>36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Efficient Multiparty Protocols via Log-Depth Threshold Formulae</vt:lpstr>
      <vt:lpstr>Secure Multiparty Computation</vt:lpstr>
      <vt:lpstr>Secure Multiparty Computation</vt:lpstr>
      <vt:lpstr>Our Contribution</vt:lpstr>
      <vt:lpstr>Our Contribution</vt:lpstr>
      <vt:lpstr>Now to a completely different topic</vt:lpstr>
      <vt:lpstr>PowerPoint Presentation</vt:lpstr>
      <vt:lpstr>PowerPoint Presentation</vt:lpstr>
      <vt:lpstr>PowerPoint Presentation</vt:lpstr>
      <vt:lpstr>PowerPoint Presentation</vt:lpstr>
      <vt:lpstr>Secure MPC via Majority from Majorities</vt:lpstr>
      <vt:lpstr>The Ideal Protocol</vt:lpstr>
      <vt:lpstr>The Ideal Protocol</vt:lpstr>
      <vt:lpstr>MPC via Majority from Majorities (Passive)</vt:lpstr>
      <vt:lpstr>MPC via Majority from Majorities (Passive)</vt:lpstr>
      <vt:lpstr>MPC via Majority from Majorities (Passive)</vt:lpstr>
      <vt:lpstr>MPC via Majority from Majorities (Passive)</vt:lpstr>
      <vt:lpstr>MPC via Majority from Majorities (Passive)</vt:lpstr>
      <vt:lpstr>MPC via Majority from Majorities (Passive)</vt:lpstr>
      <vt:lpstr>MPC via Majority from Majorities (Passive)</vt:lpstr>
      <vt:lpstr>MPC via Majority from Majorities (Passive)</vt:lpstr>
      <vt:lpstr>MPC via Majority from Majorities (Passive)</vt:lpstr>
      <vt:lpstr>MPC via Threshold from Thresholds (Active)</vt:lpstr>
      <vt:lpstr>PowerPoint Presentation</vt:lpstr>
      <vt:lpstr>Majority from Majorities (and Threshold from Thresholds)</vt:lpstr>
      <vt:lpstr>PowerPoint Presentation</vt:lpstr>
      <vt:lpstr>PowerPoint Presentation</vt:lpstr>
      <vt:lpstr>Majority from Majorities for any constant promise</vt:lpstr>
      <vt:lpstr>PowerPoint Presentation</vt:lpstr>
      <vt:lpstr>PowerPoint Presentation</vt:lpstr>
      <vt:lpstr>Majority from Majorities sub-constant promise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GilCohen</dc:creator>
  <cp:lastModifiedBy>Gil</cp:lastModifiedBy>
  <cp:revision>1242</cp:revision>
  <dcterms:created xsi:type="dcterms:W3CDTF">2011-08-15T07:34:47Z</dcterms:created>
  <dcterms:modified xsi:type="dcterms:W3CDTF">2014-10-17T19:49:03Z</dcterms:modified>
</cp:coreProperties>
</file>