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0"/>
  </p:notesMasterIdLst>
  <p:sldIdLst>
    <p:sldId id="256" r:id="rId2"/>
    <p:sldId id="621" r:id="rId3"/>
    <p:sldId id="882" r:id="rId4"/>
    <p:sldId id="855" r:id="rId5"/>
    <p:sldId id="883" r:id="rId6"/>
    <p:sldId id="896" r:id="rId7"/>
    <p:sldId id="885" r:id="rId8"/>
    <p:sldId id="877" r:id="rId9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96009"/>
    <a:srgbClr val="F7F793"/>
    <a:srgbClr val="E2EC66"/>
    <a:srgbClr val="F57B17"/>
    <a:srgbClr val="E80202"/>
    <a:srgbClr val="E85D26"/>
    <a:srgbClr val="F79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112" autoAdjust="0"/>
    <p:restoredTop sz="94619" autoAdjust="0"/>
  </p:normalViewPr>
  <p:slideViewPr>
    <p:cSldViewPr>
      <p:cViewPr varScale="1">
        <p:scale>
          <a:sx n="39" d="100"/>
          <a:sy n="39" d="100"/>
        </p:scale>
        <p:origin x="1096" y="2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CC3E893-01DA-433F-A6E8-86CFB8775ED9}" type="datetimeFigureOut">
              <a:rPr lang="he-IL" smtClean="0"/>
              <a:t>ג'/סיון/תשע"ו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6F45936-4CD4-41CB-B9E9-8CB0863A7A9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93096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7599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7497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4949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45584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87709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99232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ג'/סיון/תשע"ו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42009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ג'/סיון/תשע"ו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99253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ג'/סיון/תשע"ו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8603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ג'/סיון/תשע"ו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33219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ג'/סיון/תשע"ו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07303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ג'/סיון/תשע"ו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76037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ג'/סיון/תשע"ו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79570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ג'/סיון/תשע"ו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02520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ג'/סיון/תשע"ו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90777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ג'/סיון/תשע"ו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561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ג'/סיון/תשע"ו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02117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5D19C-5ADE-4E60-97B5-927CACF65E0A}" type="datetimeFigureOut">
              <a:rPr lang="he-IL" smtClean="0"/>
              <a:t>ג'/סיון/תשע"ו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7037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70.png"/><Relationship Id="rId10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0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0.png"/><Relationship Id="rId5" Type="http://schemas.openxmlformats.org/officeDocument/2006/relationships/image" Target="../media/image26.png"/><Relationship Id="rId10" Type="http://schemas.openxmlformats.org/officeDocument/2006/relationships/image" Target="../media/image32.png"/><Relationship Id="rId4" Type="http://schemas.openxmlformats.org/officeDocument/2006/relationships/image" Target="../media/image25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96552" y="1700808"/>
            <a:ext cx="10009112" cy="208823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4077072"/>
            <a:ext cx="7848872" cy="432048"/>
          </a:xfrm>
        </p:spPr>
        <p:txBody>
          <a:bodyPr wrap="square">
            <a:noAutofit/>
          </a:bodyPr>
          <a:lstStyle/>
          <a:p>
            <a:pPr lvl="1" rtl="0"/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Gil Cohen</a:t>
            </a:r>
          </a:p>
          <a:p>
            <a:pPr lvl="1" rtl="0"/>
            <a:endParaRPr lang="en-US" sz="2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96" y="1958975"/>
            <a:ext cx="9073008" cy="1470025"/>
          </a:xfrm>
        </p:spPr>
        <p:txBody>
          <a:bodyPr>
            <a:noAutofit/>
          </a:bodyPr>
          <a:lstStyle/>
          <a:p>
            <a:pPr rtl="0"/>
            <a:r>
              <a:rPr lang="en-US" sz="4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Non-Malleable </a:t>
            </a:r>
            <a:r>
              <a:rPr lang="en-US" sz="42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Extractors</a:t>
            </a:r>
            <a:br>
              <a:rPr lang="en-US" sz="42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New tools and improved constructions</a:t>
            </a:r>
            <a:endParaRPr lang="en-US" sz="26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5661248"/>
            <a:ext cx="2232248" cy="75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52536" y="-387424"/>
            <a:ext cx="9756576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-156778" y="-116808"/>
            <a:ext cx="9443392" cy="1143000"/>
          </a:xfrm>
        </p:spPr>
        <p:txBody>
          <a:bodyPr>
            <a:noAutofit/>
          </a:bodyPr>
          <a:lstStyle/>
          <a:p>
            <a:pPr rtl="0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+mn-cs"/>
              </a:rPr>
              <a:t>Seeded Extractors</a:t>
            </a:r>
            <a:endParaRPr lang="he-IL" sz="28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107" name="מלבן מעוגל 17"/>
          <p:cNvSpPr/>
          <p:nvPr/>
        </p:nvSpPr>
        <p:spPr>
          <a:xfrm>
            <a:off x="179512" y="1118835"/>
            <a:ext cx="8497192" cy="954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6" name="Content Placeholder 2"/>
          <p:cNvSpPr txBox="1">
            <a:spLocks/>
          </p:cNvSpPr>
          <p:nvPr/>
        </p:nvSpPr>
        <p:spPr>
          <a:xfrm>
            <a:off x="208760" y="1345507"/>
            <a:ext cx="8281168" cy="8920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700" dirty="0" smtClean="0">
                <a:latin typeface="Comic Sans MS" pitchFamily="66" charset="0"/>
              </a:rPr>
              <a:t>A </a:t>
            </a:r>
            <a:r>
              <a:rPr lang="en-US" sz="1700" b="1" dirty="0" smtClean="0">
                <a:latin typeface="Comic Sans MS" pitchFamily="66" charset="0"/>
              </a:rPr>
              <a:t>randomness extractor</a:t>
            </a:r>
            <a:r>
              <a:rPr lang="en-US" sz="1700" dirty="0" smtClean="0">
                <a:latin typeface="Comic Sans MS" pitchFamily="66" charset="0"/>
              </a:rPr>
              <a:t> is a function that transforms a “weak source of randomness” to one that is close to uniform.</a:t>
            </a:r>
            <a:endParaRPr lang="en-US" sz="1700" dirty="0">
              <a:latin typeface="Comic Sans MS" pitchFamily="66" charset="0"/>
            </a:endParaRPr>
          </a:p>
        </p:txBody>
      </p:sp>
      <p:sp>
        <p:nvSpPr>
          <p:cNvPr id="118" name="Content Placeholder 2"/>
          <p:cNvSpPr txBox="1">
            <a:spLocks/>
          </p:cNvSpPr>
          <p:nvPr/>
        </p:nvSpPr>
        <p:spPr>
          <a:xfrm>
            <a:off x="186717" y="941400"/>
            <a:ext cx="3853743" cy="288231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Meta 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</a:t>
            </a:r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efinition</a:t>
            </a:r>
          </a:p>
        </p:txBody>
      </p:sp>
      <p:sp>
        <p:nvSpPr>
          <p:cNvPr id="19" name="מלבן מעוגל 17"/>
          <p:cNvSpPr/>
          <p:nvPr/>
        </p:nvSpPr>
        <p:spPr>
          <a:xfrm>
            <a:off x="179512" y="2454306"/>
            <a:ext cx="4752528" cy="154943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208759" y="2708920"/>
                <a:ext cx="4578769" cy="1152127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700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𝑥𝑡</m:t>
                    </m:r>
                    <m:r>
                      <a:rPr lang="en-US" sz="170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700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17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17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1700" b="1" dirty="0">
                    <a:latin typeface="Comic Sans MS" pitchFamily="66" charset="0"/>
                  </a:rPr>
                  <a:t> </a:t>
                </a:r>
                <a:r>
                  <a:rPr lang="en-US" sz="1700" dirty="0">
                    <a:latin typeface="Comic Sans MS" pitchFamily="66" charset="0"/>
                  </a:rPr>
                  <a:t>is </a:t>
                </a:r>
                <a:r>
                  <a:rPr lang="en-US" sz="1700" dirty="0" smtClean="0">
                    <a:latin typeface="Comic Sans MS" pitchFamily="66" charset="0"/>
                  </a:rPr>
                  <a:t>a</a:t>
                </a:r>
                <a:r>
                  <a:rPr lang="en-US" sz="1700" b="1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1700" b="1" dirty="0" smtClean="0">
                    <a:latin typeface="Comic Sans MS" pitchFamily="66" charset="0"/>
                  </a:rPr>
                  <a:t>-seeded extractor</a:t>
                </a:r>
                <a:r>
                  <a:rPr lang="en-US" sz="1700" dirty="0">
                    <a:latin typeface="Comic Sans MS" pitchFamily="66" charset="0"/>
                  </a:rPr>
                  <a:t> </a:t>
                </a:r>
                <a:r>
                  <a:rPr lang="en-US" sz="1700" dirty="0" smtClean="0">
                    <a:latin typeface="Comic Sans MS" pitchFamily="66" charset="0"/>
                  </a:rPr>
                  <a:t>if for any random variable </a:t>
                </a:r>
                <a14:m>
                  <m:oMath xmlns:m="http://schemas.openxmlformats.org/officeDocument/2006/math">
                    <m:r>
                      <a:rPr lang="en-US" sz="1700" b="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700" dirty="0" smtClean="0">
                    <a:latin typeface="Comic Sans MS" pitchFamily="66" charset="0"/>
                  </a:rPr>
                  <a:t> having entropy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7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</a:rPr>
                      <m:t>𝐸𝑥𝑡</m:t>
                    </m:r>
                    <m:d>
                      <m:d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b="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170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1700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17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700" dirty="0" smtClean="0">
                    <a:latin typeface="Comic Sans MS" pitchFamily="66" charset="0"/>
                  </a:rPr>
                  <a:t> for a typical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1700" dirty="0" smtClean="0">
                    <a:latin typeface="Comic Sans MS" pitchFamily="66" charset="0"/>
                  </a:rPr>
                  <a:t>.</a:t>
                </a:r>
                <a:endParaRPr lang="en-US" sz="17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59" y="2708920"/>
                <a:ext cx="4578769" cy="1152127"/>
              </a:xfrm>
              <a:prstGeom prst="rect">
                <a:avLst/>
              </a:prstGeom>
              <a:blipFill>
                <a:blip r:embed="rId3"/>
                <a:stretch>
                  <a:fillRect l="-799" t="-529" r="-932"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ontent Placeholder 2"/>
          <p:cNvSpPr txBox="1">
            <a:spLocks/>
          </p:cNvSpPr>
          <p:nvPr/>
        </p:nvSpPr>
        <p:spPr>
          <a:xfrm>
            <a:off x="186717" y="2276872"/>
            <a:ext cx="3853743" cy="288231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Definition (NisanZuckerman’93)</a:t>
            </a:r>
          </a:p>
        </p:txBody>
      </p:sp>
      <p:sp>
        <p:nvSpPr>
          <p:cNvPr id="22" name="Oval 21"/>
          <p:cNvSpPr/>
          <p:nvPr/>
        </p:nvSpPr>
        <p:spPr>
          <a:xfrm>
            <a:off x="5618088" y="2729606"/>
            <a:ext cx="2769839" cy="2276317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/>
              <p:cNvSpPr txBox="1">
                <a:spLocks/>
              </p:cNvSpPr>
              <p:nvPr/>
            </p:nvSpPr>
            <p:spPr>
              <a:xfrm>
                <a:off x="7778373" y="2353418"/>
                <a:ext cx="1119131" cy="604003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1800" dirty="0" smtClean="0">
                    <a:latin typeface="Comic Sans MS" panose="030F0702030302020204" pitchFamily="66" charset="0"/>
                  </a:rPr>
                  <a:t>all seeds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sz="1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373" y="2353418"/>
                <a:ext cx="1119131" cy="604003"/>
              </a:xfrm>
              <a:prstGeom prst="rect">
                <a:avLst/>
              </a:prstGeom>
              <a:blipFill>
                <a:blip r:embed="rId4"/>
                <a:stretch>
                  <a:fillRect l="-4891" t="-5051" r="-3804" b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/>
          <p:cNvSpPr/>
          <p:nvPr/>
        </p:nvSpPr>
        <p:spPr>
          <a:xfrm>
            <a:off x="6732240" y="3750375"/>
            <a:ext cx="720080" cy="86409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/>
              <p:cNvSpPr txBox="1">
                <a:spLocks/>
              </p:cNvSpPr>
              <p:nvPr/>
            </p:nvSpPr>
            <p:spPr>
              <a:xfrm>
                <a:off x="7819278" y="4679761"/>
                <a:ext cx="1296640" cy="604003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:r>
                  <a:rPr lang="en-US" sz="1800" dirty="0" smtClean="0">
                    <a:latin typeface="Comic Sans MS" panose="030F0702030302020204" pitchFamily="66" charset="0"/>
                  </a:rPr>
                  <a:t>bad seeds for the source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1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9278" y="4679761"/>
                <a:ext cx="1296640" cy="604003"/>
              </a:xfrm>
              <a:prstGeom prst="rect">
                <a:avLst/>
              </a:prstGeom>
              <a:blipFill>
                <a:blip r:embed="rId5"/>
                <a:stretch>
                  <a:fillRect l="-2830" t="-5051" r="-7075" b="-68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reeform 26"/>
          <p:cNvSpPr/>
          <p:nvPr/>
        </p:nvSpPr>
        <p:spPr>
          <a:xfrm>
            <a:off x="7137402" y="4401659"/>
            <a:ext cx="530942" cy="580104"/>
          </a:xfrm>
          <a:custGeom>
            <a:avLst/>
            <a:gdLst>
              <a:gd name="connsiteX0" fmla="*/ 530942 w 530942"/>
              <a:gd name="connsiteY0" fmla="*/ 580104 h 580104"/>
              <a:gd name="connsiteX1" fmla="*/ 117987 w 530942"/>
              <a:gd name="connsiteY1" fmla="*/ 324465 h 580104"/>
              <a:gd name="connsiteX2" fmla="*/ 0 w 530942"/>
              <a:gd name="connsiteY2" fmla="*/ 0 h 580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0942" h="580104">
                <a:moveTo>
                  <a:pt x="530942" y="580104"/>
                </a:moveTo>
                <a:cubicBezTo>
                  <a:pt x="368709" y="500626"/>
                  <a:pt x="206477" y="421149"/>
                  <a:pt x="117987" y="324465"/>
                </a:cubicBezTo>
                <a:cubicBezTo>
                  <a:pt x="29497" y="227781"/>
                  <a:pt x="14748" y="113890"/>
                  <a:pt x="0" y="0"/>
                </a:cubicBezTo>
              </a:path>
            </a:pathLst>
          </a:custGeom>
          <a:ln w="127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588224" y="3139784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/>
              <p:cNvSpPr txBox="1">
                <a:spLocks/>
              </p:cNvSpPr>
              <p:nvPr/>
            </p:nvSpPr>
            <p:spPr>
              <a:xfrm>
                <a:off x="6578392" y="2839452"/>
                <a:ext cx="360040" cy="366412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1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392" y="2839452"/>
                <a:ext cx="360040" cy="3664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/>
              <p:cNvSpPr txBox="1">
                <a:spLocks/>
              </p:cNvSpPr>
              <p:nvPr/>
            </p:nvSpPr>
            <p:spPr>
              <a:xfrm>
                <a:off x="5049621" y="2423855"/>
                <a:ext cx="1504621" cy="481374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𝐸𝑥𝑡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1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621" y="2423855"/>
                <a:ext cx="1504621" cy="4813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Freeform 30"/>
          <p:cNvSpPr/>
          <p:nvPr/>
        </p:nvSpPr>
        <p:spPr>
          <a:xfrm>
            <a:off x="5627149" y="2808689"/>
            <a:ext cx="875071" cy="356687"/>
          </a:xfrm>
          <a:custGeom>
            <a:avLst/>
            <a:gdLst>
              <a:gd name="connsiteX0" fmla="*/ 0 w 875071"/>
              <a:gd name="connsiteY0" fmla="*/ 0 h 356687"/>
              <a:gd name="connsiteX1" fmla="*/ 521109 w 875071"/>
              <a:gd name="connsiteY1" fmla="*/ 304800 h 356687"/>
              <a:gd name="connsiteX2" fmla="*/ 875071 w 875071"/>
              <a:gd name="connsiteY2" fmla="*/ 353961 h 356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5071" h="356687">
                <a:moveTo>
                  <a:pt x="0" y="0"/>
                </a:moveTo>
                <a:cubicBezTo>
                  <a:pt x="187632" y="122903"/>
                  <a:pt x="375264" y="245807"/>
                  <a:pt x="521109" y="304800"/>
                </a:cubicBezTo>
                <a:cubicBezTo>
                  <a:pt x="666954" y="363793"/>
                  <a:pt x="771012" y="358877"/>
                  <a:pt x="875071" y="353961"/>
                </a:cubicBez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מלבן מעוגל 17"/>
          <p:cNvSpPr/>
          <p:nvPr/>
        </p:nvSpPr>
        <p:spPr>
          <a:xfrm>
            <a:off x="179512" y="4398522"/>
            <a:ext cx="4968552" cy="97141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208760" y="4625195"/>
            <a:ext cx="4825353" cy="8920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700" dirty="0" smtClean="0">
                <a:latin typeface="Comic Sans MS" pitchFamily="66" charset="0"/>
              </a:rPr>
              <a:t>Construct extractors </a:t>
            </a:r>
            <a:r>
              <a:rPr lang="en-US" sz="1700" dirty="0">
                <a:latin typeface="Comic Sans MS" pitchFamily="66" charset="0"/>
              </a:rPr>
              <a:t>with </a:t>
            </a:r>
            <a:r>
              <a:rPr lang="en-US" sz="1700" b="1" dirty="0">
                <a:latin typeface="Comic Sans MS" pitchFamily="66" charset="0"/>
              </a:rPr>
              <a:t>short seeds</a:t>
            </a:r>
            <a:r>
              <a:rPr lang="en-US" sz="1700" dirty="0">
                <a:latin typeface="Comic Sans MS" pitchFamily="66" charset="0"/>
              </a:rPr>
              <a:t> that </a:t>
            </a:r>
            <a:r>
              <a:rPr lang="en-US" sz="1700" dirty="0" smtClean="0">
                <a:latin typeface="Comic Sans MS" pitchFamily="66" charset="0"/>
              </a:rPr>
              <a:t>support </a:t>
            </a:r>
            <a:r>
              <a:rPr lang="en-US" sz="1700" b="1" dirty="0">
                <a:latin typeface="Comic Sans MS" pitchFamily="66" charset="0"/>
              </a:rPr>
              <a:t>low </a:t>
            </a:r>
            <a:r>
              <a:rPr lang="en-US" sz="1700" b="1" dirty="0" smtClean="0">
                <a:latin typeface="Comic Sans MS" pitchFamily="66" charset="0"/>
              </a:rPr>
              <a:t>entropy</a:t>
            </a:r>
            <a:r>
              <a:rPr lang="en-US" sz="1700" dirty="0">
                <a:latin typeface="Comic Sans MS" pitchFamily="66" charset="0"/>
              </a:rPr>
              <a:t> </a:t>
            </a:r>
            <a:r>
              <a:rPr lang="en-US" sz="1700" dirty="0" smtClean="0">
                <a:latin typeface="Comic Sans MS" pitchFamily="66" charset="0"/>
              </a:rPr>
              <a:t>and </a:t>
            </a:r>
            <a:r>
              <a:rPr lang="en-US" sz="1700" b="1" dirty="0" smtClean="0">
                <a:latin typeface="Comic Sans MS" pitchFamily="66" charset="0"/>
              </a:rPr>
              <a:t>output many bits</a:t>
            </a:r>
            <a:r>
              <a:rPr lang="en-US" sz="1700" dirty="0" smtClean="0">
                <a:latin typeface="Comic Sans MS" pitchFamily="66" charset="0"/>
              </a:rPr>
              <a:t>.</a:t>
            </a:r>
            <a:endParaRPr lang="en-US" sz="1700" dirty="0">
              <a:latin typeface="Comic Sans MS" pitchFamily="66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86717" y="4221088"/>
            <a:ext cx="1714345" cy="288231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Goal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117336" y="5517232"/>
            <a:ext cx="8998582" cy="2986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buNone/>
              <a:defRPr/>
            </a:pPr>
            <a:r>
              <a:rPr lang="en-US" sz="1700" dirty="0" smtClean="0">
                <a:solidFill>
                  <a:srgbClr val="F79646">
                    <a:lumMod val="75000"/>
                  </a:srgbClr>
                </a:solidFill>
                <a:latin typeface="Comic Sans MS" pitchFamily="66" charset="0"/>
              </a:rPr>
              <a:t>[NisanZuckerman’93,Trevisan’99, LuReingoldVadhanWigderson’03, Guruswami</a:t>
            </a:r>
            <a:r>
              <a:rPr lang="en-US" sz="1700" dirty="0">
                <a:solidFill>
                  <a:srgbClr val="F79646">
                    <a:lumMod val="75000"/>
                  </a:srgbClr>
                </a:solidFill>
                <a:latin typeface="Comic Sans MS" pitchFamily="66" charset="0"/>
              </a:rPr>
              <a:t>-</a:t>
            </a:r>
            <a:r>
              <a:rPr lang="en-US" sz="1700" dirty="0" smtClean="0">
                <a:solidFill>
                  <a:srgbClr val="F79646">
                    <a:lumMod val="75000"/>
                  </a:srgbClr>
                </a:solidFill>
                <a:latin typeface="Comic Sans MS" pitchFamily="66" charset="0"/>
              </a:rPr>
              <a:t>UmansVadhan’07, DvirKoppartySarafSudan’09,…] </a:t>
            </a:r>
            <a:r>
              <a:rPr lang="en-US" sz="1700" dirty="0" smtClean="0">
                <a:latin typeface="Comic Sans MS" pitchFamily="66" charset="0"/>
              </a:rPr>
              <a:t>explicit extractors that output almost all of the entropy, for any entropy bound, using logarithmic seeds.</a:t>
            </a:r>
            <a:endParaRPr lang="en-US" sz="17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indent="0" algn="just" rtl="0">
              <a:buNone/>
            </a:pPr>
            <a:endParaRPr lang="en-US" sz="17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26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2" grpId="0" animBg="1"/>
      <p:bldP spid="23" grpId="0"/>
      <p:bldP spid="24" grpId="0" animBg="1"/>
      <p:bldP spid="26" grpId="0"/>
      <p:bldP spid="27" grpId="0" animBg="1"/>
      <p:bldP spid="28" grpId="0" animBg="1"/>
      <p:bldP spid="29" grpId="0"/>
      <p:bldP spid="30" grpId="0"/>
      <p:bldP spid="31" grpId="0" animBg="1"/>
      <p:bldP spid="32" grpId="0" animBg="1"/>
      <p:bldP spid="33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52536" y="-387424"/>
            <a:ext cx="9756576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-156778" y="-116808"/>
            <a:ext cx="9443392" cy="1143000"/>
          </a:xfrm>
        </p:spPr>
        <p:txBody>
          <a:bodyPr>
            <a:noAutofit/>
          </a:bodyPr>
          <a:lstStyle/>
          <a:p>
            <a:pPr rtl="0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+mn-cs"/>
              </a:rPr>
              <a:t>Non-Malleable Extractors</a:t>
            </a:r>
            <a:endParaRPr lang="he-IL" sz="28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5267450" y="3573016"/>
            <a:ext cx="3024336" cy="2448272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Content Placeholder 2"/>
              <p:cNvSpPr txBox="1">
                <a:spLocks/>
              </p:cNvSpPr>
              <p:nvPr/>
            </p:nvSpPr>
            <p:spPr>
              <a:xfrm>
                <a:off x="6635602" y="3140968"/>
                <a:ext cx="2160240" cy="604003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1800" dirty="0" smtClean="0">
                    <a:latin typeface="Comic Sans MS" panose="030F0702030302020204" pitchFamily="66" charset="0"/>
                  </a:rPr>
                  <a:t>all seeds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sz="1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5602" y="3140968"/>
                <a:ext cx="2160240" cy="604003"/>
              </a:xfrm>
              <a:prstGeom prst="rect">
                <a:avLst/>
              </a:prstGeom>
              <a:blipFill>
                <a:blip r:embed="rId3"/>
                <a:stretch>
                  <a:fillRect l="-2542" t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6995642" y="4846658"/>
            <a:ext cx="720080" cy="86409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Content Placeholder 2"/>
              <p:cNvSpPr txBox="1">
                <a:spLocks/>
              </p:cNvSpPr>
              <p:nvPr/>
            </p:nvSpPr>
            <p:spPr>
              <a:xfrm>
                <a:off x="7748401" y="5684094"/>
                <a:ext cx="1296640" cy="604003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:r>
                  <a:rPr lang="en-US" sz="1800" dirty="0" smtClean="0">
                    <a:latin typeface="Comic Sans MS" panose="030F0702030302020204" pitchFamily="66" charset="0"/>
                  </a:rPr>
                  <a:t>bad seeds for the source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1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401" y="5684094"/>
                <a:ext cx="1296640" cy="604003"/>
              </a:xfrm>
              <a:prstGeom prst="rect">
                <a:avLst/>
              </a:prstGeom>
              <a:blipFill>
                <a:blip r:embed="rId4"/>
                <a:stretch>
                  <a:fillRect l="-2347" t="-4000" r="-7042" b="-67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 5"/>
          <p:cNvSpPr/>
          <p:nvPr/>
        </p:nvSpPr>
        <p:spPr>
          <a:xfrm>
            <a:off x="7319781" y="5466735"/>
            <a:ext cx="530942" cy="580104"/>
          </a:xfrm>
          <a:custGeom>
            <a:avLst/>
            <a:gdLst>
              <a:gd name="connsiteX0" fmla="*/ 530942 w 530942"/>
              <a:gd name="connsiteY0" fmla="*/ 580104 h 580104"/>
              <a:gd name="connsiteX1" fmla="*/ 117987 w 530942"/>
              <a:gd name="connsiteY1" fmla="*/ 324465 h 580104"/>
              <a:gd name="connsiteX2" fmla="*/ 0 w 530942"/>
              <a:gd name="connsiteY2" fmla="*/ 0 h 580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0942" h="580104">
                <a:moveTo>
                  <a:pt x="530942" y="580104"/>
                </a:moveTo>
                <a:cubicBezTo>
                  <a:pt x="368709" y="500626"/>
                  <a:pt x="206477" y="421149"/>
                  <a:pt x="117987" y="324465"/>
                </a:cubicBezTo>
                <a:cubicBezTo>
                  <a:pt x="29497" y="227781"/>
                  <a:pt x="14748" y="113890"/>
                  <a:pt x="0" y="0"/>
                </a:cubicBezTo>
              </a:path>
            </a:pathLst>
          </a:custGeom>
          <a:ln w="127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275562" y="4129556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Content Placeholder 2"/>
              <p:cNvSpPr txBox="1">
                <a:spLocks/>
              </p:cNvSpPr>
              <p:nvPr/>
            </p:nvSpPr>
            <p:spPr>
              <a:xfrm>
                <a:off x="6311566" y="3835152"/>
                <a:ext cx="360040" cy="366412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1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566" y="3835152"/>
                <a:ext cx="360040" cy="3664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Content Placeholder 2"/>
              <p:cNvSpPr txBox="1">
                <a:spLocks/>
              </p:cNvSpPr>
              <p:nvPr/>
            </p:nvSpPr>
            <p:spPr>
              <a:xfrm>
                <a:off x="4671978" y="3384544"/>
                <a:ext cx="1504621" cy="481374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𝐸𝑥𝑡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1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1978" y="3384544"/>
                <a:ext cx="1504621" cy="4813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7"/>
          <p:cNvSpPr/>
          <p:nvPr/>
        </p:nvSpPr>
        <p:spPr>
          <a:xfrm>
            <a:off x="5284504" y="3834581"/>
            <a:ext cx="875071" cy="356687"/>
          </a:xfrm>
          <a:custGeom>
            <a:avLst/>
            <a:gdLst>
              <a:gd name="connsiteX0" fmla="*/ 0 w 875071"/>
              <a:gd name="connsiteY0" fmla="*/ 0 h 356687"/>
              <a:gd name="connsiteX1" fmla="*/ 521109 w 875071"/>
              <a:gd name="connsiteY1" fmla="*/ 304800 h 356687"/>
              <a:gd name="connsiteX2" fmla="*/ 875071 w 875071"/>
              <a:gd name="connsiteY2" fmla="*/ 353961 h 356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5071" h="356687">
                <a:moveTo>
                  <a:pt x="0" y="0"/>
                </a:moveTo>
                <a:cubicBezTo>
                  <a:pt x="187632" y="122903"/>
                  <a:pt x="375264" y="245807"/>
                  <a:pt x="521109" y="304800"/>
                </a:cubicBezTo>
                <a:cubicBezTo>
                  <a:pt x="666954" y="363793"/>
                  <a:pt x="771012" y="358877"/>
                  <a:pt x="875071" y="353961"/>
                </a:cubicBez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969023" y="5271012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/>
              <p:cNvSpPr txBox="1">
                <a:spLocks/>
              </p:cNvSpPr>
              <p:nvPr/>
            </p:nvSpPr>
            <p:spPr>
              <a:xfrm>
                <a:off x="6680991" y="4904600"/>
                <a:ext cx="360040" cy="366412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1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0991" y="4904600"/>
                <a:ext cx="360040" cy="3664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 8"/>
          <p:cNvSpPr/>
          <p:nvPr/>
        </p:nvSpPr>
        <p:spPr>
          <a:xfrm>
            <a:off x="5305654" y="5443869"/>
            <a:ext cx="1637414" cy="446567"/>
          </a:xfrm>
          <a:custGeom>
            <a:avLst/>
            <a:gdLst>
              <a:gd name="connsiteX0" fmla="*/ 0 w 1637414"/>
              <a:gd name="connsiteY0" fmla="*/ 446567 h 446567"/>
              <a:gd name="connsiteX1" fmla="*/ 1137684 w 1637414"/>
              <a:gd name="connsiteY1" fmla="*/ 340242 h 446567"/>
              <a:gd name="connsiteX2" fmla="*/ 1637414 w 1637414"/>
              <a:gd name="connsiteY2" fmla="*/ 0 h 446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7414" h="446567">
                <a:moveTo>
                  <a:pt x="0" y="446567"/>
                </a:moveTo>
                <a:cubicBezTo>
                  <a:pt x="432391" y="430618"/>
                  <a:pt x="864782" y="414670"/>
                  <a:pt x="1137684" y="340242"/>
                </a:cubicBezTo>
                <a:cubicBezTo>
                  <a:pt x="1410586" y="265814"/>
                  <a:pt x="1524000" y="132907"/>
                  <a:pt x="1637414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/>
              <p:cNvSpPr txBox="1">
                <a:spLocks/>
              </p:cNvSpPr>
              <p:nvPr/>
            </p:nvSpPr>
            <p:spPr>
              <a:xfrm>
                <a:off x="4003205" y="5717641"/>
                <a:ext cx="1504621" cy="481374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𝐸𝑥𝑡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US" sz="1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205" y="5717641"/>
                <a:ext cx="1504621" cy="4813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מלבן מעוגל 17"/>
          <p:cNvSpPr/>
          <p:nvPr/>
        </p:nvSpPr>
        <p:spPr>
          <a:xfrm>
            <a:off x="179512" y="1086154"/>
            <a:ext cx="8497192" cy="103832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/>
              <p:cNvSpPr txBox="1">
                <a:spLocks/>
              </p:cNvSpPr>
              <p:nvPr/>
            </p:nvSpPr>
            <p:spPr>
              <a:xfrm>
                <a:off x="208760" y="1312828"/>
                <a:ext cx="8281168" cy="671036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1700" dirty="0" smtClean="0">
                    <a:latin typeface="Comic Sans MS" pitchFamily="66" charset="0"/>
                  </a:rPr>
                  <a:t>A seeded extractor is </a:t>
                </a:r>
                <a:r>
                  <a:rPr lang="en-US" sz="1700" b="1" dirty="0" smtClean="0">
                    <a:latin typeface="Comic Sans MS" pitchFamily="66" charset="0"/>
                  </a:rPr>
                  <a:t>non-malleable</a:t>
                </a:r>
                <a:r>
                  <a:rPr lang="en-US" sz="1700" dirty="0" smtClean="0">
                    <a:latin typeface="Comic Sans MS" pitchFamily="66" charset="0"/>
                  </a:rPr>
                  <a:t> if for any source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700" dirty="0" smtClean="0">
                    <a:latin typeface="Comic Sans MS" pitchFamily="66" charset="0"/>
                  </a:rPr>
                  <a:t>, any good seed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700" dirty="0" smtClean="0">
                    <a:latin typeface="Comic Sans MS" pitchFamily="66" charset="0"/>
                  </a:rPr>
                  <a:t>, and any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7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7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𝐸𝑥𝑡</m:t>
                    </m:r>
                    <m:d>
                      <m:dPr>
                        <m:ctrlPr>
                          <a:rPr lang="en-US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700" dirty="0" smtClean="0">
                    <a:latin typeface="Comic Sans MS" pitchFamily="66" charset="0"/>
                  </a:rPr>
                  <a:t> conditioned on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𝐸𝑥𝑡</m:t>
                    </m:r>
                    <m:d>
                      <m:dPr>
                        <m:ctrlPr>
                          <a:rPr lang="en-US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1700" dirty="0" smtClean="0">
                    <a:latin typeface="Comic Sans MS" pitchFamily="66" charset="0"/>
                  </a:rPr>
                  <a:t>.</a:t>
                </a:r>
                <a:endParaRPr lang="en-US" sz="17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60" y="1312828"/>
                <a:ext cx="8281168" cy="671036"/>
              </a:xfrm>
              <a:prstGeom prst="rect">
                <a:avLst/>
              </a:prstGeom>
              <a:blipFill>
                <a:blip r:embed="rId9"/>
                <a:stretch>
                  <a:fillRect l="-442" t="-1818" r="-442"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Content Placeholder 2"/>
          <p:cNvSpPr txBox="1">
            <a:spLocks/>
          </p:cNvSpPr>
          <p:nvPr/>
        </p:nvSpPr>
        <p:spPr>
          <a:xfrm>
            <a:off x="186717" y="908720"/>
            <a:ext cx="3853743" cy="288231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Definition </a:t>
            </a:r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(DodisWichs’09)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/>
              <p:cNvSpPr txBox="1">
                <a:spLocks/>
              </p:cNvSpPr>
              <p:nvPr/>
            </p:nvSpPr>
            <p:spPr>
              <a:xfrm>
                <a:off x="197478" y="2420888"/>
                <a:ext cx="8292450" cy="910363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1700" dirty="0" smtClean="0">
                    <a:latin typeface="Comic Sans MS" pitchFamily="66" charset="0"/>
                  </a:rPr>
                  <a:t>Natural (and also in retrospective useful) to consider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700" dirty="0" smtClean="0">
                    <a:latin typeface="Comic Sans MS" pitchFamily="66" charset="0"/>
                  </a:rPr>
                  <a:t>-non-malleable extractors </a:t>
                </a:r>
                <a:r>
                  <a:rPr lang="en-US" sz="1700" dirty="0" smtClean="0">
                    <a:solidFill>
                      <a:srgbClr val="F79646">
                        <a:lumMod val="75000"/>
                      </a:srgbClr>
                    </a:solidFill>
                    <a:latin typeface="Comic Sans MS" pitchFamily="66" charset="0"/>
                  </a:rPr>
                  <a:t>[</a:t>
                </a:r>
                <a:r>
                  <a:rPr lang="en-US" sz="1700" b="1" dirty="0" smtClean="0">
                    <a:solidFill>
                      <a:srgbClr val="C00000"/>
                    </a:solidFill>
                    <a:latin typeface="Comic Sans MS" pitchFamily="66" charset="0"/>
                  </a:rPr>
                  <a:t>C</a:t>
                </a:r>
                <a:r>
                  <a:rPr lang="en-US" sz="17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-</a:t>
                </a:r>
                <a:r>
                  <a:rPr lang="en-US" sz="1700" dirty="0" smtClean="0">
                    <a:solidFill>
                      <a:srgbClr val="F79646">
                        <a:lumMod val="75000"/>
                      </a:srgbClr>
                    </a:solidFill>
                    <a:latin typeface="Comic Sans MS" pitchFamily="66" charset="0"/>
                  </a:rPr>
                  <a:t>RazSegev’12]</a:t>
                </a:r>
                <a:r>
                  <a:rPr lang="en-US" sz="1700" dirty="0" smtClean="0">
                    <a:latin typeface="Comic Sans MS" pitchFamily="66" charset="0"/>
                  </a:rPr>
                  <a:t>.</a:t>
                </a:r>
                <a:endParaRPr lang="en-US" sz="17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78" y="2420888"/>
                <a:ext cx="8292450" cy="910363"/>
              </a:xfrm>
              <a:prstGeom prst="rect">
                <a:avLst/>
              </a:prstGeom>
              <a:blipFill>
                <a:blip r:embed="rId10"/>
                <a:stretch>
                  <a:fillRect l="-441" t="-1342" r="-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/>
              <p:cNvSpPr txBox="1">
                <a:spLocks/>
              </p:cNvSpPr>
              <p:nvPr/>
            </p:nvSpPr>
            <p:spPr>
              <a:xfrm>
                <a:off x="5533067" y="4596769"/>
                <a:ext cx="456400" cy="328784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′′</m:t>
                      </m:r>
                    </m:oMath>
                  </m:oMathPara>
                </a14:m>
                <a:endParaRPr lang="en-US" sz="1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3067" y="4596769"/>
                <a:ext cx="456400" cy="328784"/>
              </a:xfrm>
              <a:prstGeom prst="rect">
                <a:avLst/>
              </a:prstGeom>
              <a:blipFill>
                <a:blip r:embed="rId11"/>
                <a:stretch>
                  <a:fillRect b="-9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/>
          <p:cNvSpPr/>
          <p:nvPr/>
        </p:nvSpPr>
        <p:spPr>
          <a:xfrm>
            <a:off x="5483474" y="4797152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794778" y="4903552"/>
            <a:ext cx="616688" cy="223284"/>
          </a:xfrm>
          <a:custGeom>
            <a:avLst/>
            <a:gdLst>
              <a:gd name="connsiteX0" fmla="*/ 0 w 616688"/>
              <a:gd name="connsiteY0" fmla="*/ 223284 h 223284"/>
              <a:gd name="connsiteX1" fmla="*/ 478465 w 616688"/>
              <a:gd name="connsiteY1" fmla="*/ 95693 h 223284"/>
              <a:gd name="connsiteX2" fmla="*/ 616688 w 616688"/>
              <a:gd name="connsiteY2" fmla="*/ 0 h 22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6688" h="223284">
                <a:moveTo>
                  <a:pt x="0" y="223284"/>
                </a:moveTo>
                <a:cubicBezTo>
                  <a:pt x="187842" y="178095"/>
                  <a:pt x="375684" y="132907"/>
                  <a:pt x="478465" y="95693"/>
                </a:cubicBezTo>
                <a:cubicBezTo>
                  <a:pt x="581246" y="58479"/>
                  <a:pt x="598967" y="29239"/>
                  <a:pt x="616688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2"/>
              <p:cNvSpPr txBox="1">
                <a:spLocks/>
              </p:cNvSpPr>
              <p:nvPr/>
            </p:nvSpPr>
            <p:spPr>
              <a:xfrm>
                <a:off x="3952280" y="5149839"/>
                <a:ext cx="1504621" cy="481374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𝐸𝑥𝑡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e>
                      </m:d>
                    </m:oMath>
                  </m:oMathPara>
                </a14:m>
                <a:endParaRPr lang="en-US" sz="1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280" y="5149839"/>
                <a:ext cx="1504621" cy="48137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Content Placeholder 2"/>
          <p:cNvSpPr txBox="1">
            <a:spLocks/>
          </p:cNvSpPr>
          <p:nvPr/>
        </p:nvSpPr>
        <p:spPr>
          <a:xfrm>
            <a:off x="290863" y="4005064"/>
            <a:ext cx="4236029" cy="1297484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9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*</a:t>
            </a:r>
            <a:r>
              <a:rPr lang="en-US" sz="1700" dirty="0" smtClean="0">
                <a:latin typeface="Comic Sans MS" pitchFamily="66" charset="0"/>
              </a:rPr>
              <a:t> Privacy </a:t>
            </a:r>
            <a:r>
              <a:rPr lang="en-US" sz="1700" dirty="0">
                <a:latin typeface="Comic Sans MS" pitchFamily="66" charset="0"/>
              </a:rPr>
              <a:t>amplification </a:t>
            </a:r>
            <a:r>
              <a:rPr lang="en-US" sz="1700" dirty="0" smtClean="0">
                <a:solidFill>
                  <a:srgbClr val="F79646">
                    <a:lumMod val="75000"/>
                  </a:srgbClr>
                </a:solidFill>
                <a:latin typeface="Comic Sans MS" pitchFamily="66" charset="0"/>
              </a:rPr>
              <a:t>[DodisWichs’09]</a:t>
            </a:r>
            <a:endParaRPr lang="en-US" sz="1700" dirty="0" smtClean="0">
              <a:latin typeface="Comic Sans MS" pitchFamily="66" charset="0"/>
            </a:endParaRPr>
          </a:p>
          <a:p>
            <a:pPr marL="0" indent="0" algn="just" rtl="0">
              <a:buNone/>
            </a:pPr>
            <a:endParaRPr lang="en-US" sz="700" dirty="0" smtClean="0">
              <a:latin typeface="Comic Sans MS" pitchFamily="66" charset="0"/>
            </a:endParaRPr>
          </a:p>
          <a:p>
            <a:pPr marL="0" lvl="0" indent="0" algn="l" rtl="0">
              <a:spcBef>
                <a:spcPts val="0"/>
              </a:spcBef>
              <a:buNone/>
              <a:defRPr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*</a:t>
            </a:r>
            <a:r>
              <a:rPr lang="en-US" sz="1700" dirty="0" smtClean="0">
                <a:latin typeface="Comic Sans MS" pitchFamily="66" charset="0"/>
              </a:rPr>
              <a:t> Two-source extractors </a:t>
            </a:r>
            <a:r>
              <a:rPr lang="en-US" sz="1700" dirty="0">
                <a:solidFill>
                  <a:srgbClr val="F79646">
                    <a:lumMod val="75000"/>
                  </a:srgbClr>
                </a:solidFill>
                <a:latin typeface="Comic Sans MS" pitchFamily="66" charset="0"/>
              </a:rPr>
              <a:t>[</a:t>
            </a:r>
            <a:r>
              <a:rPr lang="en-US" sz="1700" dirty="0" smtClean="0">
                <a:solidFill>
                  <a:srgbClr val="F79646">
                    <a:lumMod val="75000"/>
                  </a:srgbClr>
                </a:solidFill>
                <a:latin typeface="Comic Sans MS" pitchFamily="66" charset="0"/>
              </a:rPr>
              <a:t>ChattopadhyayZuckerman’15</a:t>
            </a:r>
            <a:r>
              <a:rPr lang="en-US" sz="1700" dirty="0">
                <a:solidFill>
                  <a:srgbClr val="F79646">
                    <a:lumMod val="75000"/>
                  </a:srgbClr>
                </a:solidFill>
                <a:latin typeface="Comic Sans MS" pitchFamily="66" charset="0"/>
              </a:rPr>
              <a:t>]</a:t>
            </a:r>
            <a:endParaRPr lang="en-US" sz="17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indent="0" algn="just" rtl="0">
              <a:buNone/>
            </a:pPr>
            <a:endParaRPr lang="en-US" sz="1700" dirty="0">
              <a:latin typeface="Comic Sans MS" pitchFamily="66" charset="0"/>
            </a:endParaRP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200778" y="3429000"/>
            <a:ext cx="1850942" cy="401852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700" b="1" dirty="0" smtClean="0">
                <a:latin typeface="Comic Sans MS" pitchFamily="66" charset="0"/>
              </a:rPr>
              <a:t>Applications</a:t>
            </a:r>
            <a:endParaRPr lang="en-US" sz="17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90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9" grpId="0"/>
      <p:bldP spid="5" grpId="0" animBg="1"/>
      <p:bldP spid="120" grpId="0"/>
      <p:bldP spid="6" grpId="0" animBg="1"/>
      <p:bldP spid="7" grpId="0" animBg="1"/>
      <p:bldP spid="128" grpId="0"/>
      <p:bldP spid="129" grpId="0"/>
      <p:bldP spid="8" grpId="0" animBg="1"/>
      <p:bldP spid="20" grpId="0" animBg="1"/>
      <p:bldP spid="21" grpId="0"/>
      <p:bldP spid="9" grpId="0" animBg="1"/>
      <p:bldP spid="26" grpId="0"/>
      <p:bldP spid="27" grpId="0" animBg="1"/>
      <p:bldP spid="28" grpId="0"/>
      <p:bldP spid="29" grpId="0"/>
      <p:bldP spid="32" grpId="0"/>
      <p:bldP spid="33" grpId="0"/>
      <p:bldP spid="34" grpId="0" animBg="1"/>
      <p:bldP spid="10" grpId="0" animBg="1"/>
      <p:bldP spid="35" grpId="0"/>
      <p:bldP spid="37" grpId="0" build="p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52536" y="-387424"/>
            <a:ext cx="9756576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9276468"/>
                  </p:ext>
                </p:extLst>
              </p:nvPr>
            </p:nvGraphicFramePr>
            <p:xfrm>
              <a:off x="539550" y="1268760"/>
              <a:ext cx="8136906" cy="479736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8211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1848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736304">
                      <a:extLst>
                        <a:ext uri="{9D8B030D-6E8A-4147-A177-3AD203B41FA5}">
                          <a16:colId xmlns:a16="http://schemas.microsoft.com/office/drawing/2014/main" val="1804062659"/>
                        </a:ext>
                      </a:extLst>
                    </a:gridCol>
                  </a:tblGrid>
                  <a:tr h="5240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>
                              <a:latin typeface="Comic Sans MS" panose="030F0702030302020204" pitchFamily="66" charset="0"/>
                            </a:rPr>
                            <a:t>Construction</a:t>
                          </a:r>
                          <a:endParaRPr lang="en-US" sz="17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>
                              <a:latin typeface="Comic Sans MS" panose="030F0702030302020204" pitchFamily="66" charset="0"/>
                            </a:rPr>
                            <a:t>Seed</a:t>
                          </a:r>
                          <a:r>
                            <a:rPr lang="en-US" sz="1700" baseline="0" dirty="0" smtClean="0">
                              <a:latin typeface="Comic Sans MS" panose="030F0702030302020204" pitchFamily="66" charset="0"/>
                            </a:rPr>
                            <a:t> length </a:t>
                          </a:r>
                          <a14:m>
                            <m:oMath xmlns:m="http://schemas.openxmlformats.org/officeDocument/2006/math">
                              <m:r>
                                <a:rPr lang="en-US" sz="1700" i="1" baseline="0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oMath>
                          </a14:m>
                          <a:endParaRPr lang="en-US" sz="17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>
                              <a:latin typeface="Comic Sans MS" panose="030F0702030302020204" pitchFamily="66" charset="0"/>
                            </a:rPr>
                            <a:t>Supported</a:t>
                          </a:r>
                          <a:r>
                            <a:rPr lang="en-US" sz="1700" baseline="0" dirty="0" smtClean="0">
                              <a:latin typeface="Comic Sans MS" panose="030F0702030302020204" pitchFamily="66" charset="0"/>
                            </a:rPr>
                            <a:t> entropy </a:t>
                          </a:r>
                          <a14:m>
                            <m:oMath xmlns:m="http://schemas.openxmlformats.org/officeDocument/2006/math">
                              <m:r>
                                <a:rPr lang="en-US" sz="1700" i="1" baseline="0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oMath>
                          </a14:m>
                          <a:endParaRPr lang="en-US" sz="17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4030">
                    <a:tc>
                      <a:txBody>
                        <a:bodyPr/>
                        <a:lstStyle/>
                        <a:p>
                          <a:pPr lvl="0" algn="l" rtl="0"/>
                          <a:r>
                            <a:rPr kumimoji="0" lang="en-US" sz="15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omic Sans MS" pitchFamily="66" charset="0"/>
                              <a:ea typeface="+mn-ea"/>
                              <a:cs typeface="+mn-cs"/>
                            </a:rPr>
                            <a:t>[DodisWichs’09]</a:t>
                          </a:r>
                          <a:r>
                            <a:rPr kumimoji="0" lang="en-US" sz="17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omic Sans MS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1400" dirty="0" smtClean="0">
                              <a:latin typeface="Comic Sans MS" panose="030F0702030302020204" pitchFamily="66" charset="0"/>
                            </a:rPr>
                            <a:t>(non</a:t>
                          </a:r>
                          <a:r>
                            <a:rPr lang="en-US" sz="1400" baseline="0" dirty="0" smtClean="0"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US" sz="1400" dirty="0" smtClean="0">
                              <a:latin typeface="Comic Sans MS" panose="030F0702030302020204" pitchFamily="66" charset="0"/>
                            </a:rPr>
                            <a:t>constructive)</a:t>
                          </a:r>
                          <a:endParaRPr lang="en-US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7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17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7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en-US" sz="17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7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17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func>
                              </m:oMath>
                            </m:oMathPara>
                          </a14:m>
                          <a:endParaRPr lang="en-US" sz="17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2403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5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omic Sans MS" pitchFamily="66" charset="0"/>
                              <a:ea typeface="+mn-ea"/>
                              <a:cs typeface="+mn-cs"/>
                            </a:rPr>
                            <a:t>[LiWooleyZuckerman’11]</a:t>
                          </a:r>
                          <a:endParaRPr lang="en-US" sz="15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7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0.501</m:t>
                                </m:r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7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2403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5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omic Sans MS" pitchFamily="66" charset="0"/>
                              <a:ea typeface="+mn-ea"/>
                              <a:cs typeface="+mn-cs"/>
                            </a:rPr>
                            <a:t>[</a:t>
                          </a:r>
                          <a:r>
                            <a:rPr kumimoji="0" lang="en-US" sz="15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omic Sans MS" pitchFamily="66" charset="0"/>
                              <a:ea typeface="+mn-ea"/>
                              <a:cs typeface="+mn-cs"/>
                            </a:rPr>
                            <a:t>C</a:t>
                          </a:r>
                          <a:r>
                            <a:rPr kumimoji="0" lang="en-US" sz="15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omic Sans MS" pitchFamily="66" charset="0"/>
                              <a:ea typeface="+mn-ea"/>
                              <a:cs typeface="+mn-cs"/>
                            </a:rPr>
                            <a:t>-RazSegev’11]</a:t>
                          </a:r>
                          <a:endParaRPr lang="en-US" sz="1500" dirty="0" smtClean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7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17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7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0.501</m:t>
                                </m:r>
                                <m:r>
                                  <a:rPr kumimoji="0" lang="en-US" sz="17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7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2403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5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omic Sans MS" pitchFamily="66" charset="0"/>
                              <a:ea typeface="+mn-ea"/>
                              <a:cs typeface="+mn-cs"/>
                            </a:rPr>
                            <a:t>[LiWooleyZuckermanDodis’11, Li’12a]</a:t>
                          </a:r>
                          <a:endParaRPr lang="en-US" sz="15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7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17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7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0.501</m:t>
                                </m:r>
                                <m:r>
                                  <a:rPr kumimoji="0" lang="en-US" sz="17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7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2403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5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omic Sans MS" pitchFamily="66" charset="0"/>
                              <a:ea typeface="+mn-ea"/>
                              <a:cs typeface="+mn-cs"/>
                            </a:rPr>
                            <a:t>[Li’12b]</a:t>
                          </a:r>
                          <a:endParaRPr kumimoji="0" lang="en-US" sz="15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7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17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7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0.499</m:t>
                                </m:r>
                                <m:r>
                                  <a:rPr kumimoji="0" lang="en-US" sz="17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7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2403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5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omic Sans MS" pitchFamily="66" charset="0"/>
                              <a:ea typeface="+mn-ea"/>
                              <a:cs typeface="+mn-cs"/>
                            </a:rPr>
                            <a:t>[ChattopadhyayGoyalLi’15]</a:t>
                          </a:r>
                          <a:endParaRPr kumimoji="0" lang="en-US" sz="15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sz="17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7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p>
                                        <m:r>
                                          <a:rPr lang="en-US" sz="17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17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sz="17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7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p>
                                        <m:r>
                                          <a:rPr lang="en-US" sz="17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1700" b="0" dirty="0" smtClean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2403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5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This work - construction I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7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unc>
                                  <m:func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7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en-US" sz="17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7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17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func>
                              </m:oMath>
                            </m:oMathPara>
                          </a14:m>
                          <a:endParaRPr lang="en-US" sz="17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7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17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6683822"/>
                      </a:ext>
                    </a:extLst>
                  </a:tr>
                  <a:tr h="52403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5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This work – construction II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7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17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𝑝𝑜𝑙𝑦</m:t>
                                    </m:r>
                                    <m:func>
                                      <m:funcPr>
                                        <m:ctrlPr>
                                          <a:rPr lang="en-US" sz="17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7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17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den>
                                </m:f>
                              </m:oMath>
                            </m:oMathPara>
                          </a14:m>
                          <a:endParaRPr lang="en-US" sz="1700" b="0" dirty="0" smtClean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133718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9276468"/>
                  </p:ext>
                </p:extLst>
              </p:nvPr>
            </p:nvGraphicFramePr>
            <p:xfrm>
              <a:off x="539550" y="1268760"/>
              <a:ext cx="8136906" cy="479736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8211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1848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736304">
                      <a:extLst>
                        <a:ext uri="{9D8B030D-6E8A-4147-A177-3AD203B41FA5}">
                          <a16:colId xmlns:a16="http://schemas.microsoft.com/office/drawing/2014/main" val="1804062659"/>
                        </a:ext>
                      </a:extLst>
                    </a:gridCol>
                  </a:tblGrid>
                  <a:tr h="5240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>
                              <a:latin typeface="Comic Sans MS" panose="030F0702030302020204" pitchFamily="66" charset="0"/>
                            </a:rPr>
                            <a:t>Construction</a:t>
                          </a:r>
                          <a:endParaRPr lang="en-US" sz="17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55172" t="-1163" r="-130172" b="-824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7773" t="-1163" r="-891" b="-8244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4030">
                    <a:tc>
                      <a:txBody>
                        <a:bodyPr/>
                        <a:lstStyle/>
                        <a:p>
                          <a:pPr lvl="0" algn="l" rtl="0"/>
                          <a:r>
                            <a:rPr kumimoji="0" lang="en-US" sz="15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omic Sans MS" pitchFamily="66" charset="0"/>
                              <a:ea typeface="+mn-ea"/>
                              <a:cs typeface="+mn-cs"/>
                            </a:rPr>
                            <a:t>[DodisWichs’09]</a:t>
                          </a:r>
                          <a:r>
                            <a:rPr kumimoji="0" lang="en-US" sz="17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omic Sans MS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1400" dirty="0" smtClean="0">
                              <a:latin typeface="Comic Sans MS" panose="030F0702030302020204" pitchFamily="66" charset="0"/>
                            </a:rPr>
                            <a:t>(non</a:t>
                          </a:r>
                          <a:r>
                            <a:rPr lang="en-US" sz="1400" baseline="0" dirty="0" smtClean="0"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US" sz="1400" dirty="0" smtClean="0">
                              <a:latin typeface="Comic Sans MS" panose="030F0702030302020204" pitchFamily="66" charset="0"/>
                            </a:rPr>
                            <a:t>constructive)</a:t>
                          </a:r>
                          <a:endParaRPr lang="en-US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55172" t="-101163" r="-130172" b="-724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7773" t="-101163" r="-891" b="-7244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2403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5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omic Sans MS" pitchFamily="66" charset="0"/>
                              <a:ea typeface="+mn-ea"/>
                              <a:cs typeface="+mn-cs"/>
                            </a:rPr>
                            <a:t>[LiWooleyZuckerman’11]</a:t>
                          </a:r>
                          <a:endParaRPr lang="en-US" sz="15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55172" t="-201163" r="-130172" b="-624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7773" t="-201163" r="-891" b="-6244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2403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5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omic Sans MS" pitchFamily="66" charset="0"/>
                              <a:ea typeface="+mn-ea"/>
                              <a:cs typeface="+mn-cs"/>
                            </a:rPr>
                            <a:t>[</a:t>
                          </a:r>
                          <a:r>
                            <a:rPr kumimoji="0" lang="en-US" sz="15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omic Sans MS" pitchFamily="66" charset="0"/>
                              <a:ea typeface="+mn-ea"/>
                              <a:cs typeface="+mn-cs"/>
                            </a:rPr>
                            <a:t>C</a:t>
                          </a:r>
                          <a:r>
                            <a:rPr kumimoji="0" lang="en-US" sz="15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omic Sans MS" pitchFamily="66" charset="0"/>
                              <a:ea typeface="+mn-ea"/>
                              <a:cs typeface="+mn-cs"/>
                            </a:rPr>
                            <a:t>-RazSegev’11]</a:t>
                          </a:r>
                          <a:endParaRPr lang="en-US" sz="1500" dirty="0" smtClean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55172" t="-301163" r="-130172" b="-524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7773" t="-301163" r="-891" b="-5244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5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omic Sans MS" pitchFamily="66" charset="0"/>
                              <a:ea typeface="+mn-ea"/>
                              <a:cs typeface="+mn-cs"/>
                            </a:rPr>
                            <a:t>[LiWooleyZuckermanDodis’11, </a:t>
                          </a:r>
                          <a:r>
                            <a:rPr kumimoji="0" lang="en-US" sz="15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omic Sans MS" pitchFamily="66" charset="0"/>
                              <a:ea typeface="+mn-ea"/>
                              <a:cs typeface="+mn-cs"/>
                            </a:rPr>
                            <a:t>Li’12a]</a:t>
                          </a:r>
                          <a:endParaRPr lang="en-US" sz="15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55172" t="-383333" r="-130172" b="-40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7773" t="-383333" r="-891" b="-40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2403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5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omic Sans MS" pitchFamily="66" charset="0"/>
                              <a:ea typeface="+mn-ea"/>
                              <a:cs typeface="+mn-cs"/>
                            </a:rPr>
                            <a:t>[</a:t>
                          </a:r>
                          <a:r>
                            <a:rPr kumimoji="0" lang="en-US" sz="15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omic Sans MS" pitchFamily="66" charset="0"/>
                              <a:ea typeface="+mn-ea"/>
                              <a:cs typeface="+mn-cs"/>
                            </a:rPr>
                            <a:t>Li’12b]</a:t>
                          </a:r>
                          <a:endParaRPr kumimoji="0" lang="en-US" sz="15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55172" t="-505814" r="-130172" b="-319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7773" t="-505814" r="-891" b="-3197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2403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5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omic Sans MS" pitchFamily="66" charset="0"/>
                              <a:ea typeface="+mn-ea"/>
                              <a:cs typeface="+mn-cs"/>
                            </a:rPr>
                            <a:t>[ChattopadhyayGoyalLi’15]</a:t>
                          </a:r>
                          <a:endParaRPr kumimoji="0" lang="en-US" sz="15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55172" t="-598851" r="-130172" b="-216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7773" t="-598851" r="-891" b="-2160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2403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5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This work - construction I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55172" t="-706977" r="-130172" b="-1186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7773" t="-706977" r="-891" b="-1186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683822"/>
                      </a:ext>
                    </a:extLst>
                  </a:tr>
                  <a:tr h="58051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5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This work – construction II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55172" t="-730526" r="-130172" b="-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7773" t="-730526" r="-891" b="-73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1337185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-156778" y="-116808"/>
            <a:ext cx="9443392" cy="1143000"/>
          </a:xfrm>
        </p:spPr>
        <p:txBody>
          <a:bodyPr>
            <a:noAutofit/>
          </a:bodyPr>
          <a:lstStyle/>
          <a:p>
            <a:pPr rtl="0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+mn-cs"/>
              </a:rPr>
              <a:t>Previous Work and Our Contribution</a:t>
            </a:r>
            <a:endParaRPr lang="he-IL" sz="28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0" y="4960832"/>
            <a:ext cx="8280920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9550" y="5491200"/>
            <a:ext cx="8280920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5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52536" y="-387424"/>
            <a:ext cx="9756576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-156778" y="-116808"/>
            <a:ext cx="9443392" cy="1143000"/>
          </a:xfrm>
        </p:spPr>
        <p:txBody>
          <a:bodyPr>
            <a:noAutofit/>
          </a:bodyPr>
          <a:lstStyle/>
          <a:p>
            <a:pPr rtl="0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+mn-cs"/>
              </a:rPr>
              <a:t>Previous Work and Our Contribution</a:t>
            </a:r>
            <a:endParaRPr lang="he-IL" sz="28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69" y="1386764"/>
            <a:ext cx="529407" cy="570882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971600" y="1268760"/>
            <a:ext cx="3798800" cy="432048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700" b="1" dirty="0" smtClean="0">
                <a:latin typeface="Comic Sans MS" pitchFamily="66" charset="0"/>
              </a:rPr>
              <a:t>Reducing entropy requirement</a:t>
            </a:r>
            <a:endParaRPr lang="en-US" sz="17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971600" y="1700808"/>
                <a:ext cx="3240360" cy="648072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:r>
                  <a:rPr lang="en-US" sz="1700" dirty="0" smtClean="0">
                    <a:latin typeface="Comic Sans MS" pitchFamily="66" charset="0"/>
                  </a:rPr>
                  <a:t>NM-extractor for entropy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700" dirty="0" smtClean="0">
                    <a:latin typeface="Comic Sans MS" pitchFamily="66" charset="0"/>
                  </a:rPr>
                  <a:t> with seed length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17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700808"/>
                <a:ext cx="3240360" cy="648072"/>
              </a:xfrm>
              <a:prstGeom prst="rect">
                <a:avLst/>
              </a:prstGeom>
              <a:blipFill>
                <a:blip r:embed="rId5"/>
                <a:stretch>
                  <a:fillRect t="-1887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5262818" y="1716832"/>
                <a:ext cx="3832671" cy="648072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:r>
                  <a:rPr lang="en-US" sz="1700" dirty="0" smtClean="0">
                    <a:latin typeface="Comic Sans MS" pitchFamily="66" charset="0"/>
                  </a:rPr>
                  <a:t>NM-extractor for entropy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700" b="0" i="1" dirty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17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1700" b="0" i="0" dirty="0" smtClean="0">
                            <a:latin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US" sz="17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7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1700" dirty="0" smtClean="0">
                    <a:latin typeface="Comic Sans MS" pitchFamily="66" charset="0"/>
                  </a:rPr>
                  <a:t>, with seed length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7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en-US" sz="17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2818" y="1716832"/>
                <a:ext cx="3832671" cy="648072"/>
              </a:xfrm>
              <a:prstGeom prst="rect">
                <a:avLst/>
              </a:prstGeom>
              <a:blipFill>
                <a:blip r:embed="rId6"/>
                <a:stretch>
                  <a:fillRect r="-954" b="-10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Arrow 6"/>
          <p:cNvSpPr/>
          <p:nvPr/>
        </p:nvSpPr>
        <p:spPr>
          <a:xfrm>
            <a:off x="4340904" y="1910325"/>
            <a:ext cx="738336" cy="288032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68" y="2979603"/>
            <a:ext cx="529407" cy="57088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971600" y="2764904"/>
            <a:ext cx="3798800" cy="432048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700" b="1" dirty="0" smtClean="0">
                <a:latin typeface="Comic Sans MS" pitchFamily="66" charset="0"/>
              </a:rPr>
              <a:t>Increasing output length</a:t>
            </a:r>
            <a:endParaRPr lang="en-US" sz="17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971600" y="3196952"/>
                <a:ext cx="3240360" cy="648072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:r>
                  <a:rPr lang="en-US" sz="1700" dirty="0" smtClean="0">
                    <a:latin typeface="Comic Sans MS" pitchFamily="66" charset="0"/>
                  </a:rPr>
                  <a:t>NM-extractor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700" b="0" i="0" dirty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17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1700" dirty="0" smtClean="0">
                    <a:latin typeface="Comic Sans MS" pitchFamily="66" charset="0"/>
                  </a:rPr>
                  <a:t> output bits and seed length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17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196952"/>
                <a:ext cx="3240360" cy="648072"/>
              </a:xfrm>
              <a:prstGeom prst="rect">
                <a:avLst/>
              </a:prstGeom>
              <a:blipFill>
                <a:blip r:embed="rId7"/>
                <a:stretch>
                  <a:fillRect t="-1869" b="-6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5203826" y="3212976"/>
                <a:ext cx="3704902" cy="648072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:r>
                  <a:rPr lang="en-US" sz="1700" dirty="0" smtClean="0">
                    <a:latin typeface="Comic Sans MS" pitchFamily="66" charset="0"/>
                  </a:rPr>
                  <a:t>NM-extractor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700" b="0" i="0" dirty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17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1700" dirty="0" smtClean="0">
                    <a:latin typeface="Comic Sans MS" pitchFamily="66" charset="0"/>
                  </a:rPr>
                  <a:t> output bits and seed length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7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en-US" sz="17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826" y="3212976"/>
                <a:ext cx="3704902" cy="648072"/>
              </a:xfrm>
              <a:prstGeom prst="rect">
                <a:avLst/>
              </a:prstGeom>
              <a:blipFill>
                <a:blip r:embed="rId8"/>
                <a:stretch>
                  <a:fillRect t="-1887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ight Arrow 15"/>
          <p:cNvSpPr/>
          <p:nvPr/>
        </p:nvSpPr>
        <p:spPr>
          <a:xfrm>
            <a:off x="4340904" y="3406469"/>
            <a:ext cx="738336" cy="288032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67" y="4407655"/>
            <a:ext cx="529407" cy="5708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/>
              <p:cNvSpPr txBox="1">
                <a:spLocks/>
              </p:cNvSpPr>
              <p:nvPr/>
            </p:nvSpPr>
            <p:spPr>
              <a:xfrm>
                <a:off x="971600" y="4261048"/>
                <a:ext cx="3798800" cy="432048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1700" b="1" dirty="0" smtClean="0">
                    <a:latin typeface="Comic Sans MS" pitchFamily="66" charset="0"/>
                  </a:rPr>
                  <a:t>Increasing </a:t>
                </a:r>
                <a14:m>
                  <m:oMath xmlns:m="http://schemas.openxmlformats.org/officeDocument/2006/math">
                    <m:r>
                      <a:rPr lang="en-US" sz="1700" b="1" i="1" dirty="0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endParaRPr lang="en-US" sz="17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261048"/>
                <a:ext cx="3798800" cy="432048"/>
              </a:xfrm>
              <a:prstGeom prst="rect">
                <a:avLst/>
              </a:prstGeom>
              <a:blipFill>
                <a:blip r:embed="rId9"/>
                <a:stretch>
                  <a:fillRect l="-962" t="-4225"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ontent Placeholder 2"/>
          <p:cNvSpPr txBox="1">
            <a:spLocks/>
          </p:cNvSpPr>
          <p:nvPr/>
        </p:nvSpPr>
        <p:spPr>
          <a:xfrm>
            <a:off x="971600" y="4693096"/>
            <a:ext cx="3240360" cy="416024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n-US" sz="1700" dirty="0" smtClean="0">
                <a:latin typeface="Comic Sans MS" pitchFamily="66" charset="0"/>
              </a:rPr>
              <a:t>“Standard” NM-extractor</a:t>
            </a:r>
            <a:endParaRPr lang="en-US" sz="1700" dirty="0">
              <a:latin typeface="Comic Sans MS" pitchFamily="66" charset="0"/>
            </a:endParaRPr>
          </a:p>
        </p:txBody>
      </p:sp>
      <p:sp>
        <p:nvSpPr>
          <p:cNvPr id="21" name="Right Arrow 20"/>
          <p:cNvSpPr/>
          <p:nvPr/>
        </p:nvSpPr>
        <p:spPr>
          <a:xfrm rot="5400000">
            <a:off x="2152359" y="5397152"/>
            <a:ext cx="738336" cy="288032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/>
              <p:cNvSpPr txBox="1">
                <a:spLocks/>
              </p:cNvSpPr>
              <p:nvPr/>
            </p:nvSpPr>
            <p:spPr>
              <a:xfrm>
                <a:off x="899592" y="6021288"/>
                <a:ext cx="3240360" cy="416024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 xmlns:m="http://schemas.openxmlformats.org/officeDocument/2006/math"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700" dirty="0" smtClean="0">
                    <a:latin typeface="Comic Sans MS" pitchFamily="66" charset="0"/>
                  </a:rPr>
                  <a:t>-NM extractor</a:t>
                </a:r>
                <a:endParaRPr lang="en-US" sz="17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6021288"/>
                <a:ext cx="3240360" cy="416024"/>
              </a:xfrm>
              <a:prstGeom prst="rect">
                <a:avLst/>
              </a:prstGeom>
              <a:blipFill>
                <a:blip r:embed="rId10"/>
                <a:stretch>
                  <a:fillRect t="-4412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2000" y="4070564"/>
            <a:ext cx="4261344" cy="253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2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7" grpId="0" animBg="1"/>
      <p:bldP spid="13" grpId="0"/>
      <p:bldP spid="14" grpId="0"/>
      <p:bldP spid="15" grpId="0"/>
      <p:bldP spid="16" grpId="0" animBg="1"/>
      <p:bldP spid="18" grpId="0"/>
      <p:bldP spid="19" grpId="0"/>
      <p:bldP spid="21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96552" y="2247008"/>
            <a:ext cx="10009112" cy="161404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2319973"/>
            <a:ext cx="9073008" cy="1470025"/>
          </a:xfrm>
        </p:spPr>
        <p:txBody>
          <a:bodyPr>
            <a:noAutofit/>
          </a:bodyPr>
          <a:lstStyle/>
          <a:p>
            <a:pPr rtl="0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Correlation Breakers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4740833"/>
            <a:ext cx="2643898" cy="197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63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52536" y="-387424"/>
            <a:ext cx="9756576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-156778" y="-116808"/>
            <a:ext cx="9443392" cy="1143000"/>
          </a:xfrm>
        </p:spPr>
        <p:txBody>
          <a:bodyPr>
            <a:noAutofit/>
          </a:bodyPr>
          <a:lstStyle/>
          <a:p>
            <a:pPr rtl="0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+mn-cs"/>
              </a:rPr>
              <a:t>Correlation Breakers</a:t>
            </a:r>
            <a:endParaRPr lang="he-IL" sz="28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11" name="Flowchart: Manual Operation 10"/>
          <p:cNvSpPr/>
          <p:nvPr/>
        </p:nvSpPr>
        <p:spPr>
          <a:xfrm rot="16200000">
            <a:off x="2055594" y="1840061"/>
            <a:ext cx="648072" cy="831948"/>
          </a:xfrm>
          <a:prstGeom prst="flowChartManualOperation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CB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3" name="Straight Connector 12"/>
          <p:cNvCxnSpPr>
            <a:endCxn id="11" idx="0"/>
          </p:cNvCxnSpPr>
          <p:nvPr/>
        </p:nvCxnSpPr>
        <p:spPr>
          <a:xfrm flipV="1">
            <a:off x="1331640" y="2256035"/>
            <a:ext cx="632016" cy="23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795604" y="2258345"/>
            <a:ext cx="6079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/>
              <p:cNvSpPr/>
              <p:nvPr/>
            </p:nvSpPr>
            <p:spPr>
              <a:xfrm>
                <a:off x="395536" y="2112019"/>
                <a:ext cx="936104" cy="288032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ounded 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112019"/>
                <a:ext cx="936104" cy="288032"/>
              </a:xfrm>
              <a:prstGeom prst="roundRect">
                <a:avLst/>
              </a:prstGeom>
              <a:blipFill>
                <a:blip r:embed="rId3"/>
                <a:stretch>
                  <a:fillRect b="-2000"/>
                </a:stretch>
              </a:blipFill>
              <a:ln w="95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/>
              <p:cNvSpPr/>
              <p:nvPr/>
            </p:nvSpPr>
            <p:spPr>
              <a:xfrm>
                <a:off x="3403551" y="2112019"/>
                <a:ext cx="936104" cy="288032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Rounded 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551" y="2112019"/>
                <a:ext cx="936104" cy="288032"/>
              </a:xfrm>
              <a:prstGeom prst="roundRect">
                <a:avLst/>
              </a:prstGeom>
              <a:blipFill>
                <a:blip r:embed="rId4"/>
                <a:stretch>
                  <a:fillRect b="-2000"/>
                </a:stretch>
              </a:blipFill>
              <a:ln w="95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Flowchart: Manual Operation 42"/>
          <p:cNvSpPr/>
          <p:nvPr/>
        </p:nvSpPr>
        <p:spPr>
          <a:xfrm rot="16200000">
            <a:off x="2055594" y="2882166"/>
            <a:ext cx="648072" cy="831948"/>
          </a:xfrm>
          <a:prstGeom prst="flowChartManualOperation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CB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44" name="Straight Connector 43"/>
          <p:cNvCxnSpPr>
            <a:endCxn id="43" idx="0"/>
          </p:cNvCxnSpPr>
          <p:nvPr/>
        </p:nvCxnSpPr>
        <p:spPr>
          <a:xfrm flipV="1">
            <a:off x="1331640" y="3298140"/>
            <a:ext cx="632016" cy="23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795604" y="3300450"/>
            <a:ext cx="6079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ounded Rectangle 45"/>
              <p:cNvSpPr/>
              <p:nvPr/>
            </p:nvSpPr>
            <p:spPr>
              <a:xfrm>
                <a:off x="395536" y="3154124"/>
                <a:ext cx="936104" cy="288032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Rounded 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154124"/>
                <a:ext cx="936104" cy="288032"/>
              </a:xfrm>
              <a:prstGeom prst="roundRect">
                <a:avLst/>
              </a:prstGeom>
              <a:blipFill>
                <a:blip r:embed="rId5"/>
                <a:stretch>
                  <a:fillRect b="-6000"/>
                </a:stretch>
              </a:blipFill>
              <a:ln w="95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/>
              <p:cNvSpPr/>
              <p:nvPr/>
            </p:nvSpPr>
            <p:spPr>
              <a:xfrm>
                <a:off x="3403551" y="3154124"/>
                <a:ext cx="936104" cy="288032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Rounded 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551" y="3154124"/>
                <a:ext cx="936104" cy="288032"/>
              </a:xfrm>
              <a:prstGeom prst="roundRect">
                <a:avLst/>
              </a:prstGeom>
              <a:blipFill>
                <a:blip r:embed="rId6"/>
                <a:stretch>
                  <a:fillRect b="-6000"/>
                </a:stretch>
              </a:blipFill>
              <a:ln w="95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reeform 22"/>
          <p:cNvSpPr/>
          <p:nvPr/>
        </p:nvSpPr>
        <p:spPr>
          <a:xfrm>
            <a:off x="4356608" y="2239191"/>
            <a:ext cx="473808" cy="1111045"/>
          </a:xfrm>
          <a:custGeom>
            <a:avLst/>
            <a:gdLst>
              <a:gd name="connsiteX0" fmla="*/ 0 w 473808"/>
              <a:gd name="connsiteY0" fmla="*/ 0 h 1111045"/>
              <a:gd name="connsiteX1" fmla="*/ 422787 w 473808"/>
              <a:gd name="connsiteY1" fmla="*/ 442452 h 1111045"/>
              <a:gd name="connsiteX2" fmla="*/ 422787 w 473808"/>
              <a:gd name="connsiteY2" fmla="*/ 914400 h 1111045"/>
              <a:gd name="connsiteX3" fmla="*/ 29497 w 473808"/>
              <a:gd name="connsiteY3" fmla="*/ 1111045 h 1111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808" h="1111045">
                <a:moveTo>
                  <a:pt x="0" y="0"/>
                </a:moveTo>
                <a:cubicBezTo>
                  <a:pt x="176161" y="145026"/>
                  <a:pt x="352323" y="290052"/>
                  <a:pt x="422787" y="442452"/>
                </a:cubicBezTo>
                <a:cubicBezTo>
                  <a:pt x="493252" y="594852"/>
                  <a:pt x="488335" y="802968"/>
                  <a:pt x="422787" y="914400"/>
                </a:cubicBezTo>
                <a:cubicBezTo>
                  <a:pt x="357239" y="1025832"/>
                  <a:pt x="193368" y="1068438"/>
                  <a:pt x="29497" y="1111045"/>
                </a:cubicBezTo>
              </a:path>
            </a:pathLst>
          </a:custGeom>
          <a:ln w="127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2"/>
              <p:cNvSpPr txBox="1">
                <a:spLocks/>
              </p:cNvSpPr>
              <p:nvPr/>
            </p:nvSpPr>
            <p:spPr>
              <a:xfrm>
                <a:off x="2029244" y="1052736"/>
                <a:ext cx="481269" cy="514575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1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244" y="1052736"/>
                <a:ext cx="481269" cy="5145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>
            <a:off x="2222482" y="1412776"/>
            <a:ext cx="0" cy="44944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2"/>
              <p:cNvSpPr txBox="1">
                <a:spLocks/>
              </p:cNvSpPr>
              <p:nvPr/>
            </p:nvSpPr>
            <p:spPr>
              <a:xfrm>
                <a:off x="2019040" y="4196424"/>
                <a:ext cx="481269" cy="514575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1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040" y="4196424"/>
                <a:ext cx="481269" cy="5145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/>
          <p:nvPr/>
        </p:nvCxnSpPr>
        <p:spPr>
          <a:xfrm flipV="1">
            <a:off x="2222482" y="3694184"/>
            <a:ext cx="0" cy="50405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/>
              <p:cNvSpPr txBox="1">
                <a:spLocks/>
              </p:cNvSpPr>
              <p:nvPr/>
            </p:nvSpPr>
            <p:spPr>
              <a:xfrm>
                <a:off x="2362539" y="1084502"/>
                <a:ext cx="481269" cy="514575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1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539" y="1084502"/>
                <a:ext cx="481269" cy="5145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>
            <a:off x="2555777" y="1444542"/>
            <a:ext cx="0" cy="44944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/>
              <p:cNvSpPr txBox="1">
                <a:spLocks/>
              </p:cNvSpPr>
              <p:nvPr/>
            </p:nvSpPr>
            <p:spPr>
              <a:xfrm>
                <a:off x="2362539" y="4155080"/>
                <a:ext cx="481269" cy="514575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1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539" y="4155080"/>
                <a:ext cx="481269" cy="5145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 flipV="1">
            <a:off x="2565981" y="3652840"/>
            <a:ext cx="0" cy="50405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מלבן מעוגל 17"/>
          <p:cNvSpPr/>
          <p:nvPr/>
        </p:nvSpPr>
        <p:spPr>
          <a:xfrm>
            <a:off x="179512" y="4902577"/>
            <a:ext cx="8784976" cy="162075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/>
              <p:cNvSpPr txBox="1">
                <a:spLocks/>
              </p:cNvSpPr>
              <p:nvPr/>
            </p:nvSpPr>
            <p:spPr>
              <a:xfrm>
                <a:off x="208760" y="5129251"/>
                <a:ext cx="8683472" cy="1327205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1700" dirty="0" smtClean="0">
                    <a:latin typeface="Comic Sans MS" pitchFamily="66" charset="0"/>
                  </a:rPr>
                  <a:t>A </a:t>
                </a:r>
                <a:r>
                  <a:rPr lang="en-US" sz="1700" b="1" dirty="0" smtClean="0">
                    <a:latin typeface="Comic Sans MS" pitchFamily="66" charset="0"/>
                  </a:rPr>
                  <a:t>correlation breaker with advice</a:t>
                </a:r>
                <a:r>
                  <a:rPr lang="en-US" sz="1700" dirty="0" smtClean="0">
                    <a:latin typeface="Comic Sans MS" pitchFamily="66" charset="0"/>
                  </a:rPr>
                  <a:t> is a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70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sz="1700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170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US" sz="1700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sz="17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17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sz="1700" b="1" dirty="0">
                    <a:latin typeface="Comic Sans MS" pitchFamily="66" charset="0"/>
                  </a:rPr>
                  <a:t> </a:t>
                </a:r>
                <a:r>
                  <a:rPr lang="en-US" sz="1700" dirty="0" smtClean="0">
                    <a:latin typeface="Comic Sans MS" pitchFamily="66" charset="0"/>
                  </a:rPr>
                  <a:t>such that for any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1700" b="0" i="1" dirty="0" smtClean="0"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sz="17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0" i="1" dirty="0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1700" b="0" i="1" dirty="0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1700" dirty="0" smtClean="0">
                    <a:latin typeface="Comic Sans MS" pitchFamily="66" charset="0"/>
                  </a:rPr>
                  <a:t>, weak-source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700" dirty="0" smtClean="0">
                    <a:latin typeface="Comic Sans MS" pitchFamily="66" charset="0"/>
                  </a:rPr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7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700" dirty="0" smtClean="0">
                    <a:latin typeface="Comic Sans MS" pitchFamily="66" charset="0"/>
                  </a:rPr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7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1700" dirty="0" smtClean="0">
                    <a:latin typeface="Comic Sans MS" pitchFamily="66" charset="0"/>
                  </a:rPr>
                  <a:t> independent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7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1700" dirty="0" smtClean="0">
                    <a:latin typeface="Comic Sans MS" pitchFamily="66" charset="0"/>
                  </a:rPr>
                  <a:t>, for any fixed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700" dirty="0" smtClean="0">
                    <a:latin typeface="Comic Sans MS" pitchFamily="66" charset="0"/>
                  </a:rPr>
                  <a:t>-bit strings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1700" dirty="0" smtClean="0">
                  <a:latin typeface="Comic Sans MS" pitchFamily="66" charset="0"/>
                </a:endParaRPr>
              </a:p>
              <a:p>
                <a:pPr marL="0" indent="0" algn="just" rtl="0">
                  <a:buNone/>
                </a:pPr>
                <a:endParaRPr lang="en-US" sz="700" dirty="0" smtClean="0">
                  <a:latin typeface="Comic Sans MS" pitchFamily="66" charset="0"/>
                </a:endParaRPr>
              </a:p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7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700" b="0" i="1" smtClean="0">
                              <a:latin typeface="Cambria Math" panose="02040503050406030204" pitchFamily="18" charset="0"/>
                            </a:rPr>
                            <m:t>𝐶𝐵</m:t>
                          </m:r>
                          <m:d>
                            <m:dPr>
                              <m:ctrlP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  <m:r>
                            <a:rPr lang="en-US" sz="17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700" b="0" i="1" smtClean="0">
                              <a:latin typeface="Cambria Math" panose="02040503050406030204" pitchFamily="18" charset="0"/>
                            </a:rPr>
                            <m:t>𝐶𝐵</m:t>
                          </m:r>
                          <m:d>
                            <m:dPr>
                              <m:ctrlP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</m:d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~</m:t>
                      </m:r>
                      <m:d>
                        <m:d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7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</a:rPr>
                            <m:t>𝐶𝐵</m:t>
                          </m:r>
                          <m:d>
                            <m:d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7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60" y="5129251"/>
                <a:ext cx="8683472" cy="1327205"/>
              </a:xfrm>
              <a:prstGeom prst="rect">
                <a:avLst/>
              </a:prstGeom>
              <a:blipFill>
                <a:blip r:embed="rId11"/>
                <a:stretch>
                  <a:fillRect l="-421" t="-459" r="-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ontent Placeholder 2"/>
          <p:cNvSpPr txBox="1">
            <a:spLocks/>
          </p:cNvSpPr>
          <p:nvPr/>
        </p:nvSpPr>
        <p:spPr>
          <a:xfrm>
            <a:off x="186717" y="4725144"/>
            <a:ext cx="3853743" cy="288231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ontent Placeholder 2"/>
              <p:cNvSpPr txBox="1">
                <a:spLocks/>
              </p:cNvSpPr>
              <p:nvPr/>
            </p:nvSpPr>
            <p:spPr>
              <a:xfrm>
                <a:off x="5076056" y="1123012"/>
                <a:ext cx="3672408" cy="739206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1700" dirty="0" smtClean="0">
                    <a:latin typeface="Comic Sans MS" pitchFamily="66" charset="0"/>
                  </a:rPr>
                  <a:t>The Flip-Flop primitive  </a:t>
                </a:r>
                <a:r>
                  <a:rPr lang="en-US" sz="1700" dirty="0" smtClean="0">
                    <a:solidFill>
                      <a:srgbClr val="F79646">
                        <a:lumMod val="75000"/>
                      </a:srgbClr>
                    </a:solidFill>
                    <a:latin typeface="Comic Sans MS" pitchFamily="66" charset="0"/>
                  </a:rPr>
                  <a:t>[</a:t>
                </a:r>
                <a:r>
                  <a:rPr lang="en-US" sz="1700" b="1" dirty="0" smtClean="0">
                    <a:solidFill>
                      <a:srgbClr val="C00000"/>
                    </a:solidFill>
                    <a:latin typeface="Comic Sans MS" pitchFamily="66" charset="0"/>
                  </a:rPr>
                  <a:t>C</a:t>
                </a:r>
                <a:r>
                  <a:rPr lang="en-US" sz="1700" dirty="0" smtClean="0">
                    <a:solidFill>
                      <a:srgbClr val="F79646">
                        <a:lumMod val="75000"/>
                      </a:srgbClr>
                    </a:solidFill>
                    <a:latin typeface="Comic Sans MS" pitchFamily="66" charset="0"/>
                  </a:rPr>
                  <a:t>’15]</a:t>
                </a:r>
                <a:r>
                  <a:rPr lang="en-US" sz="1700" dirty="0">
                    <a:latin typeface="Comic Sans MS" pitchFamily="66" charset="0"/>
                  </a:rPr>
                  <a:t> </a:t>
                </a:r>
                <a:r>
                  <a:rPr lang="en-US" sz="1700" dirty="0" smtClean="0">
                    <a:latin typeface="Comic Sans MS" pitchFamily="66" charset="0"/>
                  </a:rPr>
                  <a:t>is a CB for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700" dirty="0" smtClean="0">
                    <a:latin typeface="Comic Sans MS" pitchFamily="66" charset="0"/>
                  </a:rPr>
                  <a:t>.</a:t>
                </a:r>
                <a:endParaRPr lang="en-US" sz="17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1123012"/>
                <a:ext cx="3672408" cy="739206"/>
              </a:xfrm>
              <a:prstGeom prst="rect">
                <a:avLst/>
              </a:prstGeom>
              <a:blipFill>
                <a:blip r:embed="rId12"/>
                <a:stretch>
                  <a:fillRect l="-1163" t="-1653" r="-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Content Placeholder 2"/>
          <p:cNvSpPr txBox="1">
            <a:spLocks/>
          </p:cNvSpPr>
          <p:nvPr/>
        </p:nvSpPr>
        <p:spPr>
          <a:xfrm>
            <a:off x="5076056" y="1981023"/>
            <a:ext cx="3816176" cy="173600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700" dirty="0" smtClean="0">
                <a:latin typeface="Comic Sans MS" pitchFamily="66" charset="0"/>
              </a:rPr>
              <a:t>By adapting the construction of local correlation breakers </a:t>
            </a:r>
            <a:r>
              <a:rPr lang="en-US" sz="1700" dirty="0" smtClean="0">
                <a:solidFill>
                  <a:srgbClr val="F79646">
                    <a:lumMod val="75000"/>
                  </a:srgbClr>
                </a:solidFill>
                <a:latin typeface="Comic Sans MS" pitchFamily="66" charset="0"/>
              </a:rPr>
              <a:t>[</a:t>
            </a:r>
            <a:r>
              <a:rPr lang="en-US" sz="1700" b="1" dirty="0" smtClean="0">
                <a:solidFill>
                  <a:srgbClr val="C00000"/>
                </a:solidFill>
                <a:latin typeface="Comic Sans MS" pitchFamily="66" charset="0"/>
              </a:rPr>
              <a:t>C</a:t>
            </a:r>
            <a:r>
              <a:rPr lang="en-US" sz="1700" dirty="0" smtClean="0">
                <a:solidFill>
                  <a:srgbClr val="F79646">
                    <a:lumMod val="75000"/>
                  </a:srgbClr>
                </a:solidFill>
                <a:latin typeface="Comic Sans MS" pitchFamily="66" charset="0"/>
              </a:rPr>
              <a:t>’15]</a:t>
            </a:r>
            <a:r>
              <a:rPr lang="en-US" sz="1700" dirty="0" smtClean="0">
                <a:latin typeface="Comic Sans MS" pitchFamily="66" charset="0"/>
              </a:rPr>
              <a:t>, it was shown by </a:t>
            </a:r>
            <a:r>
              <a:rPr lang="en-US" sz="1700" dirty="0" smtClean="0">
                <a:solidFill>
                  <a:srgbClr val="F79646">
                    <a:lumMod val="75000"/>
                  </a:srgbClr>
                </a:solidFill>
                <a:latin typeface="Comic Sans MS" pitchFamily="66" charset="0"/>
              </a:rPr>
              <a:t>[ChattopadhyayGoyal-Li’15]</a:t>
            </a:r>
            <a:r>
              <a:rPr lang="en-US" sz="1700" dirty="0" smtClean="0">
                <a:latin typeface="Comic Sans MS" pitchFamily="66" charset="0"/>
              </a:rPr>
              <a:t> that a sequential application of the Flip-Flip primitive yields CB for arbitrary advice length.</a:t>
            </a:r>
            <a:endParaRPr lang="en-US" sz="17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 txBox="1">
                <a:spLocks/>
              </p:cNvSpPr>
              <p:nvPr/>
            </p:nvSpPr>
            <p:spPr>
              <a:xfrm>
                <a:off x="1763688" y="4221088"/>
                <a:ext cx="481269" cy="514575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1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4221088"/>
                <a:ext cx="481269" cy="5145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 2"/>
          <p:cNvSpPr/>
          <p:nvPr/>
        </p:nvSpPr>
        <p:spPr>
          <a:xfrm rot="4410718">
            <a:off x="2145639" y="4250937"/>
            <a:ext cx="192519" cy="269358"/>
          </a:xfrm>
          <a:custGeom>
            <a:avLst/>
            <a:gdLst>
              <a:gd name="connsiteX0" fmla="*/ 128679 w 192519"/>
              <a:gd name="connsiteY0" fmla="*/ 0 h 269358"/>
              <a:gd name="connsiteX1" fmla="*/ 1088 w 192519"/>
              <a:gd name="connsiteY1" fmla="*/ 99237 h 269358"/>
              <a:gd name="connsiteX2" fmla="*/ 192474 w 192519"/>
              <a:gd name="connsiteY2" fmla="*/ 141767 h 269358"/>
              <a:gd name="connsiteX3" fmla="*/ 15265 w 192519"/>
              <a:gd name="connsiteY3" fmla="*/ 269358 h 269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519" h="269358">
                <a:moveTo>
                  <a:pt x="128679" y="0"/>
                </a:moveTo>
                <a:cubicBezTo>
                  <a:pt x="59567" y="37804"/>
                  <a:pt x="-9545" y="75609"/>
                  <a:pt x="1088" y="99237"/>
                </a:cubicBezTo>
                <a:cubicBezTo>
                  <a:pt x="11721" y="122865"/>
                  <a:pt x="190111" y="113414"/>
                  <a:pt x="192474" y="141767"/>
                </a:cubicBezTo>
                <a:cubicBezTo>
                  <a:pt x="194837" y="170121"/>
                  <a:pt x="105051" y="219739"/>
                  <a:pt x="15265" y="269358"/>
                </a:cubicBezTo>
              </a:path>
            </a:pathLst>
          </a:custGeom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 animBg="1"/>
      <p:bldP spid="42" grpId="0" animBg="1"/>
      <p:bldP spid="43" grpId="0" animBg="1"/>
      <p:bldP spid="46" grpId="0" animBg="1"/>
      <p:bldP spid="47" grpId="0" animBg="1"/>
      <p:bldP spid="23" grpId="0" animBg="1"/>
      <p:bldP spid="49" grpId="0"/>
      <p:bldP spid="53" grpId="0"/>
      <p:bldP spid="19" grpId="0"/>
      <p:bldP spid="21" grpId="0"/>
      <p:bldP spid="27" grpId="0" animBg="1"/>
      <p:bldP spid="28" grpId="0"/>
      <p:bldP spid="30" grpId="0"/>
      <p:bldP spid="36" grpId="0"/>
      <p:bldP spid="37" grpId="0"/>
      <p:bldP spid="31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5180039"/>
            <a:ext cx="2034279" cy="14080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252536" y="-387424"/>
            <a:ext cx="9756576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-156778" y="-116808"/>
            <a:ext cx="9443392" cy="1143000"/>
          </a:xfrm>
        </p:spPr>
        <p:txBody>
          <a:bodyPr>
            <a:noAutofit/>
          </a:bodyPr>
          <a:lstStyle/>
          <a:p>
            <a:pPr rtl="0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+mn-cs"/>
              </a:rPr>
              <a:t>2016</a:t>
            </a:r>
            <a:endParaRPr lang="he-IL" sz="28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251520" y="1772816"/>
                <a:ext cx="8657752" cy="864096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2200" b="1" dirty="0" smtClean="0">
                    <a:solidFill>
                      <a:schemeClr val="accent6">
                        <a:lumMod val="75000"/>
                      </a:schemeClr>
                    </a:solidFill>
                    <a:latin typeface="Comic Sans MS" pitchFamily="66" charset="0"/>
                  </a:rPr>
                  <a:t>*</a:t>
                </a:r>
                <a:r>
                  <a:rPr lang="en-US" sz="1800" dirty="0" smtClean="0">
                    <a:latin typeface="Comic Sans MS" pitchFamily="66" charset="0"/>
                  </a:rPr>
                  <a:t> </a:t>
                </a:r>
                <a:r>
                  <a:rPr lang="en-US" sz="1700" dirty="0" smtClean="0">
                    <a:latin typeface="Comic Sans MS" pitchFamily="66" charset="0"/>
                  </a:rPr>
                  <a:t>In </a:t>
                </a:r>
                <a:r>
                  <a:rPr lang="en-US" sz="1700" dirty="0" smtClean="0">
                    <a:solidFill>
                      <a:srgbClr val="F79646">
                        <a:lumMod val="75000"/>
                      </a:srgbClr>
                    </a:solidFill>
                    <a:latin typeface="Comic Sans MS" pitchFamily="66" charset="0"/>
                  </a:rPr>
                  <a:t>[</a:t>
                </a:r>
                <a:r>
                  <a:rPr lang="en-US" sz="1700" b="1" dirty="0" smtClean="0">
                    <a:solidFill>
                      <a:srgbClr val="C00000"/>
                    </a:solidFill>
                    <a:latin typeface="Comic Sans MS" pitchFamily="66" charset="0"/>
                  </a:rPr>
                  <a:t>C</a:t>
                </a:r>
                <a:r>
                  <a:rPr lang="en-US" sz="1700" dirty="0" smtClean="0">
                    <a:solidFill>
                      <a:srgbClr val="F79646">
                        <a:lumMod val="75000"/>
                      </a:srgbClr>
                    </a:solidFill>
                    <a:latin typeface="Comic Sans MS" pitchFamily="66" charset="0"/>
                  </a:rPr>
                  <a:t>’16a] </a:t>
                </a:r>
                <a:r>
                  <a:rPr lang="en-US" sz="1700" dirty="0" smtClean="0">
                    <a:latin typeface="Comic Sans MS" pitchFamily="66" charset="0"/>
                  </a:rPr>
                  <a:t>NM-Ext with seed length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17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7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17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1700" dirty="0" smtClean="0">
                    <a:latin typeface="Comic Sans MS" pitchFamily="66" charset="0"/>
                  </a:rPr>
                  <a:t> were constructed for any min-entropy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7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17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7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17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1700" dirty="0" smtClean="0">
                    <a:latin typeface="Comic Sans MS" pitchFamily="66" charset="0"/>
                  </a:rPr>
                  <a:t>. Main idea is to use CB (also) for generating the advice.</a:t>
                </a:r>
                <a:endParaRPr lang="en-US" sz="17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772816"/>
                <a:ext cx="8657752" cy="864096"/>
              </a:xfrm>
              <a:prstGeom prst="rect">
                <a:avLst/>
              </a:prstGeom>
              <a:blipFill>
                <a:blip r:embed="rId4"/>
                <a:stretch>
                  <a:fillRect l="-915" t="-5634" r="-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ontent Placeholder 2"/>
          <p:cNvSpPr txBox="1">
            <a:spLocks/>
          </p:cNvSpPr>
          <p:nvPr/>
        </p:nvSpPr>
        <p:spPr>
          <a:xfrm>
            <a:off x="251519" y="2564904"/>
            <a:ext cx="8587007" cy="648072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*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700" dirty="0" smtClean="0">
                <a:latin typeface="Comic Sans MS" pitchFamily="66" charset="0"/>
              </a:rPr>
              <a:t>Based on IPM,   </a:t>
            </a:r>
            <a:r>
              <a:rPr lang="en-US" sz="1700" dirty="0" smtClean="0">
                <a:solidFill>
                  <a:srgbClr val="F79646">
                    <a:lumMod val="75000"/>
                  </a:srgbClr>
                </a:solidFill>
                <a:latin typeface="Comic Sans MS" pitchFamily="66" charset="0"/>
              </a:rPr>
              <a:t>[ChattopadhyayLi’16] </a:t>
            </a:r>
            <a:r>
              <a:rPr lang="en-US" sz="1700" dirty="0" smtClean="0">
                <a:latin typeface="Comic Sans MS" pitchFamily="66" charset="0"/>
              </a:rPr>
              <a:t>obtained incomparable NM-Ext with improved error dependence.</a:t>
            </a:r>
            <a:endParaRPr lang="en-US" sz="17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/>
              <p:cNvSpPr txBox="1">
                <a:spLocks/>
              </p:cNvSpPr>
              <p:nvPr/>
            </p:nvSpPr>
            <p:spPr>
              <a:xfrm>
                <a:off x="236042" y="4653136"/>
                <a:ext cx="6352182" cy="1332968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just" rtl="0">
                  <a:buNone/>
                </a:pPr>
                <a:r>
                  <a:rPr lang="en-US" sz="2200" b="1" dirty="0" smtClean="0">
                    <a:solidFill>
                      <a:schemeClr val="accent6">
                        <a:lumMod val="75000"/>
                      </a:schemeClr>
                    </a:solidFill>
                    <a:latin typeface="Comic Sans MS" pitchFamily="66" charset="0"/>
                  </a:rPr>
                  <a:t>*</a:t>
                </a:r>
                <a:r>
                  <a:rPr lang="en-US" sz="1800" dirty="0" smtClean="0">
                    <a:latin typeface="Comic Sans MS" pitchFamily="66" charset="0"/>
                  </a:rPr>
                  <a:t> In</a:t>
                </a:r>
                <a:r>
                  <a:rPr lang="en-US" sz="1700" dirty="0" smtClean="0">
                    <a:latin typeface="Comic Sans MS" pitchFamily="66" charset="0"/>
                  </a:rPr>
                  <a:t>   </a:t>
                </a:r>
                <a:r>
                  <a:rPr lang="en-US" sz="1700" dirty="0" smtClean="0">
                    <a:solidFill>
                      <a:srgbClr val="F79646">
                        <a:lumMod val="75000"/>
                      </a:srgbClr>
                    </a:solidFill>
                    <a:latin typeface="Comic Sans MS" pitchFamily="66" charset="0"/>
                  </a:rPr>
                  <a:t>[</a:t>
                </a:r>
                <a:r>
                  <a:rPr lang="en-US" sz="1700" b="1" dirty="0" smtClean="0">
                    <a:solidFill>
                      <a:srgbClr val="C00000"/>
                    </a:solidFill>
                    <a:latin typeface="Comic Sans MS" pitchFamily="66" charset="0"/>
                  </a:rPr>
                  <a:t>C</a:t>
                </a:r>
                <a:r>
                  <a:rPr lang="en-US" sz="1700" dirty="0" smtClean="0">
                    <a:solidFill>
                      <a:srgbClr val="F79646">
                        <a:lumMod val="75000"/>
                      </a:srgbClr>
                    </a:solidFill>
                    <a:latin typeface="Comic Sans MS" pitchFamily="66" charset="0"/>
                  </a:rPr>
                  <a:t>’16b] </a:t>
                </a:r>
                <a:r>
                  <a:rPr lang="en-US" sz="1700" dirty="0" smtClean="0">
                    <a:latin typeface="Comic Sans MS" pitchFamily="66" charset="0"/>
                  </a:rPr>
                  <a:t>a CB with optimal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70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17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7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17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1700" dirty="0" smtClean="0">
                    <a:latin typeface="Comic Sans MS" pitchFamily="66" charset="0"/>
                  </a:rPr>
                  <a:t> randomness requirement was obtained. One application is a NM-Ext with near-optimal seed length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70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170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7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1700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7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sz="17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7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1700" dirty="0" smtClean="0">
                    <a:latin typeface="Comic Sans MS" pitchFamily="66" charset="0"/>
                  </a:rPr>
                  <a:t>, output length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7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700" i="1">
                        <a:latin typeface="Cambria Math" panose="02040503050406030204" pitchFamily="18" charset="0"/>
                      </a:rPr>
                      <m:t>49</m:t>
                    </m:r>
                    <m:r>
                      <a:rPr lang="en-US" sz="17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700" dirty="0" smtClean="0">
                    <a:latin typeface="Comic Sans MS" pitchFamily="66" charset="0"/>
                  </a:rPr>
                  <a:t>, and supported entropy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70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1700" dirty="0" smtClean="0">
                    <a:latin typeface="Comic Sans MS" pitchFamily="66" charset="0"/>
                  </a:rPr>
                  <a:t>.</a:t>
                </a:r>
                <a:endParaRPr lang="en-US" sz="17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42" y="4653136"/>
                <a:ext cx="6352182" cy="1332968"/>
              </a:xfrm>
              <a:prstGeom prst="rect">
                <a:avLst/>
              </a:prstGeom>
              <a:blipFill>
                <a:blip r:embed="rId5"/>
                <a:stretch>
                  <a:fillRect l="-1248" t="-3196" r="-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ontent Placeholder 2"/>
          <p:cNvSpPr txBox="1">
            <a:spLocks/>
          </p:cNvSpPr>
          <p:nvPr/>
        </p:nvSpPr>
        <p:spPr>
          <a:xfrm>
            <a:off x="251520" y="980728"/>
            <a:ext cx="8657752" cy="6935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*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700" dirty="0" smtClean="0">
                <a:latin typeface="Comic Sans MS" pitchFamily="66" charset="0"/>
              </a:rPr>
              <a:t>In </a:t>
            </a:r>
            <a:r>
              <a:rPr lang="en-US" sz="1700" dirty="0" smtClean="0">
                <a:solidFill>
                  <a:srgbClr val="F79646">
                    <a:lumMod val="75000"/>
                  </a:srgbClr>
                </a:solidFill>
                <a:latin typeface="Comic Sans MS" pitchFamily="66" charset="0"/>
              </a:rPr>
              <a:t>[</a:t>
            </a:r>
            <a:r>
              <a:rPr lang="en-US" sz="1700" b="1" dirty="0" smtClean="0">
                <a:solidFill>
                  <a:srgbClr val="C00000"/>
                </a:solidFill>
                <a:latin typeface="Comic Sans MS" pitchFamily="66" charset="0"/>
              </a:rPr>
              <a:t>C</a:t>
            </a:r>
            <a:r>
              <a:rPr lang="en-US" sz="1700" dirty="0" smtClean="0">
                <a:solidFill>
                  <a:srgbClr val="F79646">
                    <a:lumMod val="75000"/>
                  </a:srgbClr>
                </a:solidFill>
                <a:latin typeface="Comic Sans MS" pitchFamily="66" charset="0"/>
              </a:rPr>
              <a:t>-Schulman’16] </a:t>
            </a:r>
            <a:r>
              <a:rPr lang="en-US" sz="1700" dirty="0" smtClean="0">
                <a:latin typeface="Comic Sans MS" pitchFamily="66" charset="0"/>
              </a:rPr>
              <a:t>CB were used to construct multi-source extractors. Main new pseudorandom primitive – </a:t>
            </a:r>
            <a:r>
              <a:rPr lang="en-US" sz="1700" b="1" dirty="0" smtClean="0">
                <a:latin typeface="Comic Sans MS" pitchFamily="66" charset="0"/>
              </a:rPr>
              <a:t>independence preserving mergers (IPM)</a:t>
            </a:r>
            <a:r>
              <a:rPr lang="en-US" sz="1700" dirty="0" smtClean="0">
                <a:latin typeface="Comic Sans MS" pitchFamily="66" charset="0"/>
              </a:rPr>
              <a:t>.</a:t>
            </a:r>
            <a:endParaRPr lang="en-US" sz="17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651298" y="3645024"/>
                <a:ext cx="8169174" cy="962648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1700" dirty="0" smtClean="0">
                    <a:latin typeface="Comic Sans MS" pitchFamily="66" charset="0"/>
                  </a:rPr>
                  <a:t>All these works rely on the Flip-Flop based CB. Circumventing in different ways the fact that its randomness requirement is linear in the advice length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700" dirty="0" smtClean="0">
                    <a:latin typeface="Comic Sans MS" pitchFamily="66" charset="0"/>
                  </a:rPr>
                  <a:t>.</a:t>
                </a:r>
                <a:endParaRPr lang="en-US" sz="17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298" y="3645024"/>
                <a:ext cx="8169174" cy="962648"/>
              </a:xfrm>
              <a:prstGeom prst="rect">
                <a:avLst/>
              </a:prstGeom>
              <a:blipFill>
                <a:blip r:embed="rId6"/>
                <a:stretch>
                  <a:fillRect l="-522" t="-1899" r="-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ontent Placeholder 2"/>
          <p:cNvSpPr txBox="1">
            <a:spLocks/>
          </p:cNvSpPr>
          <p:nvPr/>
        </p:nvSpPr>
        <p:spPr>
          <a:xfrm>
            <a:off x="236042" y="3370008"/>
            <a:ext cx="504056" cy="954264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6400" b="1" dirty="0" smtClean="0">
                <a:solidFill>
                  <a:srgbClr val="C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!</a:t>
            </a:r>
            <a:endParaRPr lang="en-US" sz="6400" b="1" dirty="0">
              <a:solidFill>
                <a:srgbClr val="C00000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23928" y="5947393"/>
            <a:ext cx="2232248" cy="78102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+mn-cs"/>
              </a:rPr>
              <a:t>Thanks!</a:t>
            </a:r>
            <a:endParaRPr lang="he-IL" sz="28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424" y="2561119"/>
            <a:ext cx="6016768" cy="396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04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/>
      <p:bldP spid="27" grpId="0"/>
      <p:bldP spid="20" grpId="0"/>
      <p:bldP spid="21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45557</TotalTime>
  <Words>435</Words>
  <Application>Microsoft Office PowerPoint</Application>
  <PresentationFormat>On-screen Show (4:3)</PresentationFormat>
  <Paragraphs>101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Cambria Math</vt:lpstr>
      <vt:lpstr>Comic Sans MS</vt:lpstr>
      <vt:lpstr>Leelawadee UI</vt:lpstr>
      <vt:lpstr>Times New Roman</vt:lpstr>
      <vt:lpstr>Office Theme</vt:lpstr>
      <vt:lpstr>Non-Malleable Extractors   New tools and improved constructions</vt:lpstr>
      <vt:lpstr>Seeded Extractors</vt:lpstr>
      <vt:lpstr>Non-Malleable Extractors</vt:lpstr>
      <vt:lpstr>Previous Work and Our Contribution</vt:lpstr>
      <vt:lpstr>Previous Work and Our Contribution</vt:lpstr>
      <vt:lpstr>Correlation Breakers</vt:lpstr>
      <vt:lpstr>Correlation Breakers</vt:lpstr>
      <vt:lpstr>2016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GilCohen</dc:creator>
  <cp:lastModifiedBy>גיל כהן</cp:lastModifiedBy>
  <cp:revision>1663</cp:revision>
  <dcterms:created xsi:type="dcterms:W3CDTF">2011-08-15T07:34:47Z</dcterms:created>
  <dcterms:modified xsi:type="dcterms:W3CDTF">2016-06-09T17:59:22Z</dcterms:modified>
</cp:coreProperties>
</file>