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56" r:id="rId2"/>
    <p:sldId id="841" r:id="rId3"/>
    <p:sldId id="842" r:id="rId4"/>
    <p:sldId id="840" r:id="rId5"/>
    <p:sldId id="849" r:id="rId6"/>
    <p:sldId id="850" r:id="rId7"/>
    <p:sldId id="851" r:id="rId8"/>
    <p:sldId id="730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0202"/>
    <a:srgbClr val="FBFABE"/>
    <a:srgbClr val="F7F793"/>
    <a:srgbClr val="E2EC66"/>
    <a:srgbClr val="C96009"/>
    <a:srgbClr val="F57B17"/>
    <a:srgbClr val="E85D26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12" autoAdjust="0"/>
    <p:restoredTop sz="94619" autoAdjust="0"/>
  </p:normalViewPr>
  <p:slideViewPr>
    <p:cSldViewPr>
      <p:cViewPr varScale="1">
        <p:scale>
          <a:sx n="39" d="100"/>
          <a:sy n="39" d="100"/>
        </p:scale>
        <p:origin x="109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7CC3E893-01DA-433F-A6E8-86CFB8775ED9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6F45936-4CD4-41CB-B9E9-8CB0863A7A9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3096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02404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3624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10021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008345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30146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F45936-4CD4-41CB-B9E9-8CB0863A7A90}" type="slidenum">
              <a:rPr lang="he-IL" smtClean="0"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35741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200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5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8603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321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07303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76037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9570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0252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0777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5611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2117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5D19C-5ADE-4E60-97B5-927CACF65E0A}" type="datetimeFigureOut">
              <a:rPr lang="he-IL" smtClean="0"/>
              <a:t>ה'/אב/תשע"ו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243A7-72D7-497D-B287-A68C267ECFE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70375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0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5" Type="http://schemas.openxmlformats.org/officeDocument/2006/relationships/image" Target="../media/image2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Relationship Id="rId14" Type="http://schemas.openxmlformats.org/officeDocument/2006/relationships/image" Target="../media/image2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0.png"/><Relationship Id="rId4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image" Target="../media/image32.png"/><Relationship Id="rId7" Type="http://schemas.openxmlformats.org/officeDocument/2006/relationships/image" Target="../media/image34.png"/><Relationship Id="rId12" Type="http://schemas.openxmlformats.org/officeDocument/2006/relationships/image" Target="../media/image3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0.png"/><Relationship Id="rId10" Type="http://schemas.openxmlformats.org/officeDocument/2006/relationships/image" Target="../media/image35.png"/><Relationship Id="rId9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49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39.png"/><Relationship Id="rId5" Type="http://schemas.openxmlformats.org/officeDocument/2006/relationships/image" Target="../media/image4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0.png"/><Relationship Id="rId2" Type="http://schemas.openxmlformats.org/officeDocument/2006/relationships/image" Target="../media/image35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0.png"/><Relationship Id="rId4" Type="http://schemas.openxmlformats.org/officeDocument/2006/relationships/image" Target="../media/image3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96552" y="1844824"/>
            <a:ext cx="10009112" cy="20882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>
              <a:latin typeface="Comic Sans MS" panose="030F0702030302020204" pitchFamily="66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496" y="2153927"/>
            <a:ext cx="9073008" cy="1470025"/>
          </a:xfrm>
        </p:spPr>
        <p:txBody>
          <a:bodyPr>
            <a:noAutofit/>
          </a:bodyPr>
          <a:lstStyle/>
          <a:p>
            <a:pPr rtl="0"/>
            <a:r>
              <a:rPr lang="en-US" sz="3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Zero-Fixing Extractors </a:t>
            </a:r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for</a:t>
            </a:r>
            <a:b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</a:br>
            <a:r>
              <a:rPr lang="en-US" sz="3600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Sub-Logarithmic </a:t>
            </a:r>
            <a:r>
              <a:rPr lang="en-US" sz="3600" b="1" dirty="0">
                <a:solidFill>
                  <a:srgbClr val="7030A0"/>
                </a:solidFill>
                <a:latin typeface="Comic Sans MS" panose="030F0702030302020204" pitchFamily="66" charset="0"/>
              </a:rPr>
              <a:t>Entropy</a:t>
            </a:r>
            <a:endParaRPr lang="he-IL" sz="3600" b="1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467544" y="4221088"/>
            <a:ext cx="7848872" cy="432048"/>
          </a:xfrm>
          <a:prstGeom prst="rect">
            <a:avLst/>
          </a:prstGeom>
        </p:spPr>
        <p:txBody>
          <a:bodyPr vert="horz" wrap="square" lIns="91440" tIns="45720" rIns="91440" bIns="45720" rtlCol="1">
            <a:noAutofit/>
          </a:bodyPr>
          <a:lstStyle>
            <a:lvl1pPr marL="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rtl="0"/>
            <a:r>
              <a:rPr lang="en-US" sz="23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Gil Cohen </a:t>
            </a:r>
            <a:r>
              <a:rPr lang="en-US" sz="20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and </a:t>
            </a:r>
            <a:r>
              <a:rPr lang="en-US" sz="2300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Igor </a:t>
            </a:r>
            <a:r>
              <a:rPr lang="en-US" sz="2300" dirty="0" err="1" smtClean="0">
                <a:solidFill>
                  <a:schemeClr val="tx1"/>
                </a:solidFill>
                <a:latin typeface="Comic Sans MS" panose="030F0702030302020204" pitchFamily="66" charset="0"/>
              </a:rPr>
              <a:t>Shinkar</a:t>
            </a:r>
            <a:endParaRPr lang="en-US" sz="23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lvl="1" rtl="0"/>
            <a:endParaRPr lang="en-US" sz="2300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5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611560" y="1052736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268050" y="1772816"/>
                <a:ext cx="8696438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latin typeface="Comic Sans MS" pitchFamily="66" charset="0"/>
                  </a:rPr>
                  <a:t>Assumption.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of the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bits are jointly uniform. The rest are fixed.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050" y="1772816"/>
                <a:ext cx="8696438" cy="491460"/>
              </a:xfrm>
              <a:prstGeom prst="rect">
                <a:avLst/>
              </a:prstGeom>
              <a:blipFill rotWithShape="0">
                <a:blip r:embed="rId3"/>
                <a:stretch>
                  <a:fillRect l="-771" t="-7500" b="-37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268114" y="2363940"/>
                <a:ext cx="8120310" cy="80521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A random variable with such distribution is called an </a:t>
                </a:r>
                <a14:m>
                  <m:oMath xmlns:m="http://schemas.openxmlformats.org/officeDocument/2006/math"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1" i="1" dirty="0" err="1" smtClean="0">
                        <a:latin typeface="Cambria Math" panose="02040503050406030204" pitchFamily="18" charset="0"/>
                      </a:rPr>
                      <m:t>𝒏</m:t>
                    </m:r>
                    <m:r>
                      <a:rPr lang="en-US" sz="2000" b="1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 i="1" dirty="0" err="1" smtClean="0">
                        <a:latin typeface="Cambria Math" panose="02040503050406030204" pitchFamily="18" charset="0"/>
                      </a:rPr>
                      <m:t>𝒌</m:t>
                    </m:r>
                    <m:r>
                      <a:rPr lang="en-US" sz="20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b="1" dirty="0" smtClean="0">
                    <a:latin typeface="Comic Sans MS" pitchFamily="66" charset="0"/>
                  </a:rPr>
                  <a:t>-bit-fixing source</a:t>
                </a:r>
                <a:r>
                  <a:rPr lang="en-US" sz="2000" dirty="0" smtClean="0">
                    <a:latin typeface="Comic Sans MS" pitchFamily="66" charset="0"/>
                  </a:rPr>
                  <a:t> </a:t>
                </a:r>
                <a:r>
                  <a:rPr lang="en-US" sz="16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[Vaz’85, BenBraRob’85, ChoGolHasFriRudSmo’85]</a:t>
                </a:r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114" y="2363940"/>
                <a:ext cx="8120310" cy="805214"/>
              </a:xfrm>
              <a:prstGeom prst="rect">
                <a:avLst/>
              </a:prstGeom>
              <a:blipFill rotWithShape="0">
                <a:blip r:embed="rId4"/>
                <a:stretch>
                  <a:fillRect l="-826" t="-4545" r="-751" b="-7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Content Placeholder 2"/>
          <p:cNvSpPr txBox="1">
            <a:spLocks/>
          </p:cNvSpPr>
          <p:nvPr/>
        </p:nvSpPr>
        <p:spPr>
          <a:xfrm>
            <a:off x="971600" y="1058002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>
          <a:xfrm>
            <a:off x="1331640" y="1063268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0" name="Content Placeholder 2"/>
          <p:cNvSpPr txBox="1">
            <a:spLocks/>
          </p:cNvSpPr>
          <p:nvPr/>
        </p:nvSpPr>
        <p:spPr>
          <a:xfrm>
            <a:off x="1691680" y="1068534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1" name="Content Placeholder 2"/>
          <p:cNvSpPr txBox="1">
            <a:spLocks/>
          </p:cNvSpPr>
          <p:nvPr/>
        </p:nvSpPr>
        <p:spPr>
          <a:xfrm>
            <a:off x="2051720" y="1073800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2411760" y="1079066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2771800" y="1084332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8" name="Content Placeholder 2"/>
          <p:cNvSpPr txBox="1">
            <a:spLocks/>
          </p:cNvSpPr>
          <p:nvPr/>
        </p:nvSpPr>
        <p:spPr>
          <a:xfrm>
            <a:off x="3131840" y="1089598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491880" y="1094864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0" name="Content Placeholder 2"/>
          <p:cNvSpPr txBox="1">
            <a:spLocks/>
          </p:cNvSpPr>
          <p:nvPr/>
        </p:nvSpPr>
        <p:spPr>
          <a:xfrm>
            <a:off x="3851920" y="1100130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" name="Content Placeholder 2"/>
          <p:cNvSpPr txBox="1">
            <a:spLocks/>
          </p:cNvSpPr>
          <p:nvPr/>
        </p:nvSpPr>
        <p:spPr>
          <a:xfrm>
            <a:off x="4211960" y="1105396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2" name="Content Placeholder 2"/>
          <p:cNvSpPr txBox="1">
            <a:spLocks/>
          </p:cNvSpPr>
          <p:nvPr/>
        </p:nvSpPr>
        <p:spPr>
          <a:xfrm>
            <a:off x="4572000" y="1110662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3" name="Content Placeholder 2"/>
          <p:cNvSpPr txBox="1">
            <a:spLocks/>
          </p:cNvSpPr>
          <p:nvPr/>
        </p:nvSpPr>
        <p:spPr>
          <a:xfrm>
            <a:off x="4932040" y="1115928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4" name="Content Placeholder 2"/>
          <p:cNvSpPr txBox="1">
            <a:spLocks/>
          </p:cNvSpPr>
          <p:nvPr/>
        </p:nvSpPr>
        <p:spPr>
          <a:xfrm>
            <a:off x="5292080" y="1121194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Content Placeholder 2"/>
          <p:cNvSpPr txBox="1">
            <a:spLocks/>
          </p:cNvSpPr>
          <p:nvPr/>
        </p:nvSpPr>
        <p:spPr>
          <a:xfrm>
            <a:off x="5652120" y="1126460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6" name="Content Placeholder 2"/>
          <p:cNvSpPr txBox="1">
            <a:spLocks/>
          </p:cNvSpPr>
          <p:nvPr/>
        </p:nvSpPr>
        <p:spPr>
          <a:xfrm>
            <a:off x="6012160" y="1131726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7" name="Content Placeholder 2"/>
          <p:cNvSpPr txBox="1">
            <a:spLocks/>
          </p:cNvSpPr>
          <p:nvPr/>
        </p:nvSpPr>
        <p:spPr>
          <a:xfrm>
            <a:off x="6372200" y="1136992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8" name="Content Placeholder 2"/>
          <p:cNvSpPr txBox="1">
            <a:spLocks/>
          </p:cNvSpPr>
          <p:nvPr/>
        </p:nvSpPr>
        <p:spPr>
          <a:xfrm>
            <a:off x="6732240" y="1142258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9" name="Content Placeholder 2"/>
          <p:cNvSpPr txBox="1">
            <a:spLocks/>
          </p:cNvSpPr>
          <p:nvPr/>
        </p:nvSpPr>
        <p:spPr>
          <a:xfrm>
            <a:off x="7092280" y="1147524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0" name="Content Placeholder 2"/>
          <p:cNvSpPr txBox="1">
            <a:spLocks/>
          </p:cNvSpPr>
          <p:nvPr/>
        </p:nvSpPr>
        <p:spPr>
          <a:xfrm>
            <a:off x="7452320" y="1152790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>
                <a:latin typeface="Comic Sans MS" pitchFamily="66" charset="0"/>
              </a:rPr>
              <a:t>0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Content Placeholder 2"/>
          <p:cNvSpPr txBox="1">
            <a:spLocks/>
          </p:cNvSpPr>
          <p:nvPr/>
        </p:nvSpPr>
        <p:spPr>
          <a:xfrm>
            <a:off x="7812360" y="1158056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2" name="Content Placeholder 2"/>
          <p:cNvSpPr txBox="1">
            <a:spLocks/>
          </p:cNvSpPr>
          <p:nvPr/>
        </p:nvSpPr>
        <p:spPr>
          <a:xfrm>
            <a:off x="8172400" y="1163322"/>
            <a:ext cx="288032" cy="375921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400" dirty="0" smtClean="0">
                <a:latin typeface="Comic Sans MS" pitchFamily="66" charset="0"/>
              </a:rPr>
              <a:t>1</a:t>
            </a:r>
            <a:endParaRPr lang="en-US" sz="24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Content Placeholder 2"/>
              <p:cNvSpPr txBox="1">
                <a:spLocks/>
              </p:cNvSpPr>
              <p:nvPr/>
            </p:nvSpPr>
            <p:spPr>
              <a:xfrm>
                <a:off x="251520" y="4941168"/>
                <a:ext cx="813690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b="1" dirty="0" smtClean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For any</a:t>
                </a:r>
                <a14:m>
                  <m:oMath xmlns:m="http://schemas.openxmlformats.org/officeDocument/2006/math">
                    <m:r>
                      <a:rPr lang="en-US" sz="20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err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-bit-fixing source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𝐸𝑥𝑡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is close to uniform.</a:t>
                </a:r>
              </a:p>
            </p:txBody>
          </p:sp>
        </mc:Choice>
        <mc:Fallback xmlns="">
          <p:sp>
            <p:nvSpPr>
              <p:cNvPr id="6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941168"/>
                <a:ext cx="8136904" cy="491460"/>
              </a:xfrm>
              <a:prstGeom prst="rect">
                <a:avLst/>
              </a:prstGeom>
              <a:blipFill rotWithShape="0">
                <a:blip r:embed="rId5"/>
                <a:stretch>
                  <a:fillRect l="-749" t="-7500" b="-37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ounded Rectangle 2"/>
          <p:cNvSpPr/>
          <p:nvPr/>
        </p:nvSpPr>
        <p:spPr>
          <a:xfrm>
            <a:off x="3491880" y="3861048"/>
            <a:ext cx="1800200" cy="8640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latin typeface="Comic Sans MS" panose="030F0702030302020204" pitchFamily="66" charset="0"/>
              </a:rPr>
              <a:t>Ext</a:t>
            </a:r>
            <a:endParaRPr lang="he-IL" sz="24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11760" y="4293096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5364088" y="4293096"/>
            <a:ext cx="100811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5" name="Content Placeholder 2"/>
              <p:cNvSpPr txBox="1">
                <a:spLocks/>
              </p:cNvSpPr>
              <p:nvPr/>
            </p:nvSpPr>
            <p:spPr>
              <a:xfrm>
                <a:off x="1107077" y="4078651"/>
                <a:ext cx="1348751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7077" y="4078651"/>
                <a:ext cx="1348751" cy="4914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ontent Placeholder 2"/>
              <p:cNvSpPr txBox="1">
                <a:spLocks/>
              </p:cNvSpPr>
              <p:nvPr/>
            </p:nvSpPr>
            <p:spPr>
              <a:xfrm>
                <a:off x="6300192" y="4089668"/>
                <a:ext cx="2212847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𝐸𝑥𝑡</m:t>
                      </m:r>
                      <m:d>
                        <m:d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0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0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sup>
                      </m:sSup>
                    </m:oMath>
                  </m:oMathPara>
                </a14:m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0192" y="4089668"/>
                <a:ext cx="2212847" cy="4914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Content Placeholder 2"/>
              <p:cNvSpPr txBox="1">
                <a:spLocks/>
              </p:cNvSpPr>
              <p:nvPr/>
            </p:nvSpPr>
            <p:spPr>
              <a:xfrm>
                <a:off x="251520" y="5486006"/>
                <a:ext cx="8552422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b="1" dirty="0" smtClean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Maximize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(clearly,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6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5486006"/>
                <a:ext cx="8552422" cy="491460"/>
              </a:xfrm>
              <a:prstGeom prst="rect">
                <a:avLst/>
              </a:prstGeom>
              <a:blipFill rotWithShape="0">
                <a:blip r:embed="rId8"/>
                <a:stretch>
                  <a:fillRect l="-713" t="-7407" b="-246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Content Placeholder 2"/>
              <p:cNvSpPr txBox="1">
                <a:spLocks/>
              </p:cNvSpPr>
              <p:nvPr/>
            </p:nvSpPr>
            <p:spPr>
              <a:xfrm>
                <a:off x="251520" y="6033884"/>
                <a:ext cx="8552422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b="1" dirty="0" smtClean="0">
                    <a:latin typeface="Comic Sans MS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𝐸𝑥𝑡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is computable in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𝑝𝑜𝑙𝑦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-time.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6033884"/>
                <a:ext cx="8552422" cy="491460"/>
              </a:xfrm>
              <a:prstGeom prst="rect">
                <a:avLst/>
              </a:prstGeom>
              <a:blipFill rotWithShape="0">
                <a:blip r:embed="rId9"/>
                <a:stretch>
                  <a:fillRect l="-713" t="-7500" b="-37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Content Placeholder 2"/>
          <p:cNvSpPr txBox="1">
            <a:spLocks/>
          </p:cNvSpPr>
          <p:nvPr/>
        </p:nvSpPr>
        <p:spPr>
          <a:xfrm>
            <a:off x="268114" y="3225572"/>
            <a:ext cx="8552422" cy="49146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latin typeface="Comic Sans MS" pitchFamily="66" charset="0"/>
              </a:rPr>
              <a:t>Goal.</a:t>
            </a:r>
            <a:r>
              <a:rPr lang="en-US" sz="2000" dirty="0" smtClean="0">
                <a:latin typeface="Comic Sans MS" pitchFamily="66" charset="0"/>
              </a:rPr>
              <a:t> Extract the randomness from bit-fixing sources.</a:t>
            </a:r>
            <a:endParaRPr lang="en-US" sz="20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0" name="Title 1"/>
          <p:cNvSpPr>
            <a:spLocks noGrp="1"/>
          </p:cNvSpPr>
          <p:nvPr>
            <p:ph type="title"/>
          </p:nvPr>
        </p:nvSpPr>
        <p:spPr>
          <a:xfrm>
            <a:off x="-156778" y="-38401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The Bit-Fixing Extractors Problem</a:t>
            </a:r>
            <a:b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6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9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11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7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2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2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2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3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3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2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2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2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2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3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4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4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3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2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2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3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17" grpId="0"/>
      <p:bldP spid="18" grpId="0"/>
      <p:bldP spid="35" grpId="0"/>
      <p:bldP spid="39" grpId="0"/>
      <p:bldP spid="40" grpId="0"/>
      <p:bldP spid="41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3" grpId="0" animBg="1"/>
      <p:bldP spid="65" grpId="0"/>
      <p:bldP spid="66" grpId="0"/>
      <p:bldP spid="67" grpId="0"/>
      <p:bldP spid="6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Title 1"/>
          <p:cNvSpPr>
            <a:spLocks noGrp="1"/>
          </p:cNvSpPr>
          <p:nvPr>
            <p:ph type="title"/>
          </p:nvPr>
        </p:nvSpPr>
        <p:spPr>
          <a:xfrm>
            <a:off x="-156778" y="-38401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  <a:t>The Bit-Fixing Extractors Problem</a:t>
            </a:r>
            <a:br>
              <a:rPr lang="en-US" sz="3000" b="1" dirty="0">
                <a:solidFill>
                  <a:srgbClr val="7030A0"/>
                </a:solidFill>
                <a:latin typeface="Comic Sans MS" pitchFamily="66" charset="0"/>
              </a:rPr>
            </a:br>
            <a:r>
              <a:rPr lang="en-US" sz="6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9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r>
              <a:rPr lang="en-US" sz="1100" b="1" dirty="0">
                <a:solidFill>
                  <a:srgbClr val="7030A0"/>
                </a:solidFill>
                <a:latin typeface="Comic Sans MS" pitchFamily="66" charset="0"/>
              </a:rPr>
              <a:t> 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251520" y="908720"/>
            <a:ext cx="8696438" cy="49146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2000" b="1" dirty="0" smtClean="0">
                <a:latin typeface="Comic Sans MS" pitchFamily="66" charset="0"/>
              </a:rPr>
              <a:t>Two easy facts:</a:t>
            </a:r>
            <a:endParaRPr lang="en-US" sz="20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ontent Placeholder 2"/>
              <p:cNvSpPr txBox="1">
                <a:spLocks/>
              </p:cNvSpPr>
              <p:nvPr/>
            </p:nvSpPr>
            <p:spPr>
              <a:xfrm>
                <a:off x="467544" y="1435751"/>
                <a:ext cx="8347576" cy="86403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then most functions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>
                    <a:latin typeface="Comic Sans MS" pitchFamily="66" charset="0"/>
                  </a:rPr>
                  <a:t> are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-</a:t>
                </a:r>
                <a:endParaRPr lang="en-US" sz="2000" dirty="0" smtClean="0">
                  <a:latin typeface="Comic Sans MS" pitchFamily="66" charset="0"/>
                </a:endParaRPr>
              </a:p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   bit-fixing </a:t>
                </a:r>
                <a:r>
                  <a:rPr lang="en-US" sz="2000" dirty="0">
                    <a:latin typeface="Comic Sans MS" pitchFamily="66" charset="0"/>
                  </a:rPr>
                  <a:t>extractors </a:t>
                </a:r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with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= 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output bits.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1435751"/>
                <a:ext cx="8347576" cy="864039"/>
              </a:xfrm>
              <a:prstGeom prst="rect">
                <a:avLst/>
              </a:prstGeom>
              <a:blipFill rotWithShape="0">
                <a:blip r:embed="rId3"/>
                <a:stretch>
                  <a:fillRect l="-804" t="-4255" b="-141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V="1">
            <a:off x="262537" y="3710058"/>
            <a:ext cx="8485927" cy="69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-25495" y="3801636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95" y="3801636"/>
                <a:ext cx="576064" cy="4914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8593430" y="3801636"/>
                <a:ext cx="371057" cy="5508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430" y="3801636"/>
                <a:ext cx="371057" cy="550872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7236296" y="3141026"/>
            <a:ext cx="1578824" cy="64804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[Vaz’85,BBR’85,CGHFRS’85]</a:t>
            </a:r>
          </a:p>
          <a:p>
            <a:pPr marL="0" indent="0" algn="ctr" rtl="0">
              <a:buNone/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6948264" y="3873644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3873644"/>
                <a:ext cx="576064" cy="491460"/>
              </a:xfrm>
              <a:prstGeom prst="rect">
                <a:avLst/>
              </a:prstGeom>
              <a:blipFill rotWithShape="0">
                <a:blip r:embed="rId6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5796136" y="3861048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6136" y="3861048"/>
                <a:ext cx="576064" cy="49146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51520" y="3631076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084168" y="3645024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754370" y="3634007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36296" y="3645024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012160" y="3321002"/>
            <a:ext cx="1296144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[KamZuc’06]</a:t>
            </a:r>
            <a:endParaRPr lang="en-US" sz="1400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 algn="ctr" rtl="0">
              <a:buNone/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4067944" y="3873644"/>
                <a:ext cx="1152128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𝑝𝑜𝑙𝑦</m:t>
                      </m:r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944" y="3873644"/>
                <a:ext cx="1152128" cy="491460"/>
              </a:xfrm>
              <a:prstGeom prst="rect">
                <a:avLst/>
              </a:prstGeom>
              <a:blipFill rotWithShape="0">
                <a:blip r:embed="rId8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4572000" y="3657620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4644008" y="3140968"/>
            <a:ext cx="1224136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[GabRazSha’06, Rao’09]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251522" y="4633871"/>
            <a:ext cx="8552422" cy="864067"/>
            <a:chOff x="4344101" y="1869866"/>
            <a:chExt cx="4548380" cy="1372691"/>
          </a:xfrm>
        </p:grpSpPr>
        <p:sp>
          <p:nvSpPr>
            <p:cNvPr id="37" name="Rounded Rectangle 36"/>
            <p:cNvSpPr/>
            <p:nvPr/>
          </p:nvSpPr>
          <p:spPr>
            <a:xfrm>
              <a:off x="4344101" y="1869866"/>
              <a:ext cx="4548380" cy="1372691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Content Placeholder 2"/>
                <p:cNvSpPr txBox="1">
                  <a:spLocks/>
                </p:cNvSpPr>
                <p:nvPr/>
              </p:nvSpPr>
              <p:spPr>
                <a:xfrm>
                  <a:off x="4381382" y="1965092"/>
                  <a:ext cx="4366707" cy="1239061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0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</a:t>
                  </a: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 </a:t>
                  </a:r>
                  <a:r>
                    <a:rPr lang="en-US" sz="1400" b="1" dirty="0" smtClean="0">
                      <a:solidFill>
                        <a:srgbClr val="7030A0"/>
                      </a:solidFill>
                      <a:latin typeface="Comic Sans MS" pitchFamily="66" charset="0"/>
                    </a:rPr>
                    <a:t>[KamZuc’06]</a:t>
                  </a: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For </a:t>
                  </a:r>
                  <a:r>
                    <a:rPr lang="en-US" sz="2000" b="1" dirty="0" smtClean="0">
                      <a:latin typeface="Comic Sans MS" pitchFamily="66" charset="0"/>
                    </a:rPr>
                    <a:t>any</a:t>
                  </a:r>
                  <a:r>
                    <a:rPr lang="en-US" sz="2000" dirty="0" smtClean="0">
                      <a:latin typeface="Comic Sans MS" pitchFamily="66" charset="0"/>
                    </a:rPr>
                    <a:t> k, there is an efficient and simple extractor with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5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 output bits.</a:t>
                  </a:r>
                  <a:endParaRPr lang="en-US" sz="20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2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38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2" y="1965092"/>
                  <a:ext cx="4366707" cy="1239061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817" t="-6250" r="-742" b="-7813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2" name="Group 41"/>
          <p:cNvGrpSpPr/>
          <p:nvPr/>
        </p:nvGrpSpPr>
        <p:grpSpPr>
          <a:xfrm>
            <a:off x="251520" y="5701395"/>
            <a:ext cx="8552422" cy="876692"/>
            <a:chOff x="4344101" y="1869866"/>
            <a:chExt cx="4548380" cy="1372691"/>
          </a:xfrm>
        </p:grpSpPr>
        <p:sp>
          <p:nvSpPr>
            <p:cNvPr id="44" name="Rounded Rectangle 43"/>
            <p:cNvSpPr/>
            <p:nvPr/>
          </p:nvSpPr>
          <p:spPr>
            <a:xfrm>
              <a:off x="4344101" y="1869866"/>
              <a:ext cx="4548380" cy="1372691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5" name="Content Placeholder 2"/>
                <p:cNvSpPr txBox="1">
                  <a:spLocks/>
                </p:cNvSpPr>
                <p:nvPr/>
              </p:nvSpPr>
              <p:spPr>
                <a:xfrm>
                  <a:off x="4381382" y="1965089"/>
                  <a:ext cx="4366707" cy="1174963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0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</a:t>
                  </a: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 </a:t>
                  </a:r>
                  <a:r>
                    <a:rPr lang="en-US" sz="1400" b="1" dirty="0" smtClean="0">
                      <a:solidFill>
                        <a:srgbClr val="7030A0"/>
                      </a:solidFill>
                      <a:latin typeface="Comic Sans MS" pitchFamily="66" charset="0"/>
                    </a:rPr>
                    <a:t>[ResVad’10]</a:t>
                  </a: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Space-bounded streaming algorithms cannot extract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𝜔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e>
                          </m:func>
                        </m:e>
                      </m:d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 bits for </a:t>
                  </a:r>
                  <a14:m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𝑜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d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.</a:t>
                  </a:r>
                  <a:endParaRPr lang="en-US" sz="20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2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45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2" y="1965089"/>
                  <a:ext cx="4366707" cy="1174963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l="-817" t="-6504" r="-742" b="-12195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Content Placeholder 2"/>
              <p:cNvSpPr txBox="1">
                <a:spLocks/>
              </p:cNvSpPr>
              <p:nvPr/>
            </p:nvSpPr>
            <p:spPr>
              <a:xfrm>
                <a:off x="484074" y="2299847"/>
                <a:ext cx="7976358" cy="86403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then most functions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: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  <m:sup>
                        <m:r>
                          <a:rPr lang="en-US" sz="20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p>
                    </m:sSup>
                  </m:oMath>
                </a14:m>
                <a:r>
                  <a:rPr lang="en-US" sz="2000" dirty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are </a:t>
                </a:r>
                <a:r>
                  <a:rPr lang="en-US" sz="2000" u="sng" dirty="0" smtClean="0">
                    <a:latin typeface="Comic Sans MS" pitchFamily="66" charset="0"/>
                  </a:rPr>
                  <a:t>not </a:t>
                </a:r>
              </a:p>
              <a:p>
                <a:pPr marL="0" indent="0" algn="just" rtl="0">
                  <a:buNone/>
                </a:pPr>
                <a:r>
                  <a:rPr lang="en-US" sz="2000" dirty="0" smtClean="0"/>
                  <a:t>  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err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-bit-fixing </a:t>
                </a:r>
                <a:r>
                  <a:rPr lang="en-US" sz="2000" dirty="0" smtClean="0">
                    <a:latin typeface="Comic Sans MS" pitchFamily="66" charset="0"/>
                  </a:rPr>
                  <a:t>extractors.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074" y="2299847"/>
                <a:ext cx="7976358" cy="864039"/>
              </a:xfrm>
              <a:prstGeom prst="rect">
                <a:avLst/>
              </a:prstGeom>
              <a:blipFill rotWithShape="0">
                <a:blip r:embed="rId11"/>
                <a:stretch>
                  <a:fillRect l="-764" t="-2817" b="-70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5" name="Straight Connector 64"/>
          <p:cNvCxnSpPr/>
          <p:nvPr/>
        </p:nvCxnSpPr>
        <p:spPr>
          <a:xfrm>
            <a:off x="3275856" y="3645053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ontent Placeholder 2"/>
              <p:cNvSpPr txBox="1">
                <a:spLocks/>
              </p:cNvSpPr>
              <p:nvPr/>
            </p:nvSpPr>
            <p:spPr>
              <a:xfrm>
                <a:off x="2915816" y="3861048"/>
                <a:ext cx="864096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6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5816" y="3861048"/>
                <a:ext cx="864096" cy="49146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Content Placeholder 2"/>
          <p:cNvSpPr txBox="1">
            <a:spLocks/>
          </p:cNvSpPr>
          <p:nvPr/>
        </p:nvSpPr>
        <p:spPr>
          <a:xfrm>
            <a:off x="1763688" y="3376619"/>
            <a:ext cx="407134" cy="484429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4400" b="1" dirty="0" smtClean="0">
                <a:solidFill>
                  <a:srgbClr val="C00000"/>
                </a:solidFill>
                <a:latin typeface="Comic Sans MS" pitchFamily="66" charset="0"/>
              </a:rPr>
              <a:t>?</a:t>
            </a:r>
            <a:endParaRPr lang="en-US" sz="44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851920" y="4581128"/>
            <a:ext cx="5040560" cy="208045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77078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2" grpId="0"/>
      <p:bldP spid="23" grpId="0"/>
      <p:bldP spid="24" grpId="0"/>
      <p:bldP spid="30" grpId="0"/>
      <p:bldP spid="32" grpId="0"/>
      <p:bldP spid="34" grpId="0"/>
      <p:bldP spid="64" grpId="0"/>
      <p:bldP spid="66" grpId="0"/>
      <p:bldP spid="6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62537" y="1466735"/>
            <a:ext cx="8485927" cy="697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-25495" y="1558313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5495" y="1558313"/>
                <a:ext cx="576064" cy="49146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8593430" y="1558313"/>
                <a:ext cx="371057" cy="550872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dirty="0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3430" y="1558313"/>
                <a:ext cx="371057" cy="55087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Content Placeholder 2"/>
          <p:cNvSpPr txBox="1">
            <a:spLocks/>
          </p:cNvSpPr>
          <p:nvPr/>
        </p:nvSpPr>
        <p:spPr>
          <a:xfrm>
            <a:off x="7236296" y="825695"/>
            <a:ext cx="1578824" cy="64804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[Vaz’85,BBR’85,CGHFRS’85]</a:t>
            </a:r>
          </a:p>
          <a:p>
            <a:pPr marL="0" indent="0" algn="ctr" rtl="0">
              <a:buNone/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6948264" y="1630321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80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en-US" sz="180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8264" y="1630321"/>
                <a:ext cx="576064" cy="491460"/>
              </a:xfrm>
              <a:prstGeom prst="rect">
                <a:avLst/>
              </a:prstGeom>
              <a:blipFill rotWithShape="0">
                <a:blip r:embed="rId5"/>
                <a:stretch>
                  <a:fillRect b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>
                <a:off x="6012160" y="1617725"/>
                <a:ext cx="57606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1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rad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1617725"/>
                <a:ext cx="576064" cy="49146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/>
          <p:cNvCxnSpPr/>
          <p:nvPr/>
        </p:nvCxnSpPr>
        <p:spPr>
          <a:xfrm>
            <a:off x="251520" y="1387753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300192" y="1401701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754370" y="1390684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236296" y="1401701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Content Placeholder 2"/>
          <p:cNvSpPr txBox="1">
            <a:spLocks/>
          </p:cNvSpPr>
          <p:nvPr/>
        </p:nvSpPr>
        <p:spPr>
          <a:xfrm>
            <a:off x="6372200" y="1041661"/>
            <a:ext cx="839182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[KZ’06]</a:t>
            </a:r>
            <a:endParaRPr lang="en-US" sz="1400" dirty="0">
              <a:solidFill>
                <a:srgbClr val="7030A0"/>
              </a:solidFill>
              <a:latin typeface="Comic Sans MS" pitchFamily="66" charset="0"/>
            </a:endParaRPr>
          </a:p>
          <a:p>
            <a:pPr marL="0" indent="0" algn="ctr" rtl="0">
              <a:buNone/>
            </a:pP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4572000" y="1630321"/>
                <a:ext cx="112682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dirty="0" smtClean="0">
                          <a:latin typeface="Cambria Math" panose="02040503050406030204" pitchFamily="18" charset="0"/>
                        </a:rPr>
                        <m:t>𝑝𝑜𝑙𝑦</m:t>
                      </m:r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630321"/>
                <a:ext cx="1126824" cy="491460"/>
              </a:xfrm>
              <a:prstGeom prst="rect">
                <a:avLst/>
              </a:prstGeom>
              <a:blipFill rotWithShape="0">
                <a:blip r:embed="rId7"/>
                <a:stretch>
                  <a:fillRect l="-162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Connector 32"/>
          <p:cNvCxnSpPr/>
          <p:nvPr/>
        </p:nvCxnSpPr>
        <p:spPr>
          <a:xfrm>
            <a:off x="5076056" y="1392263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4" name="Content Placeholder 2"/>
          <p:cNvSpPr txBox="1">
            <a:spLocks/>
          </p:cNvSpPr>
          <p:nvPr/>
        </p:nvSpPr>
        <p:spPr>
          <a:xfrm>
            <a:off x="5231089" y="869734"/>
            <a:ext cx="936104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7030A0"/>
                </a:solidFill>
                <a:latin typeface="Comic Sans MS" pitchFamily="66" charset="0"/>
              </a:rPr>
              <a:t>[GRS’06, Rao’09]</a:t>
            </a:r>
            <a:endParaRPr lang="en-US" sz="1800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2754877" y="1401730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/>
              <p:cNvSpPr txBox="1">
                <a:spLocks/>
              </p:cNvSpPr>
              <p:nvPr/>
            </p:nvSpPr>
            <p:spPr>
              <a:xfrm>
                <a:off x="2215426" y="1606013"/>
                <a:ext cx="1368152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func>
                            <m:funcPr>
                              <m:ctrlP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1800" b="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18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5426" y="1606013"/>
                <a:ext cx="1368152" cy="49146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Content Placeholder 2"/>
          <p:cNvSpPr txBox="1">
            <a:spLocks/>
          </p:cNvSpPr>
          <p:nvPr/>
        </p:nvSpPr>
        <p:spPr>
          <a:xfrm>
            <a:off x="2843808" y="1041690"/>
            <a:ext cx="1205014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600" dirty="0" smtClean="0">
                <a:solidFill>
                  <a:srgbClr val="C00000"/>
                </a:solidFill>
                <a:latin typeface="Comic Sans MS" pitchFamily="66" charset="0"/>
              </a:rPr>
              <a:t>Theorem 1</a:t>
            </a:r>
            <a:endParaRPr lang="en-US" sz="2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ontent Placeholder 2"/>
              <p:cNvSpPr txBox="1">
                <a:spLocks/>
              </p:cNvSpPr>
              <p:nvPr/>
            </p:nvSpPr>
            <p:spPr>
              <a:xfrm>
                <a:off x="4552879" y="2349423"/>
                <a:ext cx="4159832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800" dirty="0" smtClean="0">
                    <a:latin typeface="Comic Sans MS" pitchFamily="66" charset="0"/>
                  </a:rPr>
                  <a:t>One can extract</a:t>
                </a:r>
                <a14:m>
                  <m:oMath xmlns:m="http://schemas.openxmlformats.org/officeDocument/2006/math">
                    <m:r>
                      <a:rPr lang="en-US" sz="180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bits.</a:t>
                </a:r>
              </a:p>
            </p:txBody>
          </p:sp>
        </mc:Choice>
        <mc:Fallback xmlns="">
          <p:sp>
            <p:nvSpPr>
              <p:cNvPr id="4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2879" y="2349423"/>
                <a:ext cx="4159832" cy="491460"/>
              </a:xfrm>
              <a:prstGeom prst="rect">
                <a:avLst/>
              </a:prstGeom>
              <a:blipFill rotWithShape="0">
                <a:blip r:embed="rId9"/>
                <a:stretch>
                  <a:fillRect l="-1320" t="-493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reeform 3"/>
          <p:cNvSpPr/>
          <p:nvPr/>
        </p:nvSpPr>
        <p:spPr>
          <a:xfrm>
            <a:off x="605946" y="1603836"/>
            <a:ext cx="1157742" cy="695480"/>
          </a:xfrm>
          <a:custGeom>
            <a:avLst/>
            <a:gdLst>
              <a:gd name="connsiteX0" fmla="*/ 1156273 w 1157742"/>
              <a:gd name="connsiteY0" fmla="*/ 705080 h 705080"/>
              <a:gd name="connsiteX1" fmla="*/ 991020 w 1157742"/>
              <a:gd name="connsiteY1" fmla="*/ 528810 h 705080"/>
              <a:gd name="connsiteX2" fmla="*/ 109670 w 1157742"/>
              <a:gd name="connsiteY2" fmla="*/ 583894 h 705080"/>
              <a:gd name="connsiteX3" fmla="*/ 43569 w 1157742"/>
              <a:gd name="connsiteY3" fmla="*/ 0 h 70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742" h="705080">
                <a:moveTo>
                  <a:pt x="1156273" y="705080"/>
                </a:moveTo>
                <a:cubicBezTo>
                  <a:pt x="1160863" y="627044"/>
                  <a:pt x="1165454" y="549008"/>
                  <a:pt x="991020" y="528810"/>
                </a:cubicBezTo>
                <a:cubicBezTo>
                  <a:pt x="816586" y="508612"/>
                  <a:pt x="267578" y="672029"/>
                  <a:pt x="109670" y="583894"/>
                </a:cubicBezTo>
                <a:cubicBezTo>
                  <a:pt x="-48238" y="495759"/>
                  <a:pt x="-2335" y="247879"/>
                  <a:pt x="43569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49" name="Straight Connector 48"/>
          <p:cNvCxnSpPr/>
          <p:nvPr/>
        </p:nvCxnSpPr>
        <p:spPr>
          <a:xfrm>
            <a:off x="1547664" y="1401730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Content Placeholder 2"/>
          <p:cNvSpPr txBox="1">
            <a:spLocks/>
          </p:cNvSpPr>
          <p:nvPr/>
        </p:nvSpPr>
        <p:spPr>
          <a:xfrm>
            <a:off x="251520" y="1041719"/>
            <a:ext cx="1279222" cy="32402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 rtl="0">
              <a:spcBef>
                <a:spcPts val="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Comic Sans MS" pitchFamily="66" charset="0"/>
              </a:rPr>
              <a:t>Theorem </a:t>
            </a:r>
            <a:r>
              <a:rPr lang="en-US" sz="16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en-US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Content Placeholder 2"/>
              <p:cNvSpPr txBox="1">
                <a:spLocks/>
              </p:cNvSpPr>
              <p:nvPr/>
            </p:nvSpPr>
            <p:spPr>
              <a:xfrm>
                <a:off x="827584" y="1610089"/>
                <a:ext cx="1368152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800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en-US" sz="18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1800" b="0" i="0" dirty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e>
                                    <m:sup>
                                      <m:r>
                                        <a:rPr lang="en-US" sz="1800" b="0" i="1" dirty="0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sz="1800" b="0" i="1" dirty="0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1610089"/>
                <a:ext cx="1368152" cy="49146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>
                <a:off x="179512" y="2337833"/>
                <a:ext cx="3797302" cy="679491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800" dirty="0" smtClean="0">
                    <a:latin typeface="Comic Sans MS" pitchFamily="66" charset="0"/>
                  </a:rPr>
                  <a:t>No algorithm can extract more than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18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US" sz="1800" b="0" i="0" smtClean="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bits.</a:t>
                </a:r>
              </a:p>
            </p:txBody>
          </p:sp>
        </mc:Choice>
        <mc:Fallback xmlns=""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2337833"/>
                <a:ext cx="3797302" cy="679491"/>
              </a:xfrm>
              <a:prstGeom prst="rect">
                <a:avLst/>
              </a:prstGeom>
              <a:blipFill rotWithShape="0">
                <a:blip r:embed="rId11"/>
                <a:stretch>
                  <a:fillRect l="-1284" t="-4505" r="-1445" b="-991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Freeform 53"/>
          <p:cNvSpPr/>
          <p:nvPr/>
        </p:nvSpPr>
        <p:spPr>
          <a:xfrm>
            <a:off x="3414258" y="1558313"/>
            <a:ext cx="2434764" cy="851529"/>
          </a:xfrm>
          <a:custGeom>
            <a:avLst/>
            <a:gdLst>
              <a:gd name="connsiteX0" fmla="*/ 1156273 w 1157742"/>
              <a:gd name="connsiteY0" fmla="*/ 705080 h 705080"/>
              <a:gd name="connsiteX1" fmla="*/ 991020 w 1157742"/>
              <a:gd name="connsiteY1" fmla="*/ 528810 h 705080"/>
              <a:gd name="connsiteX2" fmla="*/ 109670 w 1157742"/>
              <a:gd name="connsiteY2" fmla="*/ 583894 h 705080"/>
              <a:gd name="connsiteX3" fmla="*/ 43569 w 1157742"/>
              <a:gd name="connsiteY3" fmla="*/ 0 h 70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7742" h="705080">
                <a:moveTo>
                  <a:pt x="1156273" y="705080"/>
                </a:moveTo>
                <a:cubicBezTo>
                  <a:pt x="1160863" y="627044"/>
                  <a:pt x="1165454" y="549008"/>
                  <a:pt x="991020" y="528810"/>
                </a:cubicBezTo>
                <a:cubicBezTo>
                  <a:pt x="816586" y="508612"/>
                  <a:pt x="267578" y="672029"/>
                  <a:pt x="109670" y="583894"/>
                </a:cubicBezTo>
                <a:cubicBezTo>
                  <a:pt x="-48238" y="495759"/>
                  <a:pt x="-2335" y="247879"/>
                  <a:pt x="43569" y="0"/>
                </a:cubicBezTo>
              </a:path>
            </a:pathLst>
          </a:custGeom>
          <a:noFill/>
          <a:ln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ontent Placeholder 2"/>
              <p:cNvSpPr txBox="1">
                <a:spLocks/>
              </p:cNvSpPr>
              <p:nvPr/>
            </p:nvSpPr>
            <p:spPr>
              <a:xfrm>
                <a:off x="4572000" y="2697874"/>
                <a:ext cx="273630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1800" dirty="0" smtClean="0">
                    <a:latin typeface="Comic Sans MS" pitchFamily="66" charset="0"/>
                  </a:rPr>
                  <a:t>Running-time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sSup>
                          <m:sSupPr>
                            <m:ctrlP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1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en-US" sz="1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18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latin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en-US" sz="1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18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5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697874"/>
                <a:ext cx="2736304" cy="491460"/>
              </a:xfrm>
              <a:prstGeom prst="rect">
                <a:avLst/>
              </a:prstGeom>
              <a:blipFill rotWithShape="0">
                <a:blip r:embed="rId12"/>
                <a:stretch>
                  <a:fillRect l="-1782" r="-1559" b="-375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Our Contribution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4139952" y="1387782"/>
            <a:ext cx="0" cy="1579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Content Placeholder 2"/>
              <p:cNvSpPr txBox="1">
                <a:spLocks/>
              </p:cNvSpPr>
              <p:nvPr/>
            </p:nvSpPr>
            <p:spPr>
              <a:xfrm>
                <a:off x="3832798" y="1628771"/>
                <a:ext cx="667194" cy="49146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800" b="0" i="0" dirty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1800" b="0" i="1" dirty="0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2798" y="1628771"/>
                <a:ext cx="667194" cy="491460"/>
              </a:xfrm>
              <a:prstGeom prst="rect">
                <a:avLst/>
              </a:prstGeom>
              <a:blipFill rotWithShape="0">
                <a:blip r:embed="rId13"/>
                <a:stretch>
                  <a:fillRect l="-183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5" name="Group 54"/>
          <p:cNvGrpSpPr/>
          <p:nvPr/>
        </p:nvGrpSpPr>
        <p:grpSpPr>
          <a:xfrm>
            <a:off x="210205" y="3765427"/>
            <a:ext cx="8754281" cy="876692"/>
            <a:chOff x="4344101" y="1869866"/>
            <a:chExt cx="4548380" cy="1372691"/>
          </a:xfrm>
        </p:grpSpPr>
        <p:sp>
          <p:nvSpPr>
            <p:cNvPr id="56" name="Rounded Rectangle 55"/>
            <p:cNvSpPr/>
            <p:nvPr/>
          </p:nvSpPr>
          <p:spPr>
            <a:xfrm>
              <a:off x="4344101" y="1869866"/>
              <a:ext cx="4548380" cy="1372691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7" name="Content Placeholder 2"/>
                <p:cNvSpPr txBox="1">
                  <a:spLocks/>
                </p:cNvSpPr>
                <p:nvPr/>
              </p:nvSpPr>
              <p:spPr>
                <a:xfrm>
                  <a:off x="4381381" y="1965089"/>
                  <a:ext cx="4484552" cy="1242968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 1.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The threshold, </a:t>
                  </a:r>
                  <a:r>
                    <a:rPr lang="en-US" sz="2000" dirty="0">
                      <a:latin typeface="Comic Sans MS" pitchFamily="66" charset="0"/>
                    </a:rPr>
                    <a:t>if exists,</a:t>
                  </a:r>
                  <a:r>
                    <a:rPr lang="en-US" sz="2000" dirty="0" smtClean="0">
                      <a:latin typeface="Comic Sans MS" pitchFamily="66" charset="0"/>
                    </a:rPr>
                    <a:t> for extracting all the randomness is not at </a:t>
                  </a:r>
                  <a14:m>
                    <m:oMath xmlns:m="http://schemas.openxmlformats.org/officeDocument/2006/math"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func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. </a:t>
                  </a:r>
                  <a:endParaRPr lang="en-US" sz="2000" dirty="0">
                    <a:latin typeface="Comic Sans MS" pitchFamily="66" charset="0"/>
                  </a:endParaRPr>
                </a:p>
                <a:p>
                  <a:pPr marL="0" indent="0" algn="just" rtl="0">
                    <a:buNone/>
                  </a:pPr>
                  <a:endParaRPr lang="en-US" sz="2200" dirty="0" smtClean="0">
                    <a:solidFill>
                      <a:schemeClr val="tx1"/>
                    </a:solidFill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57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1" y="1965089"/>
                  <a:ext cx="4484552" cy="1242968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918" t="-6154" r="-777" b="-615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63" name="Content Placeholder 2"/>
          <p:cNvSpPr txBox="1">
            <a:spLocks/>
          </p:cNvSpPr>
          <p:nvPr/>
        </p:nvSpPr>
        <p:spPr>
          <a:xfrm>
            <a:off x="179512" y="2985964"/>
            <a:ext cx="3797302" cy="358403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rtl="0">
              <a:buNone/>
            </a:pPr>
            <a:r>
              <a:rPr lang="en-US" sz="1800" b="1" dirty="0">
                <a:latin typeface="Comic Sans MS" pitchFamily="66" charset="0"/>
              </a:rPr>
              <a:t>E</a:t>
            </a:r>
            <a:r>
              <a:rPr lang="en-US" sz="1800" b="1" dirty="0" smtClean="0">
                <a:solidFill>
                  <a:schemeClr val="tx1"/>
                </a:solidFill>
                <a:latin typeface="Comic Sans MS" pitchFamily="66" charset="0"/>
              </a:rPr>
              <a:t>ven when the fixed bits are set to 0 !</a:t>
            </a:r>
          </a:p>
        </p:txBody>
      </p:sp>
      <p:grpSp>
        <p:nvGrpSpPr>
          <p:cNvPr id="65" name="Group 64"/>
          <p:cNvGrpSpPr/>
          <p:nvPr/>
        </p:nvGrpSpPr>
        <p:grpSpPr>
          <a:xfrm>
            <a:off x="207059" y="4779445"/>
            <a:ext cx="8552422" cy="876692"/>
            <a:chOff x="4344101" y="1869866"/>
            <a:chExt cx="4548380" cy="1372691"/>
          </a:xfrm>
        </p:grpSpPr>
        <p:sp>
          <p:nvSpPr>
            <p:cNvPr id="66" name="Rounded Rectangle 65"/>
            <p:cNvSpPr/>
            <p:nvPr/>
          </p:nvSpPr>
          <p:spPr>
            <a:xfrm>
              <a:off x="4344101" y="1869866"/>
              <a:ext cx="4548380" cy="1372691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67" name="Content Placeholder 2"/>
            <p:cNvSpPr txBox="1">
              <a:spLocks/>
            </p:cNvSpPr>
            <p:nvPr/>
          </p:nvSpPr>
          <p:spPr>
            <a:xfrm>
              <a:off x="4381382" y="1965089"/>
              <a:ext cx="4366707" cy="105044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chemeClr val="accent6">
                      <a:lumMod val="75000"/>
                    </a:schemeClr>
                  </a:solidFill>
                  <a:latin typeface="Comic Sans MS" pitchFamily="66" charset="0"/>
                </a:rPr>
                <a:t>Theorem 2.</a:t>
              </a:r>
              <a:r>
                <a:rPr lang="en-US" sz="2200" dirty="0" smtClean="0">
                  <a:latin typeface="Comic Sans MS" pitchFamily="66" charset="0"/>
                </a:rPr>
                <a:t> </a:t>
              </a:r>
              <a:r>
                <a:rPr lang="en-US" sz="2000" dirty="0" smtClean="0">
                  <a:latin typeface="Comic Sans MS" pitchFamily="66" charset="0"/>
                </a:rPr>
                <a:t>When k is small enough, only a logarithmic amount of the entropy is accessible, information-theoretically.</a:t>
              </a:r>
              <a:endParaRPr lang="en-US" sz="2000" dirty="0">
                <a:latin typeface="Comic Sans MS" pitchFamily="66" charset="0"/>
              </a:endParaRPr>
            </a:p>
            <a:p>
              <a:pPr marL="0" indent="0" algn="just" rtl="0">
                <a:buNone/>
              </a:pP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212563" y="5781651"/>
            <a:ext cx="8552422" cy="876692"/>
            <a:chOff x="4344101" y="1869866"/>
            <a:chExt cx="4548380" cy="1372691"/>
          </a:xfrm>
        </p:grpSpPr>
        <p:sp>
          <p:nvSpPr>
            <p:cNvPr id="69" name="Rounded Rectangle 68"/>
            <p:cNvSpPr/>
            <p:nvPr/>
          </p:nvSpPr>
          <p:spPr>
            <a:xfrm>
              <a:off x="4344101" y="1869866"/>
              <a:ext cx="4548380" cy="1372691"/>
            </a:xfrm>
            <a:prstGeom prst="roundRect">
              <a:avLst>
                <a:gd name="adj" fmla="val 11411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0" name="Content Placeholder 2"/>
                <p:cNvSpPr txBox="1">
                  <a:spLocks/>
                </p:cNvSpPr>
                <p:nvPr/>
              </p:nvSpPr>
              <p:spPr>
                <a:xfrm>
                  <a:off x="4381382" y="1965089"/>
                  <a:ext cx="4366707" cy="1277468"/>
                </a:xfrm>
                <a:prstGeom prst="rect">
                  <a:avLst/>
                </a:prstGeom>
              </p:spPr>
              <p:txBody>
                <a:bodyPr vert="horz" lIns="91440" tIns="45720" rIns="91440" bIns="45720" rtlCol="1">
                  <a:noAutofit/>
                </a:bodyPr>
                <a:lstStyle>
                  <a:lvl1pPr marL="342900" indent="-3429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32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742950" indent="-28575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1143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4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600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–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20574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»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5146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9718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4290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886200" indent="-228600" algn="r" defTabSz="914400" rtl="1" eaLnBrk="1" latinLnBrk="0" hangingPunct="1">
                    <a:spcBef>
                      <a:spcPct val="20000"/>
                    </a:spcBef>
                    <a:buFont typeface="Arial" pitchFamily="34" charset="0"/>
                    <a:buChar char="•"/>
                    <a:defRPr sz="20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marL="0" indent="0" algn="just" rtl="0">
                    <a:buNone/>
                  </a:pPr>
                  <a:r>
                    <a:rPr lang="en-US" sz="2200" b="1" dirty="0" smtClean="0">
                      <a:solidFill>
                        <a:schemeClr val="accent6">
                          <a:lumMod val="75000"/>
                        </a:schemeClr>
                      </a:solidFill>
                      <a:latin typeface="Comic Sans MS" pitchFamily="66" charset="0"/>
                    </a:rPr>
                    <a:t>Theorem 3.</a:t>
                  </a:r>
                  <a:r>
                    <a:rPr lang="en-US" sz="2200" dirty="0" smtClean="0">
                      <a:latin typeface="Comic Sans MS" pitchFamily="66" charset="0"/>
                    </a:rPr>
                    <a:t> </a:t>
                  </a:r>
                  <a:r>
                    <a:rPr lang="en-US" sz="2000" dirty="0" smtClean="0">
                      <a:latin typeface="Comic Sans MS" pitchFamily="66" charset="0"/>
                    </a:rPr>
                    <a:t>There exists an efficient extractor for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sz="2000" i="1" dirty="0" err="1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-zero-fixing sources for any </a:t>
                  </a:r>
                  <a14:m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en-US" sz="2000" b="0" i="1" dirty="0" smtClean="0">
                          <a:latin typeface="Cambria Math" panose="02040503050406030204" pitchFamily="18" charset="0"/>
                        </a:rPr>
                        <m:t>≥</m:t>
                      </m:r>
                      <m:sSup>
                        <m:sSupPr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en-US" sz="2000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000" b="0" i="0" dirty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func>
                                    <m:funcPr>
                                      <m:ctrlPr>
                                        <a:rPr lang="en-US" sz="2000" b="0" i="1" dirty="0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000" b="0" i="0" dirty="0" smtClean="0">
                                          <a:latin typeface="Cambria Math" panose="02040503050406030204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a:rPr lang="en-US" sz="2000" b="0" i="1" dirty="0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func>
                                </m:e>
                              </m:func>
                            </m:e>
                          </m:d>
                        </m:e>
                        <m:sup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sz="2000" b="0" i="1" dirty="0" smtClean="0">
                              <a:latin typeface="Cambria Math" panose="02040503050406030204" pitchFamily="18" charset="0"/>
                            </a:rPr>
                            <m:t>01</m:t>
                          </m:r>
                        </m:sup>
                      </m:sSup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 with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 b="0" i="0" dirty="0" smtClean="0">
                          <a:latin typeface="Cambria Math" panose="02040503050406030204" pitchFamily="18" charset="0"/>
                        </a:rPr>
                        <m:t>Ω</m:t>
                      </m:r>
                      <m:d>
                        <m:dPr>
                          <m:ctrlP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b="0" i="1" dirty="0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</m:oMath>
                  </a14:m>
                  <a:r>
                    <a:rPr lang="en-US" sz="2000" dirty="0" smtClean="0">
                      <a:latin typeface="Comic Sans MS" pitchFamily="66" charset="0"/>
                    </a:rPr>
                    <a:t> output bits.</a:t>
                  </a:r>
                  <a:endParaRPr lang="en-US" sz="2000" dirty="0">
                    <a:latin typeface="Comic Sans MS" pitchFamily="66" charset="0"/>
                  </a:endParaRPr>
                </a:p>
              </p:txBody>
            </p:sp>
          </mc:Choice>
          <mc:Fallback xmlns="">
            <p:sp>
              <p:nvSpPr>
                <p:cNvPr id="70" name="Content Placeholder 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81382" y="1965089"/>
                  <a:ext cx="4366707" cy="1277468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 l="-965" t="-5224" r="-817" b="-5224"/>
                  </a:stretch>
                </a:blipFill>
              </p:spPr>
              <p:txBody>
                <a:bodyPr/>
                <a:lstStyle/>
                <a:p>
                  <a:r>
                    <a:rPr lang="he-IL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71" name="Group 70"/>
          <p:cNvGrpSpPr/>
          <p:nvPr/>
        </p:nvGrpSpPr>
        <p:grpSpPr>
          <a:xfrm>
            <a:off x="201546" y="4775118"/>
            <a:ext cx="8552422" cy="876692"/>
            <a:chOff x="4344101" y="1869865"/>
            <a:chExt cx="4548380" cy="1372691"/>
          </a:xfrm>
        </p:grpSpPr>
        <p:sp>
          <p:nvSpPr>
            <p:cNvPr id="72" name="Rounded Rectangle 71"/>
            <p:cNvSpPr/>
            <p:nvPr/>
          </p:nvSpPr>
          <p:spPr>
            <a:xfrm>
              <a:off x="4344101" y="1869865"/>
              <a:ext cx="4548380" cy="1372691"/>
            </a:xfrm>
            <a:prstGeom prst="roundRect">
              <a:avLst>
                <a:gd name="adj" fmla="val 11411"/>
              </a:avLst>
            </a:prstGeom>
            <a:solidFill>
              <a:srgbClr val="FBFABE"/>
            </a:solidFill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he-IL"/>
            </a:p>
          </p:txBody>
        </p:sp>
        <p:sp>
          <p:nvSpPr>
            <p:cNvPr id="73" name="Content Placeholder 2"/>
            <p:cNvSpPr txBox="1">
              <a:spLocks/>
            </p:cNvSpPr>
            <p:nvPr/>
          </p:nvSpPr>
          <p:spPr>
            <a:xfrm>
              <a:off x="4381382" y="1965088"/>
              <a:ext cx="4366707" cy="1050442"/>
            </a:xfrm>
            <a:prstGeom prst="rect">
              <a:avLst/>
            </a:prstGeom>
          </p:spPr>
          <p:txBody>
            <a:bodyPr vert="horz" lIns="91440" tIns="45720" rIns="91440" bIns="45720" rtlCol="1">
              <a:noAutofit/>
            </a:bodyPr>
            <a:lstStyle>
              <a:lvl1pPr marL="342900" indent="-3429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just" rtl="0">
                <a:buNone/>
              </a:pPr>
              <a:r>
                <a:rPr lang="en-US" sz="2200" b="1" dirty="0" smtClean="0">
                  <a:solidFill>
                    <a:srgbClr val="C00000"/>
                  </a:solidFill>
                  <a:latin typeface="Comic Sans MS" pitchFamily="66" charset="0"/>
                </a:rPr>
                <a:t>Theorem 2.</a:t>
              </a:r>
              <a:r>
                <a:rPr lang="en-US" sz="2200" dirty="0" smtClean="0">
                  <a:latin typeface="Comic Sans MS" pitchFamily="66" charset="0"/>
                </a:rPr>
                <a:t> </a:t>
              </a:r>
              <a:r>
                <a:rPr lang="en-US" sz="2000" dirty="0" smtClean="0">
                  <a:latin typeface="Comic Sans MS" pitchFamily="66" charset="0"/>
                </a:rPr>
                <a:t>When k is small enough, only a logarithmic amount of the entropy is accessible, information-theoretically.</a:t>
              </a:r>
              <a:endParaRPr lang="en-US" sz="2000" dirty="0">
                <a:latin typeface="Comic Sans MS" pitchFamily="66" charset="0"/>
              </a:endParaRPr>
            </a:p>
            <a:p>
              <a:pPr marL="0" indent="0" algn="just" rtl="0">
                <a:buNone/>
              </a:pPr>
              <a:endParaRPr lang="en-US" sz="2200" dirty="0" smtClean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pic>
        <p:nvPicPr>
          <p:cNvPr id="3" name="Picture 2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340034" y="4870620"/>
            <a:ext cx="7567118" cy="1808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76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/>
      <p:bldP spid="40" grpId="0"/>
      <p:bldP spid="4" grpId="0" animBg="1"/>
      <p:bldP spid="50" grpId="0"/>
      <p:bldP spid="51" grpId="0"/>
      <p:bldP spid="53" grpId="0"/>
      <p:bldP spid="54" grpId="0" animBg="1"/>
      <p:bldP spid="59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Proof sketch for the impossibility result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1853444" y="5329225"/>
            <a:ext cx="5256584" cy="1409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91680" y="6295350"/>
            <a:ext cx="1728192" cy="79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ontent Placeholder 2"/>
              <p:cNvSpPr txBox="1">
                <a:spLocks/>
              </p:cNvSpPr>
              <p:nvPr/>
            </p:nvSpPr>
            <p:spPr>
              <a:xfrm>
                <a:off x="753917" y="6149010"/>
                <a:ext cx="1009771" cy="37633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7" y="6149010"/>
                <a:ext cx="1009771" cy="37633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Arrow Connector 12"/>
          <p:cNvCxnSpPr/>
          <p:nvPr/>
        </p:nvCxnSpPr>
        <p:spPr>
          <a:xfrm flipH="1">
            <a:off x="4738050" y="6450383"/>
            <a:ext cx="1661623" cy="1980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6250218" y="6126347"/>
            <a:ext cx="1554120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The all-zeros vector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126120" y="5622291"/>
            <a:ext cx="1326200" cy="3240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7452320" y="5262251"/>
            <a:ext cx="1296144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Weight 2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79513" y="908720"/>
                <a:ext cx="8376796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>
                    <a:latin typeface="Comic Sans MS" pitchFamily="66" charset="0"/>
                  </a:rPr>
                  <a:t>By the pigeonhole principle, there exist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weight 1 vectors </a:t>
                </a:r>
                <a:r>
                  <a:rPr lang="en-US" sz="2000" dirty="0">
                    <a:latin typeface="Comic Sans MS" pitchFamily="66" charset="0"/>
                  </a:rPr>
                  <a:t>on which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 is constant</a:t>
                </a:r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908720"/>
                <a:ext cx="8376796" cy="792088"/>
              </a:xfrm>
              <a:prstGeom prst="rect">
                <a:avLst/>
              </a:prstGeom>
              <a:blipFill rotWithShape="0">
                <a:blip r:embed="rId4"/>
                <a:stretch>
                  <a:fillRect l="-727" t="-3846" r="-727" b="-230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3832870" y="6177305"/>
            <a:ext cx="1301226" cy="21354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Oval 26"/>
          <p:cNvSpPr/>
          <p:nvPr/>
        </p:nvSpPr>
        <p:spPr>
          <a:xfrm>
            <a:off x="4408944" y="6670941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8" name="Oval 27"/>
          <p:cNvSpPr/>
          <p:nvPr/>
        </p:nvSpPr>
        <p:spPr>
          <a:xfrm>
            <a:off x="4172396" y="6225623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Oval 29"/>
          <p:cNvSpPr/>
          <p:nvPr/>
        </p:nvSpPr>
        <p:spPr>
          <a:xfrm>
            <a:off x="4608016" y="6237312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179513" y="1700808"/>
                <a:ext cx="8376796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we found an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-zero-fixing source on which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is symmetric.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1700808"/>
                <a:ext cx="8376796" cy="792088"/>
              </a:xfrm>
              <a:prstGeom prst="rect">
                <a:avLst/>
              </a:prstGeom>
              <a:blipFill rotWithShape="0">
                <a:blip r:embed="rId5"/>
                <a:stretch>
                  <a:fillRect l="-727" t="-3846" r="-727" b="-230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Oval 47"/>
          <p:cNvSpPr/>
          <p:nvPr/>
        </p:nvSpPr>
        <p:spPr>
          <a:xfrm>
            <a:off x="4408944" y="5843217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2038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4" grpId="0"/>
      <p:bldP spid="17" grpId="0"/>
      <p:bldP spid="20" grpId="0"/>
      <p:bldP spid="10" grpId="0" animBg="1"/>
      <p:bldP spid="27" grpId="0" animBg="1"/>
      <p:bldP spid="27" grpId="1" animBg="1"/>
      <p:bldP spid="28" grpId="0" animBg="1"/>
      <p:bldP spid="28" grpId="1" animBg="1"/>
      <p:bldP spid="30" grpId="0" animBg="1"/>
      <p:bldP spid="30" grpId="1" animBg="1"/>
      <p:bldP spid="47" grpId="0"/>
      <p:bldP spid="48" grpId="0" animBg="1"/>
      <p:bldP spid="48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Proof sketch for the impossibility result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 rot="10800000">
            <a:off x="1853444" y="5329225"/>
            <a:ext cx="5256584" cy="140919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691680" y="6295350"/>
            <a:ext cx="1728192" cy="7920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4738050" y="6450383"/>
            <a:ext cx="1661623" cy="19802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Content Placeholder 2"/>
          <p:cNvSpPr txBox="1">
            <a:spLocks/>
          </p:cNvSpPr>
          <p:nvPr/>
        </p:nvSpPr>
        <p:spPr>
          <a:xfrm>
            <a:off x="6250218" y="6126347"/>
            <a:ext cx="1554120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The all-zeros vector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6126120" y="5622291"/>
            <a:ext cx="1326200" cy="3240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>
          <a:xfrm>
            <a:off x="7452320" y="5262251"/>
            <a:ext cx="1296144" cy="648072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buNone/>
            </a:pPr>
            <a:r>
              <a:rPr lang="en-US" sz="1800" dirty="0" smtClean="0">
                <a:solidFill>
                  <a:schemeClr val="tx1"/>
                </a:solidFill>
                <a:latin typeface="Comic Sans MS" pitchFamily="66" charset="0"/>
              </a:rPr>
              <a:t>Weight 2 vectors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79513" y="908720"/>
                <a:ext cx="8376796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>
                    <a:latin typeface="Comic Sans MS" pitchFamily="66" charset="0"/>
                  </a:rPr>
                  <a:t>By the pigeonhole principle, there exist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weight 1 vectors </a:t>
                </a:r>
                <a:r>
                  <a:rPr lang="en-US" sz="2000" dirty="0">
                    <a:latin typeface="Comic Sans MS" pitchFamily="66" charset="0"/>
                  </a:rPr>
                  <a:t>on which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 is constant</a:t>
                </a:r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908720"/>
                <a:ext cx="8376796" cy="792088"/>
              </a:xfrm>
              <a:prstGeom prst="rect">
                <a:avLst/>
              </a:prstGeom>
              <a:blipFill rotWithShape="0">
                <a:blip r:embed="rId3"/>
                <a:stretch>
                  <a:fillRect l="-727" t="-3846" r="-727" b="-230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/>
          <p:cNvSpPr/>
          <p:nvPr/>
        </p:nvSpPr>
        <p:spPr>
          <a:xfrm>
            <a:off x="3832870" y="6177305"/>
            <a:ext cx="1301226" cy="21354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Content Placeholder 2"/>
              <p:cNvSpPr txBox="1">
                <a:spLocks/>
              </p:cNvSpPr>
              <p:nvPr/>
            </p:nvSpPr>
            <p:spPr>
              <a:xfrm>
                <a:off x="179513" y="1700808"/>
                <a:ext cx="8376796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≥2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we found an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,2)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-zero-fixing source on which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is symmetric.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1700808"/>
                <a:ext cx="8376796" cy="792088"/>
              </a:xfrm>
              <a:prstGeom prst="rect">
                <a:avLst/>
              </a:prstGeom>
              <a:blipFill rotWithShape="0">
                <a:blip r:embed="rId5"/>
                <a:stretch>
                  <a:fillRect l="-727" t="-3846" r="-727" b="-230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6867023" y="2204864"/>
            <a:ext cx="2016224" cy="139528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Content Placeholder 2"/>
              <p:cNvSpPr txBox="1">
                <a:spLocks/>
              </p:cNvSpPr>
              <p:nvPr/>
            </p:nvSpPr>
            <p:spPr>
              <a:xfrm>
                <a:off x="179513" y="2569415"/>
                <a:ext cx="6293377" cy="1207623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Consider the complete graph on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vertices corresponding to the “surviving” indices. Each edge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is colored by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0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2569415"/>
                <a:ext cx="6293377" cy="1207623"/>
              </a:xfrm>
              <a:prstGeom prst="rect">
                <a:avLst/>
              </a:prstGeom>
              <a:blipFill rotWithShape="0">
                <a:blip r:embed="rId6"/>
                <a:stretch>
                  <a:fillRect l="-968" t="-2513" r="-96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Oval 20"/>
          <p:cNvSpPr/>
          <p:nvPr/>
        </p:nvSpPr>
        <p:spPr>
          <a:xfrm>
            <a:off x="8451199" y="2882854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7260718" y="3069158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" name="Straight Connector 22"/>
          <p:cNvCxnSpPr>
            <a:stCxn id="22" idx="6"/>
            <a:endCxn id="21" idx="2"/>
          </p:cNvCxnSpPr>
          <p:nvPr/>
        </p:nvCxnSpPr>
        <p:spPr>
          <a:xfrm flipV="1">
            <a:off x="7404734" y="2954862"/>
            <a:ext cx="1046465" cy="1863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 rot="21010799">
                <a:off x="7319815" y="2998958"/>
                <a:ext cx="1359768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7319815" y="2998958"/>
                <a:ext cx="1359768" cy="360040"/>
              </a:xfrm>
              <a:prstGeom prst="rect">
                <a:avLst/>
              </a:prstGeom>
              <a:blipFill rotWithShape="0">
                <a:blip r:embed="rId7"/>
                <a:stretch>
                  <a:fillRect b="-10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 rot="21010799">
                <a:off x="6893832" y="2912159"/>
                <a:ext cx="531679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6893832" y="2912159"/>
                <a:ext cx="531679" cy="36004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 rot="21010799">
                <a:off x="8406000" y="2709533"/>
                <a:ext cx="531679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8406000" y="2709533"/>
                <a:ext cx="531679" cy="360040"/>
              </a:xfrm>
              <a:prstGeom prst="rect">
                <a:avLst/>
              </a:prstGeom>
              <a:blipFill rotWithShape="0">
                <a:blip r:embed="rId9"/>
                <a:stretch>
                  <a:fillRect b="-94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7227063" y="2341706"/>
            <a:ext cx="792088" cy="5184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/>
              <p:cNvSpPr txBox="1">
                <a:spLocks/>
              </p:cNvSpPr>
              <p:nvPr/>
            </p:nvSpPr>
            <p:spPr>
              <a:xfrm>
                <a:off x="179513" y="3789040"/>
                <a:ext cx="8559719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By the (</a:t>
                </a:r>
                <a:r>
                  <a:rPr lang="en-US" sz="20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m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u</a:t>
                </a:r>
                <a:r>
                  <a:rPr lang="en-US" sz="20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l</a:t>
                </a:r>
                <a:r>
                  <a:rPr lang="en-US" sz="2000" dirty="0" smtClean="0">
                    <a:solidFill>
                      <a:schemeClr val="accent6"/>
                    </a:solidFill>
                    <a:latin typeface="Comic Sans MS" pitchFamily="66" charset="0"/>
                  </a:rPr>
                  <a:t>t</a:t>
                </a:r>
                <a:r>
                  <a:rPr lang="en-US" sz="20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i</a:t>
                </a:r>
                <a:r>
                  <a:rPr lang="en-US" sz="2000" dirty="0" smtClean="0">
                    <a:latin typeface="Comic Sans MS" pitchFamily="66" charset="0"/>
                  </a:rPr>
                  <a:t>-</a:t>
                </a:r>
                <a:r>
                  <a:rPr lang="en-US" sz="2000" dirty="0" smtClean="0">
                    <a:solidFill>
                      <a:srgbClr val="E80202"/>
                    </a:solidFill>
                    <a:latin typeface="Comic Sans MS" pitchFamily="66" charset="0"/>
                  </a:rPr>
                  <a:t>c</a:t>
                </a:r>
                <a:r>
                  <a:rPr lang="en-US" sz="20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o</a:t>
                </a:r>
                <a:r>
                  <a:rPr lang="en-US" sz="2000" dirty="0" smtClean="0">
                    <a:solidFill>
                      <a:srgbClr val="00B0F0"/>
                    </a:solidFill>
                    <a:latin typeface="Comic Sans MS" pitchFamily="66" charset="0"/>
                  </a:rPr>
                  <a:t>l</a:t>
                </a:r>
                <a:r>
                  <a:rPr lang="en-US" sz="2000" dirty="0" smtClean="0">
                    <a:solidFill>
                      <a:srgbClr val="FF0000"/>
                    </a:solidFill>
                    <a:latin typeface="Comic Sans MS" pitchFamily="66" charset="0"/>
                  </a:rPr>
                  <a:t>o</a:t>
                </a:r>
                <a:r>
                  <a:rPr lang="en-US" sz="2000" dirty="0" smtClean="0">
                    <a:solidFill>
                      <a:schemeClr val="accent6"/>
                    </a:solidFill>
                    <a:latin typeface="Comic Sans MS" pitchFamily="66" charset="0"/>
                  </a:rPr>
                  <a:t>r</a:t>
                </a:r>
                <a:r>
                  <a:rPr lang="en-US" sz="2000" dirty="0" smtClean="0">
                    <a:solidFill>
                      <a:srgbClr val="00B050"/>
                    </a:solidFill>
                    <a:latin typeface="Comic Sans MS" pitchFamily="66" charset="0"/>
                  </a:rPr>
                  <a:t>e</a:t>
                </a:r>
                <a:r>
                  <a:rPr lang="en-US" sz="2000" dirty="0" smtClean="0">
                    <a:solidFill>
                      <a:srgbClr val="7030A0"/>
                    </a:solidFill>
                    <a:latin typeface="Comic Sans MS" pitchFamily="66" charset="0"/>
                  </a:rPr>
                  <a:t>d </a:t>
                </a:r>
                <a:r>
                  <a:rPr lang="en-US" sz="2000" dirty="0" smtClean="0">
                    <a:latin typeface="Comic Sans MS" pitchFamily="66" charset="0"/>
                  </a:rPr>
                  <a:t>variant of) Ramsey theorem, there exists a monochromatic clique of size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O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in this graph.</a:t>
                </a:r>
              </a:p>
            </p:txBody>
          </p:sp>
        </mc:Choice>
        <mc:Fallback xmlns="">
          <p:sp>
            <p:nvSpPr>
              <p:cNvPr id="3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3789040"/>
                <a:ext cx="8559719" cy="792088"/>
              </a:xfrm>
              <a:prstGeom prst="rect">
                <a:avLst/>
              </a:prstGeom>
              <a:blipFill rotWithShape="0">
                <a:blip r:embed="rId10"/>
                <a:stretch>
                  <a:fillRect l="-712" t="-4651" r="-712" b="-465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/>
              <p:cNvSpPr txBox="1">
                <a:spLocks/>
              </p:cNvSpPr>
              <p:nvPr/>
            </p:nvSpPr>
            <p:spPr>
              <a:xfrm>
                <a:off x="179512" y="4581128"/>
                <a:ext cx="8559719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≥3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, we found an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,3)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-zero-fixing source on which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 is symmetric.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32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581128"/>
                <a:ext cx="8559719" cy="792088"/>
              </a:xfrm>
              <a:prstGeom prst="rect">
                <a:avLst/>
              </a:prstGeom>
              <a:blipFill rotWithShape="0">
                <a:blip r:embed="rId11"/>
                <a:stretch>
                  <a:fillRect l="-712" t="-2308" r="-712" b="-384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Oval 32"/>
          <p:cNvSpPr/>
          <p:nvPr/>
        </p:nvSpPr>
        <p:spPr>
          <a:xfrm>
            <a:off x="4045910" y="6168905"/>
            <a:ext cx="814122" cy="212423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33"/>
          <p:cNvSpPr/>
          <p:nvPr/>
        </p:nvSpPr>
        <p:spPr>
          <a:xfrm>
            <a:off x="4408944" y="6669360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5" name="Oval 34"/>
          <p:cNvSpPr/>
          <p:nvPr/>
        </p:nvSpPr>
        <p:spPr>
          <a:xfrm>
            <a:off x="4126247" y="6227722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Oval 35"/>
          <p:cNvSpPr/>
          <p:nvPr/>
        </p:nvSpPr>
        <p:spPr>
          <a:xfrm>
            <a:off x="4358869" y="6227722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7" name="Oval 36"/>
          <p:cNvSpPr/>
          <p:nvPr/>
        </p:nvSpPr>
        <p:spPr>
          <a:xfrm>
            <a:off x="4608113" y="6235401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9" name="Oval 38"/>
          <p:cNvSpPr/>
          <p:nvPr/>
        </p:nvSpPr>
        <p:spPr>
          <a:xfrm>
            <a:off x="4126150" y="5920994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0" name="Oval 39"/>
          <p:cNvSpPr/>
          <p:nvPr/>
        </p:nvSpPr>
        <p:spPr>
          <a:xfrm>
            <a:off x="4358772" y="5920994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Oval 40"/>
          <p:cNvSpPr/>
          <p:nvPr/>
        </p:nvSpPr>
        <p:spPr>
          <a:xfrm>
            <a:off x="4608016" y="5928673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2" name="Oval 41"/>
          <p:cNvSpPr/>
          <p:nvPr/>
        </p:nvSpPr>
        <p:spPr>
          <a:xfrm>
            <a:off x="4344971" y="5601684"/>
            <a:ext cx="108000" cy="108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ontent Placeholder 2"/>
              <p:cNvSpPr txBox="1">
                <a:spLocks/>
              </p:cNvSpPr>
              <p:nvPr/>
            </p:nvSpPr>
            <p:spPr>
              <a:xfrm>
                <a:off x="753917" y="6149010"/>
                <a:ext cx="1009771" cy="376334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sSub>
                        <m:sSubPr>
                          <m:ctrlP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sz="18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4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3917" y="6149010"/>
                <a:ext cx="1009771" cy="376334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8007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/>
      <p:bldP spid="17" grpId="0"/>
      <p:bldP spid="20" grpId="0"/>
      <p:bldP spid="10" grpId="0" animBg="1"/>
      <p:bldP spid="47" grpId="0"/>
      <p:bldP spid="18" grpId="0" animBg="1"/>
      <p:bldP spid="19" grpId="0"/>
      <p:bldP spid="21" grpId="0" animBg="1"/>
      <p:bldP spid="22" grpId="0" animBg="1"/>
      <p:bldP spid="24" grpId="0"/>
      <p:bldP spid="25" grpId="0"/>
      <p:bldP spid="26" grpId="0"/>
      <p:bldP spid="29" grpId="0" animBg="1"/>
      <p:bldP spid="31" grpId="0"/>
      <p:bldP spid="31" grpId="1"/>
      <p:bldP spid="32" grpId="0"/>
      <p:bldP spid="32" grpId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-156778" y="-171400"/>
            <a:ext cx="9443392" cy="1143000"/>
          </a:xfrm>
        </p:spPr>
        <p:txBody>
          <a:bodyPr>
            <a:noAutofit/>
          </a:bodyPr>
          <a:lstStyle/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Proof sketch for the impossibility result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179513" y="908720"/>
                <a:ext cx="8376796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To find an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-zero-fixing source on which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 is symmetric, we consider the </a:t>
                </a:r>
                <a:r>
                  <a:rPr lang="en-US" sz="2000" dirty="0" smtClean="0">
                    <a:latin typeface="Comic Sans MS" pitchFamily="66" charset="0"/>
                  </a:rPr>
                  <a:t>3-uniform hypergraph </a:t>
                </a:r>
                <a:r>
                  <a:rPr lang="en-US" sz="2000" dirty="0">
                    <a:latin typeface="Comic Sans MS" pitchFamily="66" charset="0"/>
                  </a:rPr>
                  <a:t>on the “surviving” vertices </a:t>
                </a:r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3" y="908720"/>
                <a:ext cx="8376796" cy="792088"/>
              </a:xfrm>
              <a:prstGeom prst="rect">
                <a:avLst/>
              </a:prstGeom>
              <a:blipFill rotWithShape="0">
                <a:blip r:embed="rId3"/>
                <a:stretch>
                  <a:fillRect l="-727" t="-3846" r="-727" b="-230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Oval 17"/>
          <p:cNvSpPr/>
          <p:nvPr/>
        </p:nvSpPr>
        <p:spPr>
          <a:xfrm>
            <a:off x="6867023" y="2205765"/>
            <a:ext cx="2016224" cy="139528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1" name="Oval 20"/>
          <p:cNvSpPr/>
          <p:nvPr/>
        </p:nvSpPr>
        <p:spPr>
          <a:xfrm>
            <a:off x="8451199" y="2883755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7260718" y="3070059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3" name="Straight Connector 22"/>
          <p:cNvCxnSpPr>
            <a:stCxn id="22" idx="6"/>
            <a:endCxn id="21" idx="2"/>
          </p:cNvCxnSpPr>
          <p:nvPr/>
        </p:nvCxnSpPr>
        <p:spPr>
          <a:xfrm flipV="1">
            <a:off x="7404734" y="2955763"/>
            <a:ext cx="1046465" cy="1863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ontent Placeholder 2"/>
              <p:cNvSpPr txBox="1">
                <a:spLocks/>
              </p:cNvSpPr>
              <p:nvPr/>
            </p:nvSpPr>
            <p:spPr>
              <a:xfrm rot="21010799">
                <a:off x="7319815" y="2999859"/>
                <a:ext cx="1359768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7319815" y="2999859"/>
                <a:ext cx="1359768" cy="360040"/>
              </a:xfrm>
              <a:prstGeom prst="rect">
                <a:avLst/>
              </a:prstGeom>
              <a:blipFill rotWithShape="0">
                <a:blip r:embed="rId4"/>
                <a:stretch>
                  <a:fillRect b="-103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 rot="21010799">
                <a:off x="6893832" y="2913060"/>
                <a:ext cx="531679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6893832" y="2913060"/>
                <a:ext cx="531679" cy="36004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ontent Placeholder 2"/>
              <p:cNvSpPr txBox="1">
                <a:spLocks/>
              </p:cNvSpPr>
              <p:nvPr/>
            </p:nvSpPr>
            <p:spPr>
              <a:xfrm rot="21010799">
                <a:off x="8406000" y="2710434"/>
                <a:ext cx="531679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8406000" y="2710434"/>
                <a:ext cx="531679" cy="360040"/>
              </a:xfrm>
              <a:prstGeom prst="rect">
                <a:avLst/>
              </a:prstGeom>
              <a:blipFill rotWithShape="0">
                <a:blip r:embed="rId6"/>
                <a:stretch>
                  <a:fillRect b="-94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Oval 28"/>
          <p:cNvSpPr/>
          <p:nvPr/>
        </p:nvSpPr>
        <p:spPr>
          <a:xfrm>
            <a:off x="7227063" y="2342607"/>
            <a:ext cx="792088" cy="518404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3" name="Oval 42"/>
          <p:cNvSpPr/>
          <p:nvPr/>
        </p:nvSpPr>
        <p:spPr>
          <a:xfrm>
            <a:off x="3479945" y="1988840"/>
            <a:ext cx="2676231" cy="168856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Oval 45"/>
          <p:cNvSpPr/>
          <p:nvPr/>
        </p:nvSpPr>
        <p:spPr>
          <a:xfrm>
            <a:off x="4221125" y="2356381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8" name="Oval 47"/>
          <p:cNvSpPr/>
          <p:nvPr/>
        </p:nvSpPr>
        <p:spPr>
          <a:xfrm>
            <a:off x="4427066" y="3079977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9" name="Oval 48"/>
          <p:cNvSpPr/>
          <p:nvPr/>
        </p:nvSpPr>
        <p:spPr>
          <a:xfrm>
            <a:off x="5075138" y="2647929"/>
            <a:ext cx="144016" cy="144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0" name="Straight Connector 49"/>
          <p:cNvCxnSpPr>
            <a:endCxn id="46" idx="5"/>
          </p:cNvCxnSpPr>
          <p:nvPr/>
        </p:nvCxnSpPr>
        <p:spPr>
          <a:xfrm flipH="1" flipV="1">
            <a:off x="4344050" y="2479306"/>
            <a:ext cx="316788" cy="240631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48" idx="7"/>
          </p:cNvCxnSpPr>
          <p:nvPr/>
        </p:nvCxnSpPr>
        <p:spPr>
          <a:xfrm flipV="1">
            <a:off x="4549991" y="2716422"/>
            <a:ext cx="110847" cy="38464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49" idx="2"/>
          </p:cNvCxnSpPr>
          <p:nvPr/>
        </p:nvCxnSpPr>
        <p:spPr>
          <a:xfrm flipH="1" flipV="1">
            <a:off x="4660839" y="2716422"/>
            <a:ext cx="414299" cy="351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Content Placeholder 2"/>
              <p:cNvSpPr txBox="1">
                <a:spLocks/>
              </p:cNvSpPr>
              <p:nvPr/>
            </p:nvSpPr>
            <p:spPr>
              <a:xfrm rot="21010799">
                <a:off x="3846544" y="2245186"/>
                <a:ext cx="531679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3846544" y="2245186"/>
                <a:ext cx="531679" cy="36004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Content Placeholder 2"/>
              <p:cNvSpPr txBox="1">
                <a:spLocks/>
              </p:cNvSpPr>
              <p:nvPr/>
            </p:nvSpPr>
            <p:spPr>
              <a:xfrm rot="21010799">
                <a:off x="5029939" y="2474608"/>
                <a:ext cx="531679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𝑗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5029939" y="2474608"/>
                <a:ext cx="531679" cy="360040"/>
              </a:xfrm>
              <a:prstGeom prst="rect">
                <a:avLst/>
              </a:prstGeom>
              <a:blipFill rotWithShape="0">
                <a:blip r:embed="rId8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Content Placeholder 2"/>
              <p:cNvSpPr txBox="1">
                <a:spLocks/>
              </p:cNvSpPr>
              <p:nvPr/>
            </p:nvSpPr>
            <p:spPr>
              <a:xfrm rot="21010799">
                <a:off x="4040534" y="2961741"/>
                <a:ext cx="531679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18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10799">
                <a:off x="4040534" y="2961741"/>
                <a:ext cx="531679" cy="36004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Content Placeholder 2"/>
              <p:cNvSpPr txBox="1">
                <a:spLocks/>
              </p:cNvSpPr>
              <p:nvPr/>
            </p:nvSpPr>
            <p:spPr>
              <a:xfrm rot="628766">
                <a:off x="4297898" y="2166971"/>
                <a:ext cx="1499732" cy="360040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16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628766">
                <a:off x="4297898" y="2166971"/>
                <a:ext cx="1499732" cy="36004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4995143" y="2978006"/>
            <a:ext cx="792088" cy="518404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Freeform 2"/>
          <p:cNvSpPr/>
          <p:nvPr/>
        </p:nvSpPr>
        <p:spPr>
          <a:xfrm>
            <a:off x="5886450" y="2330685"/>
            <a:ext cx="1590675" cy="124140"/>
          </a:xfrm>
          <a:custGeom>
            <a:avLst/>
            <a:gdLst>
              <a:gd name="connsiteX0" fmla="*/ 1590675 w 1590675"/>
              <a:gd name="connsiteY0" fmla="*/ 28575 h 124140"/>
              <a:gd name="connsiteX1" fmla="*/ 438150 w 1590675"/>
              <a:gd name="connsiteY1" fmla="*/ 123825 h 124140"/>
              <a:gd name="connsiteX2" fmla="*/ 0 w 1590675"/>
              <a:gd name="connsiteY2" fmla="*/ 0 h 124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90675" h="124140">
                <a:moveTo>
                  <a:pt x="1590675" y="28575"/>
                </a:moveTo>
                <a:cubicBezTo>
                  <a:pt x="1146968" y="78581"/>
                  <a:pt x="703262" y="128587"/>
                  <a:pt x="438150" y="123825"/>
                </a:cubicBezTo>
                <a:cubicBezTo>
                  <a:pt x="173038" y="119063"/>
                  <a:pt x="86519" y="59531"/>
                  <a:pt x="0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Freeform 6"/>
          <p:cNvSpPr/>
          <p:nvPr/>
        </p:nvSpPr>
        <p:spPr>
          <a:xfrm>
            <a:off x="5996254" y="2853068"/>
            <a:ext cx="1566596" cy="400050"/>
          </a:xfrm>
          <a:custGeom>
            <a:avLst/>
            <a:gdLst>
              <a:gd name="connsiteX0" fmla="*/ 1566596 w 1566596"/>
              <a:gd name="connsiteY0" fmla="*/ 0 h 400050"/>
              <a:gd name="connsiteX1" fmla="*/ 242621 w 1566596"/>
              <a:gd name="connsiteY1" fmla="*/ 304800 h 400050"/>
              <a:gd name="connsiteX2" fmla="*/ 4496 w 1566596"/>
              <a:gd name="connsiteY2" fmla="*/ 400050 h 400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6596" h="400050">
                <a:moveTo>
                  <a:pt x="1566596" y="0"/>
                </a:moveTo>
                <a:lnTo>
                  <a:pt x="242621" y="304800"/>
                </a:lnTo>
                <a:cubicBezTo>
                  <a:pt x="-17729" y="371475"/>
                  <a:pt x="-6617" y="385762"/>
                  <a:pt x="4496" y="4000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Content Placeholder 2"/>
              <p:cNvSpPr txBox="1">
                <a:spLocks/>
              </p:cNvSpPr>
              <p:nvPr/>
            </p:nvSpPr>
            <p:spPr>
              <a:xfrm>
                <a:off x="160454" y="1844823"/>
                <a:ext cx="3126419" cy="2412919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By the (</a:t>
                </a:r>
                <a:r>
                  <a:rPr lang="en-US" sz="2000" dirty="0">
                    <a:solidFill>
                      <a:srgbClr val="7030A0"/>
                    </a:solidFill>
                    <a:latin typeface="Comic Sans MS" pitchFamily="66" charset="0"/>
                  </a:rPr>
                  <a:t>m</a:t>
                </a:r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u</a:t>
                </a:r>
                <a:r>
                  <a:rPr lang="en-US" sz="2000" dirty="0">
                    <a:solidFill>
                      <a:srgbClr val="00B050"/>
                    </a:solidFill>
                    <a:latin typeface="Comic Sans MS" pitchFamily="66" charset="0"/>
                  </a:rPr>
                  <a:t>l</a:t>
                </a:r>
                <a:r>
                  <a:rPr lang="en-US" sz="2000" dirty="0">
                    <a:solidFill>
                      <a:schemeClr val="accent6"/>
                    </a:solidFill>
                    <a:latin typeface="Comic Sans MS" pitchFamily="66" charset="0"/>
                  </a:rPr>
                  <a:t>t</a:t>
                </a:r>
                <a:r>
                  <a:rPr lang="en-US" sz="2000" dirty="0">
                    <a:solidFill>
                      <a:srgbClr val="7030A0"/>
                    </a:solidFill>
                    <a:latin typeface="Comic Sans MS" pitchFamily="66" charset="0"/>
                  </a:rPr>
                  <a:t>i</a:t>
                </a:r>
                <a:r>
                  <a:rPr lang="en-US" sz="2000" dirty="0">
                    <a:latin typeface="Comic Sans MS" pitchFamily="66" charset="0"/>
                  </a:rPr>
                  <a:t>-</a:t>
                </a:r>
                <a:r>
                  <a:rPr lang="en-US" sz="2000" dirty="0">
                    <a:solidFill>
                      <a:srgbClr val="E80202"/>
                    </a:solidFill>
                    <a:latin typeface="Comic Sans MS" pitchFamily="66" charset="0"/>
                  </a:rPr>
                  <a:t>c</a:t>
                </a:r>
                <a:r>
                  <a:rPr lang="en-US" sz="2000" dirty="0">
                    <a:solidFill>
                      <a:srgbClr val="7030A0"/>
                    </a:solidFill>
                    <a:latin typeface="Comic Sans MS" pitchFamily="66" charset="0"/>
                  </a:rPr>
                  <a:t>o</a:t>
                </a:r>
                <a:r>
                  <a:rPr lang="en-US" sz="2000" dirty="0">
                    <a:solidFill>
                      <a:srgbClr val="00B0F0"/>
                    </a:solidFill>
                    <a:latin typeface="Comic Sans MS" pitchFamily="66" charset="0"/>
                  </a:rPr>
                  <a:t>l</a:t>
                </a:r>
                <a:r>
                  <a:rPr lang="en-US" sz="2000" dirty="0">
                    <a:solidFill>
                      <a:srgbClr val="FF0000"/>
                    </a:solidFill>
                    <a:latin typeface="Comic Sans MS" pitchFamily="66" charset="0"/>
                  </a:rPr>
                  <a:t>o</a:t>
                </a:r>
                <a:r>
                  <a:rPr lang="en-US" sz="2000" dirty="0">
                    <a:solidFill>
                      <a:schemeClr val="accent6"/>
                    </a:solidFill>
                    <a:latin typeface="Comic Sans MS" pitchFamily="66" charset="0"/>
                  </a:rPr>
                  <a:t>r</a:t>
                </a:r>
                <a:r>
                  <a:rPr lang="en-US" sz="2000" dirty="0">
                    <a:solidFill>
                      <a:srgbClr val="00B050"/>
                    </a:solidFill>
                    <a:latin typeface="Comic Sans MS" pitchFamily="66" charset="0"/>
                  </a:rPr>
                  <a:t>e</a:t>
                </a:r>
                <a:r>
                  <a:rPr lang="en-US" sz="2000" dirty="0">
                    <a:solidFill>
                      <a:srgbClr val="7030A0"/>
                    </a:solidFill>
                    <a:latin typeface="Comic Sans MS" pitchFamily="66" charset="0"/>
                  </a:rPr>
                  <a:t>d </a:t>
                </a:r>
                <a:r>
                  <a:rPr lang="en-US" sz="2000" dirty="0" smtClean="0">
                    <a:latin typeface="Comic Sans MS" pitchFamily="66" charset="0"/>
                  </a:rPr>
                  <a:t>variant of) Ramsey theorem for </a:t>
                </a:r>
                <a:r>
                  <a:rPr lang="en-US" sz="2000" b="1" dirty="0" smtClean="0">
                    <a:latin typeface="Comic Sans MS" pitchFamily="66" charset="0"/>
                  </a:rPr>
                  <a:t>hyper- graphs</a:t>
                </a:r>
                <a:r>
                  <a:rPr lang="en-US" sz="2000" dirty="0" smtClean="0">
                    <a:latin typeface="Comic Sans MS" pitchFamily="66" charset="0"/>
                  </a:rPr>
                  <a:t>, there exists a monochromatic clique of size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𝑂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 in this hypergraph.</a:t>
                </a:r>
              </a:p>
            </p:txBody>
          </p:sp>
        </mc:Choice>
        <mc:Fallback xmlns="">
          <p:sp>
            <p:nvSpPr>
              <p:cNvPr id="5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454" y="1844823"/>
                <a:ext cx="3126419" cy="2412919"/>
              </a:xfrm>
              <a:prstGeom prst="rect">
                <a:avLst/>
              </a:prstGeom>
              <a:blipFill rotWithShape="0">
                <a:blip r:embed="rId11"/>
                <a:stretch>
                  <a:fillRect l="-1949" t="-1519" r="-214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Content Placeholder 2"/>
              <p:cNvSpPr txBox="1">
                <a:spLocks/>
              </p:cNvSpPr>
              <p:nvPr/>
            </p:nvSpPr>
            <p:spPr>
              <a:xfrm>
                <a:off x="179512" y="4365104"/>
                <a:ext cx="8568951" cy="792088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If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O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p>
                        </m:s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⋅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, we found an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-zero-fixing source on which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 is </a:t>
                </a:r>
                <a:r>
                  <a:rPr lang="en-US" sz="2000" dirty="0" smtClean="0">
                    <a:latin typeface="Comic Sans MS" pitchFamily="66" charset="0"/>
                  </a:rPr>
                  <a:t>symmetric.</a:t>
                </a:r>
                <a:endParaRPr lang="en-US" sz="2000" dirty="0" smtClean="0">
                  <a:solidFill>
                    <a:schemeClr val="tx1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5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4365104"/>
                <a:ext cx="8568951" cy="792088"/>
              </a:xfrm>
              <a:prstGeom prst="rect">
                <a:avLst/>
              </a:prstGeom>
              <a:blipFill rotWithShape="0">
                <a:blip r:embed="rId12"/>
                <a:stretch>
                  <a:fillRect l="-711" t="-2308" r="-782" b="-384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Content Placeholder 2"/>
              <p:cNvSpPr txBox="1">
                <a:spLocks/>
              </p:cNvSpPr>
              <p:nvPr/>
            </p:nvSpPr>
            <p:spPr>
              <a:xfrm>
                <a:off x="179512" y="5264553"/>
                <a:ext cx="8568951" cy="1116775"/>
              </a:xfrm>
              <a:prstGeom prst="rect">
                <a:avLst/>
              </a:prstGeom>
            </p:spPr>
            <p:txBody>
              <a:bodyPr vert="horz" lIns="91440" tIns="45720" rIns="91440" bIns="45720" rtlCol="1">
                <a:noAutofit/>
              </a:bodyPr>
              <a:lstStyle>
                <a:lvl1pPr marL="342900" indent="-3429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r" defTabSz="914400" rtl="1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 rtl="0">
                  <a:buNone/>
                </a:pPr>
                <a:r>
                  <a:rPr lang="en-US" sz="2000" dirty="0" smtClean="0">
                    <a:latin typeface="Comic Sans MS" pitchFamily="66" charset="0"/>
                  </a:rPr>
                  <a:t>We repeat this process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times and find </a:t>
                </a:r>
                <a:r>
                  <a:rPr lang="en-US" sz="2000" dirty="0">
                    <a:latin typeface="Comic Sans MS" pitchFamily="66" charset="0"/>
                  </a:rPr>
                  <a:t>an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-zero-fixing source on which </a:t>
                </a:r>
                <a14:m>
                  <m:oMath xmlns:m="http://schemas.openxmlformats.org/officeDocument/2006/math">
                    <m:r>
                      <a:rPr lang="en-US" sz="2000" i="1" dirty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 is </a:t>
                </a:r>
                <a:r>
                  <a:rPr lang="en-US" sz="2000" dirty="0" smtClean="0">
                    <a:latin typeface="Comic Sans MS" pitchFamily="66" charset="0"/>
                  </a:rPr>
                  <a:t>symmetric, assuming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rad>
                      <m:radPr>
                        <m:deg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p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p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rad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 Thus, f</a:t>
                </a:r>
                <a:r>
                  <a:rPr lang="en-US" sz="2000" dirty="0" smtClean="0">
                    <a:latin typeface="Comic Sans MS" pitchFamily="66" charset="0"/>
                  </a:rPr>
                  <a:t>or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to be an extractor it must be that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2000" dirty="0" smtClean="0">
                    <a:solidFill>
                      <a:schemeClr val="tx1"/>
                    </a:solidFill>
                    <a:latin typeface="Comic Sans MS" pitchFamily="66" charset="0"/>
                  </a:rPr>
                  <a:t>.</a:t>
                </a:r>
              </a:p>
            </p:txBody>
          </p:sp>
        </mc:Choice>
        <mc:Fallback xmlns="">
          <p:sp>
            <p:nvSpPr>
              <p:cNvPr id="6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5264553"/>
                <a:ext cx="8568951" cy="1116775"/>
              </a:xfrm>
              <a:prstGeom prst="rect">
                <a:avLst/>
              </a:prstGeom>
              <a:blipFill rotWithShape="0">
                <a:blip r:embed="rId13"/>
                <a:stretch>
                  <a:fillRect l="-711" t="-3279" r="-782" b="-546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321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6" grpId="0" animBg="1"/>
      <p:bldP spid="48" grpId="0" animBg="1"/>
      <p:bldP spid="49" grpId="0" animBg="1"/>
      <p:bldP spid="53" grpId="0"/>
      <p:bldP spid="54" grpId="0"/>
      <p:bldP spid="55" grpId="0"/>
      <p:bldP spid="56" grpId="0"/>
      <p:bldP spid="57" grpId="0" animBg="1"/>
      <p:bldP spid="3" grpId="0" animBg="1"/>
      <p:bldP spid="7" grpId="0" animBg="1"/>
      <p:bldP spid="58" grpId="0"/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395536" y="1196752"/>
                <a:ext cx="8208912" cy="792088"/>
              </a:xfrm>
              <a:prstGeom prst="rect">
                <a:avLst/>
              </a:prstGeom>
            </p:spPr>
            <p:txBody>
              <a:bodyPr vert="horz" lIns="91440" tIns="45720" rIns="91440" bIns="45720" rtlCol="1" anchor="ctr">
                <a:noAutofit/>
              </a:bodyPr>
              <a:lstStyle>
                <a:lvl1pPr algn="ctr" defTabSz="914400" rtl="1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 rtl="0"/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What is the smallest function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that allows for the extraction </a:t>
                </a:r>
              </a:p>
              <a:p>
                <a:pPr algn="l" rtl="0"/>
                <a:r>
                  <a:rPr lang="en-US" sz="2000" dirty="0" smtClean="0">
                    <a:latin typeface="Comic Sans MS" pitchFamily="66" charset="0"/>
                  </a:rPr>
                  <a:t>   of all the entropy from bit-fixing / zero-fixing sources?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196752"/>
                <a:ext cx="8208912" cy="792088"/>
              </a:xfrm>
              <a:prstGeom prst="rect">
                <a:avLst/>
              </a:prstGeom>
              <a:blipFill rotWithShape="0">
                <a:blip r:embed="rId2"/>
                <a:stretch>
                  <a:fillRect l="-817" r="-743" b="-846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17"/>
          <p:cNvSpPr/>
          <p:nvPr/>
        </p:nvSpPr>
        <p:spPr>
          <a:xfrm>
            <a:off x="-252536" y="-387424"/>
            <a:ext cx="9756576" cy="1152128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-156778" y="-116808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Open Problems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-168496" y="5526360"/>
            <a:ext cx="9443392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en-US" sz="3000" b="1" dirty="0" smtClean="0">
                <a:solidFill>
                  <a:srgbClr val="7030A0"/>
                </a:solidFill>
                <a:latin typeface="Comic Sans MS" pitchFamily="66" charset="0"/>
              </a:rPr>
              <a:t>Thank you!</a:t>
            </a:r>
            <a:endParaRPr lang="he-IL" sz="30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itle 1"/>
              <p:cNvSpPr txBox="1">
                <a:spLocks/>
              </p:cNvSpPr>
              <p:nvPr/>
            </p:nvSpPr>
            <p:spPr>
              <a:xfrm>
                <a:off x="395536" y="2924944"/>
                <a:ext cx="8064896" cy="756084"/>
              </a:xfrm>
              <a:prstGeom prst="rect">
                <a:avLst/>
              </a:prstGeom>
            </p:spPr>
            <p:txBody>
              <a:bodyPr vert="horz" lIns="91440" tIns="45720" rIns="91440" bIns="45720" rtlCol="1" anchor="ctr">
                <a:noAutofit/>
              </a:bodyPr>
              <a:lstStyle>
                <a:lvl1pPr algn="ctr" defTabSz="914400" rtl="1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 rtl="0"/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Design </a:t>
                </a:r>
                <a:r>
                  <a:rPr lang="en-US" sz="2000" dirty="0">
                    <a:latin typeface="Comic Sans MS" pitchFamily="66" charset="0"/>
                  </a:rPr>
                  <a:t>an efficient bit-fixing extractor </a:t>
                </a:r>
                <a:r>
                  <a:rPr lang="en-US" sz="2000" dirty="0" smtClean="0">
                    <a:latin typeface="Comic Sans MS" pitchFamily="66" charset="0"/>
                  </a:rPr>
                  <a:t>with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Ω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Comic Sans MS" pitchFamily="66" charset="0"/>
                  </a:rPr>
                  <a:t> </a:t>
                </a:r>
                <a:r>
                  <a:rPr lang="en-US" sz="2000" dirty="0" smtClean="0">
                    <a:latin typeface="Comic Sans MS" pitchFamily="66" charset="0"/>
                  </a:rPr>
                  <a:t>output bits </a:t>
                </a:r>
              </a:p>
              <a:p>
                <a:pPr algn="l" rtl="0"/>
                <a:r>
                  <a:rPr lang="en-US" sz="2000" dirty="0" smtClean="0">
                    <a:latin typeface="Comic Sans MS" pitchFamily="66" charset="0"/>
                  </a:rPr>
                  <a:t>   for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𝑝𝑜𝑙𝑦</m:t>
                    </m:r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, or even for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𝑜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d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.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13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924944"/>
                <a:ext cx="8064896" cy="756084"/>
              </a:xfrm>
              <a:prstGeom prst="rect">
                <a:avLst/>
              </a:prstGeom>
              <a:blipFill rotWithShape="0">
                <a:blip r:embed="rId3"/>
                <a:stretch>
                  <a:fillRect l="-831" t="-806" b="-1048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itle 1"/>
              <p:cNvSpPr txBox="1">
                <a:spLocks/>
              </p:cNvSpPr>
              <p:nvPr/>
            </p:nvSpPr>
            <p:spPr>
              <a:xfrm>
                <a:off x="395536" y="2060848"/>
                <a:ext cx="8208912" cy="792088"/>
              </a:xfrm>
              <a:prstGeom prst="rect">
                <a:avLst/>
              </a:prstGeom>
            </p:spPr>
            <p:txBody>
              <a:bodyPr vert="horz" lIns="91440" tIns="45720" rIns="91440" bIns="45720" rtlCol="1" anchor="ctr">
                <a:noAutofit/>
              </a:bodyPr>
              <a:lstStyle>
                <a:lvl1pPr algn="ctr" defTabSz="914400" rtl="1" eaLnBrk="1" latinLnBrk="0" hangingPunct="1"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l" rtl="0"/>
                <a:r>
                  <a:rPr lang="en-US" sz="2000" b="1" dirty="0" smtClean="0">
                    <a:solidFill>
                      <a:srgbClr val="C00000"/>
                    </a:solidFill>
                    <a:latin typeface="Comic Sans MS" pitchFamily="66" charset="0"/>
                  </a:rPr>
                  <a:t>*</a:t>
                </a:r>
                <a:r>
                  <a:rPr lang="en-US" sz="2000" dirty="0" smtClean="0">
                    <a:latin typeface="Comic Sans MS" pitchFamily="66" charset="0"/>
                  </a:rPr>
                  <a:t> Is there a threshold behavior? If so, is it at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</m:e>
                    </m:func>
                  </m:oMath>
                </a14:m>
                <a:r>
                  <a:rPr lang="en-US" sz="2000" dirty="0" smtClean="0">
                    <a:latin typeface="Comic Sans MS" pitchFamily="66" charset="0"/>
                  </a:rPr>
                  <a:t> ?</a:t>
                </a:r>
                <a:endParaRPr lang="en-US" sz="2000" dirty="0"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20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2060848"/>
                <a:ext cx="8208912" cy="792088"/>
              </a:xfrm>
              <a:prstGeom prst="rect">
                <a:avLst/>
              </a:prstGeom>
              <a:blipFill rotWithShape="0">
                <a:blip r:embed="rId4"/>
                <a:stretch>
                  <a:fillRect l="-81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30436" y="3839254"/>
            <a:ext cx="6595095" cy="175983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4211960" y="5187752"/>
            <a:ext cx="2376264" cy="378281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503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4" grpId="0"/>
      <p:bldP spid="13" grpId="0"/>
      <p:bldP spid="20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34723</TotalTime>
  <Words>544</Words>
  <Application>Microsoft Office PowerPoint</Application>
  <PresentationFormat>On-screen Show (4:3)</PresentationFormat>
  <Paragraphs>117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Times New Roman</vt:lpstr>
      <vt:lpstr>Office Theme</vt:lpstr>
      <vt:lpstr>Zero-Fixing Extractors for Sub-Logarithmic Entropy</vt:lpstr>
      <vt:lpstr>The Bit-Fixing Extractors Problem    </vt:lpstr>
      <vt:lpstr>The Bit-Fixing Extractors Problem    </vt:lpstr>
      <vt:lpstr>Our Contribution</vt:lpstr>
      <vt:lpstr>Proof sketch for the impossibility result</vt:lpstr>
      <vt:lpstr>Proof sketch for the impossibility result</vt:lpstr>
      <vt:lpstr>Proof sketch for the impossibility result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GilCohen</dc:creator>
  <cp:lastModifiedBy>גיל כהן</cp:lastModifiedBy>
  <cp:revision>1536</cp:revision>
  <dcterms:created xsi:type="dcterms:W3CDTF">2011-08-15T07:34:47Z</dcterms:created>
  <dcterms:modified xsi:type="dcterms:W3CDTF">2016-08-10T01:53:47Z</dcterms:modified>
</cp:coreProperties>
</file>