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6" r:id="rId2"/>
    <p:sldId id="982" r:id="rId3"/>
    <p:sldId id="975" r:id="rId4"/>
    <p:sldId id="1011" r:id="rId5"/>
    <p:sldId id="1015" r:id="rId6"/>
    <p:sldId id="985" r:id="rId7"/>
    <p:sldId id="1024" r:id="rId8"/>
    <p:sldId id="1016" r:id="rId9"/>
    <p:sldId id="1018" r:id="rId10"/>
    <p:sldId id="1019" r:id="rId11"/>
    <p:sldId id="1025" r:id="rId12"/>
    <p:sldId id="1020" r:id="rId13"/>
    <p:sldId id="1022" r:id="rId14"/>
    <p:sldId id="1023" r:id="rId15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FF00"/>
    <a:srgbClr val="0000FF"/>
    <a:srgbClr val="D16309"/>
    <a:srgbClr val="FFFFFF"/>
    <a:srgbClr val="000000"/>
    <a:srgbClr val="F7F793"/>
    <a:srgbClr val="C96009"/>
    <a:srgbClr val="4F81B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112" autoAdjust="0"/>
    <p:restoredTop sz="93979" autoAdjust="0"/>
  </p:normalViewPr>
  <p:slideViewPr>
    <p:cSldViewPr>
      <p:cViewPr varScale="1">
        <p:scale>
          <a:sx n="65" d="100"/>
          <a:sy n="65" d="100"/>
        </p:scale>
        <p:origin x="1116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C3E893-01DA-433F-A6E8-86CFB8775ED9}" type="datetimeFigureOut">
              <a:rPr lang="he-IL" smtClean="0"/>
              <a:t>כ"ח/סיון/תשע"ז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F45936-4CD4-41CB-B9E9-8CB0863A7A9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3096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8400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8156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70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02658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323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03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2651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2255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672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F45936-4CD4-41CB-B9E9-8CB0863A7A90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478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200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92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86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321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0730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603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95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25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07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6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D19C-5ADE-4E60-97B5-927CACF65E0A}" type="datetimeFigureOut">
              <a:rPr lang="he-IL" smtClean="0"/>
              <a:t>כ"ח/סיון/תשע"ז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1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D19C-5ADE-4E60-97B5-927CACF65E0A}" type="datetimeFigureOut">
              <a:rPr lang="he-IL" smtClean="0"/>
              <a:t>כ"ח/סיון/תשע"ז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243A7-72D7-497D-B287-A68C267ECFE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037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23.png"/><Relationship Id="rId5" Type="http://schemas.openxmlformats.org/officeDocument/2006/relationships/image" Target="../media/image50.png"/><Relationship Id="rId15" Type="http://schemas.openxmlformats.org/officeDocument/2006/relationships/image" Target="../media/image34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56.png"/><Relationship Id="rId5" Type="http://schemas.openxmlformats.org/officeDocument/2006/relationships/image" Target="../media/image23.png"/><Relationship Id="rId10" Type="http://schemas.openxmlformats.org/officeDocument/2006/relationships/image" Target="../media/image47.png"/><Relationship Id="rId4" Type="http://schemas.openxmlformats.org/officeDocument/2006/relationships/image" Target="../media/image60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5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NUL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552" y="1772816"/>
            <a:ext cx="10009112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65000"/>
                <a:lumOff val="3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789040"/>
            <a:ext cx="7848872" cy="432048"/>
          </a:xfrm>
        </p:spPr>
        <p:txBody>
          <a:bodyPr wrap="square">
            <a:noAutofit/>
          </a:bodyPr>
          <a:lstStyle/>
          <a:p>
            <a:pPr lvl="1" rtl="0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Gil Cohen</a:t>
            </a:r>
          </a:p>
          <a:p>
            <a:pPr lvl="1" rtl="0"/>
            <a:endParaRPr lang="en-US" sz="2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2174999"/>
            <a:ext cx="9073008" cy="965969"/>
          </a:xfrm>
        </p:spPr>
        <p:txBody>
          <a:bodyPr>
            <a:noAutofit/>
          </a:bodyPr>
          <a:lstStyle/>
          <a:p>
            <a:pPr rtl="0"/>
            <a:r>
              <a:rPr lang="en-US" sz="3200" b="1" dirty="0">
                <a:solidFill>
                  <a:srgbClr val="7030A0"/>
                </a:solidFill>
              </a:rPr>
              <a:t>Towards Optimal Two-Source </a:t>
            </a:r>
            <a:r>
              <a:rPr lang="en-US" sz="3200" b="1" dirty="0" smtClean="0">
                <a:solidFill>
                  <a:srgbClr val="7030A0"/>
                </a:solidFill>
              </a:rPr>
              <a:t>Extractors</a:t>
            </a:r>
            <a:br>
              <a:rPr lang="en-US" sz="3200" b="1" dirty="0" smtClean="0">
                <a:solidFill>
                  <a:srgbClr val="7030A0"/>
                </a:solidFill>
              </a:rPr>
            </a:br>
            <a:r>
              <a:rPr lang="en-US" sz="3200" b="1" dirty="0" smtClean="0">
                <a:solidFill>
                  <a:srgbClr val="7030A0"/>
                </a:solidFill>
              </a:rPr>
              <a:t>and </a:t>
            </a:r>
            <a:r>
              <a:rPr lang="en-US" sz="3200" b="1" dirty="0">
                <a:solidFill>
                  <a:srgbClr val="7030A0"/>
                </a:solidFill>
              </a:rPr>
              <a:t>Ramsey Graphs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4869160"/>
            <a:ext cx="2160240" cy="720080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-252536" y="6165304"/>
            <a:ext cx="7848872" cy="432048"/>
          </a:xfrm>
          <a:prstGeom prst="rect">
            <a:avLst/>
          </a:prstGeom>
        </p:spPr>
        <p:txBody>
          <a:bodyPr vert="horz" wrap="square" lIns="91440" tIns="45720" rIns="91440" bIns="45720" rtlCol="1">
            <a:no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rtl="0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This work has been done at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Caltech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5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17"/>
          <p:cNvSpPr/>
          <p:nvPr/>
        </p:nvSpPr>
        <p:spPr>
          <a:xfrm>
            <a:off x="251520" y="665590"/>
            <a:ext cx="8640960" cy="15059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+mj-l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228847" y="433701"/>
            <a:ext cx="6071345" cy="476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Independence-Preserving Mergers </a:t>
            </a:r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</a:rPr>
              <a:t>[</a:t>
            </a:r>
            <a:r>
              <a:rPr lang="en-US" sz="1600" b="1" dirty="0" smtClean="0">
                <a:solidFill>
                  <a:srgbClr val="0000FF"/>
                </a:solidFill>
              </a:rPr>
              <a:t>C</a:t>
            </a:r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</a:rPr>
              <a:t>-Schulman’16]</a:t>
            </a:r>
            <a:endParaRPr lang="en-US" sz="1800" dirty="0">
              <a:solidFill>
                <a:srgbClr val="7030A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157" y="4293096"/>
            <a:ext cx="4367324" cy="22550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323528" y="1537207"/>
                <a:ext cx="8437264" cy="4710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9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900" dirty="0" smtClean="0">
                    <a:latin typeface="+mj-lt"/>
                  </a:rPr>
                  <a:t> Hopefully, achieving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9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US" sz="1900" dirty="0" smtClean="0">
                    <a:latin typeface="+mj-lt"/>
                  </a:rPr>
                  <a:t>.</a:t>
                </a:r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37207"/>
                <a:ext cx="8437264" cy="471059"/>
              </a:xfrm>
              <a:prstGeom prst="rect">
                <a:avLst/>
              </a:prstGeom>
              <a:blipFill>
                <a:blip r:embed="rId4"/>
                <a:stretch>
                  <a:fillRect l="-650" t="-7792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 txBox="1">
                <a:spLocks/>
              </p:cNvSpPr>
              <p:nvPr/>
            </p:nvSpPr>
            <p:spPr>
              <a:xfrm>
                <a:off x="323528" y="996134"/>
                <a:ext cx="8437264" cy="4710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9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900" dirty="0" smtClean="0">
                    <a:latin typeface="+mj-lt"/>
                  </a:rPr>
                  <a:t> The goal is to minimize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900" dirty="0" smtClean="0">
                    <a:latin typeface="+mj-lt"/>
                  </a:rPr>
                  <a:t>’s min-entropy,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900" dirty="0" smtClean="0">
                    <a:latin typeface="+mj-lt"/>
                  </a:rPr>
                  <a:t>, as a function of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900" dirty="0" smtClean="0">
                    <a:latin typeface="+mj-lt"/>
                  </a:rPr>
                  <a:t>.</a:t>
                </a:r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4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96134"/>
                <a:ext cx="8437264" cy="471059"/>
              </a:xfrm>
              <a:prstGeom prst="rect">
                <a:avLst/>
              </a:prstGeom>
              <a:blipFill>
                <a:blip r:embed="rId5"/>
                <a:stretch>
                  <a:fillRect l="-650" t="-7692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73988" y="2482337"/>
            <a:ext cx="8618492" cy="1338272"/>
            <a:chOff x="269608" y="4293096"/>
            <a:chExt cx="8508468" cy="1338272"/>
          </a:xfrm>
        </p:grpSpPr>
        <p:sp>
          <p:nvSpPr>
            <p:cNvPr id="9" name="מלבן מעוגל 17"/>
            <p:cNvSpPr/>
            <p:nvPr/>
          </p:nvSpPr>
          <p:spPr>
            <a:xfrm>
              <a:off x="269608" y="4504040"/>
              <a:ext cx="8508468" cy="95174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bg2">
                      <a:lumMod val="50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+mj-lt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340812" y="4790886"/>
              <a:ext cx="8207976" cy="840482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1900" dirty="0" smtClean="0">
                  <a:latin typeface="+mj-lt"/>
                </a:rPr>
                <a:t>We construct an IPM for</a:t>
              </a:r>
              <a:endParaRPr lang="en-US" sz="1900" dirty="0">
                <a:latin typeface="+mj-lt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269608" y="4293096"/>
              <a:ext cx="7212323" cy="476728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rtl="0">
                <a:spcBef>
                  <a:spcPts val="0"/>
                </a:spcBef>
                <a:buNone/>
              </a:pPr>
              <a:r>
                <a:rPr lang="en-US" sz="2000" b="1" dirty="0" smtClean="0">
                  <a:solidFill>
                    <a:srgbClr val="7030A0"/>
                  </a:solidFill>
                  <a:latin typeface="+mj-lt"/>
                </a:rPr>
                <a:t>Main technical contribution</a:t>
              </a:r>
              <a:endParaRPr lang="en-US" sz="18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ontent Placeholder 2"/>
                <p:cNvSpPr txBox="1">
                  <a:spLocks/>
                </p:cNvSpPr>
                <p:nvPr/>
              </p:nvSpPr>
              <p:spPr>
                <a:xfrm>
                  <a:off x="2806622" y="4773971"/>
                  <a:ext cx="4464496" cy="418936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2000" dirty="0" smtClean="0"/>
                    <a:t>.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12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6622" y="4773971"/>
                  <a:ext cx="4464496" cy="418936"/>
                </a:xfrm>
                <a:prstGeom prst="rect">
                  <a:avLst/>
                </a:prstGeom>
                <a:blipFill>
                  <a:blip r:embed="rId6"/>
                  <a:stretch>
                    <a:fillRect t="-1449" b="-260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075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7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2794">
            <a:off x="-195685" y="66822"/>
            <a:ext cx="10915565" cy="76533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252536" y="-171400"/>
            <a:ext cx="10513168" cy="7560840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396552" y="2679054"/>
            <a:ext cx="10009112" cy="14700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65000"/>
                <a:lumOff val="3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2679054"/>
            <a:ext cx="9073008" cy="1470025"/>
          </a:xfrm>
        </p:spPr>
        <p:txBody>
          <a:bodyPr>
            <a:noAutofit/>
          </a:bodyPr>
          <a:lstStyle/>
          <a:p>
            <a:pPr rtl="0"/>
            <a:r>
              <a:rPr lang="en-US" sz="3400" b="1" dirty="0" smtClean="0">
                <a:solidFill>
                  <a:srgbClr val="7030A0"/>
                </a:solidFill>
              </a:rPr>
              <a:t>The IPM Construction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899592" y="3573016"/>
            <a:ext cx="136815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99592" y="4437112"/>
            <a:ext cx="136815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99592" y="5805264"/>
            <a:ext cx="136815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47664" y="528031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547664" y="542432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47664" y="5570190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ontent Placeholder 2"/>
              <p:cNvSpPr txBox="1">
                <a:spLocks/>
              </p:cNvSpPr>
              <p:nvPr/>
            </p:nvSpPr>
            <p:spPr>
              <a:xfrm>
                <a:off x="323528" y="3661522"/>
                <a:ext cx="432048" cy="4710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4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661522"/>
                <a:ext cx="432048" cy="4710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/>
              <p:cNvSpPr txBox="1">
                <a:spLocks/>
              </p:cNvSpPr>
              <p:nvPr/>
            </p:nvSpPr>
            <p:spPr>
              <a:xfrm>
                <a:off x="323528" y="4555861"/>
                <a:ext cx="432048" cy="4710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4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555861"/>
                <a:ext cx="432048" cy="471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ontent Placeholder 2"/>
              <p:cNvSpPr txBox="1">
                <a:spLocks/>
              </p:cNvSpPr>
              <p:nvPr/>
            </p:nvSpPr>
            <p:spPr>
              <a:xfrm>
                <a:off x="323528" y="5910269"/>
                <a:ext cx="432048" cy="4710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4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910269"/>
                <a:ext cx="432048" cy="471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rapezoid 11"/>
          <p:cNvSpPr/>
          <p:nvPr/>
        </p:nvSpPr>
        <p:spPr>
          <a:xfrm rot="5400000">
            <a:off x="3476070" y="3413190"/>
            <a:ext cx="648072" cy="96772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311860" y="371238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IPM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52"/>
          <p:cNvCxnSpPr>
            <a:stCxn id="37" idx="3"/>
            <a:endCxn id="16" idx="1"/>
          </p:cNvCxnSpPr>
          <p:nvPr/>
        </p:nvCxnSpPr>
        <p:spPr>
          <a:xfrm flipV="1">
            <a:off x="2267744" y="3897051"/>
            <a:ext cx="104411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rapezoid 53"/>
          <p:cNvSpPr/>
          <p:nvPr/>
        </p:nvSpPr>
        <p:spPr>
          <a:xfrm rot="5400000">
            <a:off x="3477794" y="4281930"/>
            <a:ext cx="648072" cy="96772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269468" y="4765791"/>
            <a:ext cx="104411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rapezoid 56"/>
          <p:cNvSpPr/>
          <p:nvPr/>
        </p:nvSpPr>
        <p:spPr>
          <a:xfrm rot="5400000">
            <a:off x="3479518" y="5645438"/>
            <a:ext cx="648072" cy="96772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2271192" y="6129299"/>
            <a:ext cx="1044116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2" idx="0"/>
          </p:cNvCxnSpPr>
          <p:nvPr/>
        </p:nvCxnSpPr>
        <p:spPr>
          <a:xfrm>
            <a:off x="4283968" y="3897052"/>
            <a:ext cx="688460" cy="6175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4" idx="0"/>
          </p:cNvCxnSpPr>
          <p:nvPr/>
        </p:nvCxnSpPr>
        <p:spPr>
          <a:xfrm>
            <a:off x="4285692" y="4765792"/>
            <a:ext cx="6463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7" idx="0"/>
          </p:cNvCxnSpPr>
          <p:nvPr/>
        </p:nvCxnSpPr>
        <p:spPr>
          <a:xfrm flipV="1">
            <a:off x="4287416" y="5059342"/>
            <a:ext cx="685012" cy="10699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984092" y="4469441"/>
            <a:ext cx="136815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ontent Placeholder 2"/>
              <p:cNvSpPr txBox="1">
                <a:spLocks/>
              </p:cNvSpPr>
              <p:nvPr/>
            </p:nvSpPr>
            <p:spPr>
              <a:xfrm>
                <a:off x="4545104" y="4783704"/>
                <a:ext cx="432048" cy="4710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9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7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5104" y="4783704"/>
                <a:ext cx="432048" cy="4710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00070" y="3809257"/>
                <a:ext cx="360040" cy="34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070" y="3809257"/>
                <a:ext cx="360040" cy="342145"/>
              </a:xfrm>
              <a:prstGeom prst="rect">
                <a:avLst/>
              </a:prstGeom>
              <a:blipFill>
                <a:blip r:embed="rId7"/>
                <a:stretch>
                  <a:fillRect r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3319692" y="455586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IPM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707902" y="4652733"/>
                <a:ext cx="360040" cy="34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2" y="4652733"/>
                <a:ext cx="360040" cy="342145"/>
              </a:xfrm>
              <a:prstGeom prst="rect">
                <a:avLst/>
              </a:prstGeom>
              <a:blipFill>
                <a:blip r:embed="rId8"/>
                <a:stretch>
                  <a:fillRect r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3317032" y="59120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IPM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3705242" y="6008872"/>
                <a:ext cx="360040" cy="34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242" y="6008872"/>
                <a:ext cx="360040" cy="342145"/>
              </a:xfrm>
              <a:prstGeom prst="rect">
                <a:avLst/>
              </a:prstGeom>
              <a:blipFill>
                <a:blip r:embed="rId9"/>
                <a:stretch>
                  <a:fillRect r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Rectangle 85"/>
          <p:cNvSpPr/>
          <p:nvPr/>
        </p:nvSpPr>
        <p:spPr>
          <a:xfrm>
            <a:off x="2699792" y="2708920"/>
            <a:ext cx="2253427" cy="324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2843808" y="2708920"/>
            <a:ext cx="1920240" cy="32403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2987824" y="2636912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1115616" y="2096854"/>
            <a:ext cx="1645920" cy="324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1846890" y="2096854"/>
            <a:ext cx="914400" cy="32403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355499" y="2738143"/>
            <a:ext cx="2253427" cy="324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6499515" y="2738143"/>
            <a:ext cx="1920240" cy="32403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0" name="Straight Connector 99"/>
          <p:cNvCxnSpPr/>
          <p:nvPr/>
        </p:nvCxnSpPr>
        <p:spPr>
          <a:xfrm flipH="1" flipV="1">
            <a:off x="2761290" y="2420889"/>
            <a:ext cx="216024" cy="283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 flipV="1">
            <a:off x="1115616" y="2420888"/>
            <a:ext cx="1573667" cy="283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3118374" y="2711306"/>
            <a:ext cx="1645920" cy="324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3849648" y="2711306"/>
            <a:ext cx="914400" cy="32403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flipH="1">
            <a:off x="3835254" y="3131715"/>
            <a:ext cx="39222" cy="44802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7482212" y="3188403"/>
            <a:ext cx="183238" cy="110052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6" name="Trapezoid 115"/>
          <p:cNvSpPr/>
          <p:nvPr/>
        </p:nvSpPr>
        <p:spPr>
          <a:xfrm rot="5400000">
            <a:off x="7275748" y="4302226"/>
            <a:ext cx="648072" cy="96772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/>
          <p:cNvSpPr txBox="1"/>
          <p:nvPr/>
        </p:nvSpPr>
        <p:spPr>
          <a:xfrm>
            <a:off x="7111538" y="4601421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IPM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7499748" y="4698293"/>
                <a:ext cx="360040" cy="34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16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rad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9748" y="4698293"/>
                <a:ext cx="360040" cy="342145"/>
              </a:xfrm>
              <a:prstGeom prst="rect">
                <a:avLst/>
              </a:prstGeom>
              <a:blipFill>
                <a:blip r:embed="rId10"/>
                <a:stretch>
                  <a:fillRect r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/>
          <p:cNvCxnSpPr>
            <a:stCxn id="71" idx="3"/>
            <a:endCxn id="116" idx="2"/>
          </p:cNvCxnSpPr>
          <p:nvPr/>
        </p:nvCxnSpPr>
        <p:spPr>
          <a:xfrm flipV="1">
            <a:off x="6352244" y="4786088"/>
            <a:ext cx="763678" cy="73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 flipV="1">
            <a:off x="8102235" y="4795084"/>
            <a:ext cx="31752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7" name="Picture 1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4049" y="3793272"/>
            <a:ext cx="954608" cy="1442732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0433" y="2269653"/>
            <a:ext cx="954608" cy="1442732"/>
          </a:xfrm>
          <a:prstGeom prst="rect">
            <a:avLst/>
          </a:prstGeom>
        </p:spPr>
      </p:pic>
      <p:sp>
        <p:nvSpPr>
          <p:cNvPr id="129" name="Rectangle 128"/>
          <p:cNvSpPr/>
          <p:nvPr/>
        </p:nvSpPr>
        <p:spPr>
          <a:xfrm>
            <a:off x="6355499" y="2744926"/>
            <a:ext cx="2253427" cy="324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6689339" y="2744926"/>
            <a:ext cx="1645920" cy="32403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1" name="Up Arrow 130"/>
          <p:cNvSpPr/>
          <p:nvPr/>
        </p:nvSpPr>
        <p:spPr>
          <a:xfrm>
            <a:off x="3707755" y="2269653"/>
            <a:ext cx="304698" cy="2952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3151178" y="1418256"/>
            <a:ext cx="136815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Content Placeholder 2"/>
              <p:cNvSpPr txBox="1">
                <a:spLocks/>
              </p:cNvSpPr>
              <p:nvPr/>
            </p:nvSpPr>
            <p:spPr>
              <a:xfrm>
                <a:off x="1846890" y="1539670"/>
                <a:ext cx="1432326" cy="4710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6890" y="1539670"/>
                <a:ext cx="1432326" cy="47105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Rectangle 133"/>
          <p:cNvSpPr/>
          <p:nvPr/>
        </p:nvSpPr>
        <p:spPr>
          <a:xfrm>
            <a:off x="3214976" y="1554217"/>
            <a:ext cx="1188720" cy="17703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5" name="Up Arrow 134"/>
          <p:cNvSpPr/>
          <p:nvPr/>
        </p:nvSpPr>
        <p:spPr>
          <a:xfrm>
            <a:off x="7372249" y="2305243"/>
            <a:ext cx="304698" cy="29525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/>
        </p:nvSpPr>
        <p:spPr>
          <a:xfrm>
            <a:off x="6815672" y="1453846"/>
            <a:ext cx="1368152" cy="648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2"/>
              <p:cNvSpPr txBox="1">
                <a:spLocks/>
              </p:cNvSpPr>
              <p:nvPr/>
            </p:nvSpPr>
            <p:spPr>
              <a:xfrm>
                <a:off x="5511384" y="1575260"/>
                <a:ext cx="1432326" cy="4710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384" y="1575260"/>
                <a:ext cx="1432326" cy="47105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Rectangle 137"/>
          <p:cNvSpPr/>
          <p:nvPr/>
        </p:nvSpPr>
        <p:spPr>
          <a:xfrm>
            <a:off x="6922002" y="1883809"/>
            <a:ext cx="1188720" cy="177039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9" name="Picture 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138" y="510106"/>
            <a:ext cx="954608" cy="1442732"/>
          </a:xfrm>
          <a:prstGeom prst="rect">
            <a:avLst/>
          </a:prstGeom>
        </p:spPr>
      </p:pic>
      <p:sp>
        <p:nvSpPr>
          <p:cNvPr id="140" name="Cloud Callout 139"/>
          <p:cNvSpPr/>
          <p:nvPr/>
        </p:nvSpPr>
        <p:spPr>
          <a:xfrm>
            <a:off x="1331640" y="344208"/>
            <a:ext cx="2246954" cy="830478"/>
          </a:xfrm>
          <a:prstGeom prst="cloudCallout">
            <a:avLst>
              <a:gd name="adj1" fmla="val -65428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two rows to take?</a:t>
            </a:r>
            <a:endParaRPr lang="en-US" dirty="0"/>
          </a:p>
        </p:txBody>
      </p:sp>
      <p:sp>
        <p:nvSpPr>
          <p:cNvPr id="141" name="Cloud Callout 140"/>
          <p:cNvSpPr/>
          <p:nvPr/>
        </p:nvSpPr>
        <p:spPr>
          <a:xfrm>
            <a:off x="4777433" y="3188264"/>
            <a:ext cx="2002758" cy="830478"/>
          </a:xfrm>
          <a:prstGeom prst="cloudCallout">
            <a:avLst>
              <a:gd name="adj1" fmla="val 63580"/>
              <a:gd name="adj2" fmla="val 74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ran out of sources…</a:t>
            </a:r>
            <a:endParaRPr lang="en-US" dirty="0"/>
          </a:p>
        </p:txBody>
      </p:sp>
      <p:sp>
        <p:nvSpPr>
          <p:cNvPr id="142" name="Cloud Callout 141"/>
          <p:cNvSpPr/>
          <p:nvPr/>
        </p:nvSpPr>
        <p:spPr>
          <a:xfrm>
            <a:off x="6562388" y="1633141"/>
            <a:ext cx="2002758" cy="830478"/>
          </a:xfrm>
          <a:prstGeom prst="cloudCallout">
            <a:avLst>
              <a:gd name="adj1" fmla="val -65428"/>
              <a:gd name="adj2" fmla="val 39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a 0.9 rate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898791" y="3567880"/>
            <a:ext cx="1368152" cy="28854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395536" y="4744808"/>
                <a:ext cx="432048" cy="4710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6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744808"/>
                <a:ext cx="432048" cy="47105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899592" y="4751463"/>
            <a:ext cx="1368152" cy="18970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/>
              <p:cNvSpPr txBox="1">
                <a:spLocks/>
              </p:cNvSpPr>
              <p:nvPr/>
            </p:nvSpPr>
            <p:spPr>
              <a:xfrm>
                <a:off x="2597168" y="1877819"/>
                <a:ext cx="1298954" cy="4710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900" dirty="0" smtClean="0">
                    <a:latin typeface="+mj-lt"/>
                  </a:rPr>
                  <a:t>Length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6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168" y="1877819"/>
                <a:ext cx="1298954" cy="471059"/>
              </a:xfrm>
              <a:prstGeom prst="rect">
                <a:avLst/>
              </a:prstGeom>
              <a:blipFill>
                <a:blip r:embed="rId15"/>
                <a:stretch>
                  <a:fillRect l="-4225" t="-6494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Content Placeholder 2"/>
              <p:cNvSpPr txBox="1">
                <a:spLocks/>
              </p:cNvSpPr>
              <p:nvPr/>
            </p:nvSpPr>
            <p:spPr>
              <a:xfrm>
                <a:off x="2600440" y="2207449"/>
                <a:ext cx="2024063" cy="4710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900" dirty="0" smtClean="0">
                    <a:latin typeface="+mj-lt"/>
                  </a:rPr>
                  <a:t>Min-entropy </a:t>
                </a:r>
                <a14:m>
                  <m:oMath xmlns:m="http://schemas.openxmlformats.org/officeDocument/2006/math">
                    <m:r>
                      <a:rPr lang="en-US" sz="1900" b="0" i="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900" b="0" i="0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900" b="0" i="0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6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440" y="2207449"/>
                <a:ext cx="2024063" cy="471059"/>
              </a:xfrm>
              <a:prstGeom prst="rect">
                <a:avLst/>
              </a:prstGeom>
              <a:blipFill>
                <a:blip r:embed="rId16"/>
                <a:stretch>
                  <a:fillRect l="-3012" t="-6494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4985908" y="4599018"/>
            <a:ext cx="1368152" cy="18970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flipH="1">
            <a:off x="3885262" y="3147464"/>
            <a:ext cx="62759" cy="124018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8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3" grpId="0" animBg="1"/>
      <p:bldP spid="6" grpId="0" animBg="1"/>
      <p:bldP spid="44" grpId="0" animBg="1"/>
      <p:bldP spid="45" grpId="0" animBg="1"/>
      <p:bldP spid="46" grpId="0"/>
      <p:bldP spid="47" grpId="0"/>
      <p:bldP spid="48" grpId="0"/>
      <p:bldP spid="12" grpId="0" animBg="1"/>
      <p:bldP spid="54" grpId="0" animBg="1"/>
      <p:bldP spid="57" grpId="0" animBg="1"/>
      <p:bldP spid="71" grpId="0" animBg="1"/>
      <p:bldP spid="72" grpId="0"/>
      <p:bldP spid="85" grpId="0"/>
      <p:bldP spid="86" grpId="0" animBg="1"/>
      <p:bldP spid="86" grpId="1" animBg="1"/>
      <p:bldP spid="87" grpId="0" animBg="1"/>
      <p:bldP spid="87" grpId="1" animBg="1"/>
      <p:bldP spid="92" grpId="0" animBg="1"/>
      <p:bldP spid="92" grpId="1" animBg="1"/>
      <p:bldP spid="93" grpId="0" animBg="1"/>
      <p:bldP spid="93" grpId="1" animBg="1"/>
      <p:bldP spid="96" grpId="0" animBg="1"/>
      <p:bldP spid="96" grpId="1" animBg="1"/>
      <p:bldP spid="97" grpId="0" animBg="1"/>
      <p:bldP spid="97" grpId="1" animBg="1"/>
      <p:bldP spid="109" grpId="0" animBg="1"/>
      <p:bldP spid="110" grpId="0" animBg="1"/>
      <p:bldP spid="116" grpId="0" animBg="1"/>
      <p:bldP spid="129" grpId="0" animBg="1"/>
      <p:bldP spid="130" grpId="0" animBg="1"/>
      <p:bldP spid="131" grpId="0" animBg="1"/>
      <p:bldP spid="132" grpId="0" animBg="1"/>
      <p:bldP spid="133" grpId="0"/>
      <p:bldP spid="134" grpId="0" animBg="1"/>
      <p:bldP spid="135" grpId="0" animBg="1"/>
      <p:bldP spid="136" grpId="0" animBg="1"/>
      <p:bldP spid="137" grpId="0"/>
      <p:bldP spid="138" grpId="0" animBg="1"/>
      <p:bldP spid="140" grpId="0" animBg="1"/>
      <p:bldP spid="141" grpId="0" animBg="1"/>
      <p:bldP spid="141" grpId="1" animBg="1"/>
      <p:bldP spid="142" grpId="0" animBg="1"/>
      <p:bldP spid="142" grpId="1" animBg="1"/>
      <p:bldP spid="63" grpId="0" animBg="1"/>
      <p:bldP spid="63" grpId="1" animBg="1"/>
      <p:bldP spid="64" grpId="0"/>
      <p:bldP spid="64" grpId="1"/>
      <p:bldP spid="52" grpId="0" animBg="1"/>
      <p:bldP spid="65" grpId="0"/>
      <p:bldP spid="65" grpId="1"/>
      <p:bldP spid="66" grpId="0"/>
      <p:bldP spid="66" grpId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268760"/>
            <a:ext cx="1777133" cy="1115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996952"/>
            <a:ext cx="1777133" cy="1115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122036"/>
            <a:ext cx="1777133" cy="1115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6" name="Oval 65"/>
          <p:cNvSpPr/>
          <p:nvPr/>
        </p:nvSpPr>
        <p:spPr>
          <a:xfrm>
            <a:off x="1897071" y="4424631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897071" y="4568647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897071" y="4714511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rapezoid 69"/>
          <p:cNvSpPr/>
          <p:nvPr/>
        </p:nvSpPr>
        <p:spPr>
          <a:xfrm rot="5400000">
            <a:off x="4278512" y="3125158"/>
            <a:ext cx="648072" cy="967724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4114302" y="3424353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IPM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4" name="Straight Connector 73"/>
          <p:cNvCxnSpPr>
            <a:endCxn id="73" idx="1"/>
          </p:cNvCxnSpPr>
          <p:nvPr/>
        </p:nvCxnSpPr>
        <p:spPr>
          <a:xfrm flipV="1">
            <a:off x="3009090" y="3609019"/>
            <a:ext cx="1105212" cy="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009090" y="1772816"/>
            <a:ext cx="1105212" cy="16515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3004706" y="3793685"/>
            <a:ext cx="1109596" cy="19395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4521258" y="3511641"/>
                <a:ext cx="3600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60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258" y="3511641"/>
                <a:ext cx="36004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/>
          <p:cNvCxnSpPr/>
          <p:nvPr/>
        </p:nvCxnSpPr>
        <p:spPr>
          <a:xfrm>
            <a:off x="5080178" y="3609021"/>
            <a:ext cx="2036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741" y="1550960"/>
            <a:ext cx="954608" cy="1442732"/>
          </a:xfrm>
          <a:prstGeom prst="rect">
            <a:avLst/>
          </a:prstGeom>
        </p:spPr>
      </p:pic>
      <p:sp>
        <p:nvSpPr>
          <p:cNvPr id="95" name="Cloud Callout 94"/>
          <p:cNvSpPr/>
          <p:nvPr/>
        </p:nvSpPr>
        <p:spPr>
          <a:xfrm>
            <a:off x="6516216" y="620688"/>
            <a:ext cx="2002758" cy="830478"/>
          </a:xfrm>
          <a:prstGeom prst="cloudCallout">
            <a:avLst>
              <a:gd name="adj1" fmla="val -67020"/>
              <a:gd name="adj2" fmla="val 79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ran out of sources…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3448824" y="781452"/>
            <a:ext cx="2253427" cy="3240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563888" y="781452"/>
            <a:ext cx="1920240" cy="324034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2" name="Straight Connector 101"/>
          <p:cNvCxnSpPr/>
          <p:nvPr/>
        </p:nvCxnSpPr>
        <p:spPr>
          <a:xfrm>
            <a:off x="3694324" y="709444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4209537" y="709444"/>
            <a:ext cx="0" cy="50405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6" name="Picture 1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311" y="4800774"/>
            <a:ext cx="954608" cy="14427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Cloud Callout 106"/>
              <p:cNvSpPr/>
              <p:nvPr/>
            </p:nvSpPr>
            <p:spPr>
              <a:xfrm>
                <a:off x="6318354" y="3836102"/>
                <a:ext cx="2398482" cy="1249065"/>
              </a:xfrm>
              <a:prstGeom prst="cloudCallout">
                <a:avLst>
                  <a:gd name="adj1" fmla="val -71896"/>
                  <a:gd name="adj2" fmla="val 6807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Not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rows are uniform</a:t>
                </a:r>
                <a:endParaRPr lang="en-US" dirty="0"/>
              </a:p>
            </p:txBody>
          </p:sp>
        </mc:Choice>
        <mc:Fallback xmlns="">
          <p:sp>
            <p:nvSpPr>
              <p:cNvPr id="107" name="Cloud Callout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8354" y="3836102"/>
                <a:ext cx="2398482" cy="1249065"/>
              </a:xfrm>
              <a:prstGeom prst="cloudCallout">
                <a:avLst>
                  <a:gd name="adj1" fmla="val -71896"/>
                  <a:gd name="adj2" fmla="val 68077"/>
                </a:avLst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1710" y="1316063"/>
            <a:ext cx="3448736" cy="2330385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1969080" y="980728"/>
            <a:ext cx="1378784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716824" y="1191394"/>
            <a:ext cx="1212848" cy="708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631028" y="1192774"/>
            <a:ext cx="297240" cy="2046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877961" y="1179871"/>
            <a:ext cx="1641987" cy="2244482"/>
          </a:xfrm>
          <a:custGeom>
            <a:avLst/>
            <a:gdLst>
              <a:gd name="connsiteX0" fmla="*/ 1641987 w 1641987"/>
              <a:gd name="connsiteY0" fmla="*/ 0 h 2123768"/>
              <a:gd name="connsiteX1" fmla="*/ 304800 w 1641987"/>
              <a:gd name="connsiteY1" fmla="*/ 688258 h 2123768"/>
              <a:gd name="connsiteX2" fmla="*/ 0 w 1641987"/>
              <a:gd name="connsiteY2" fmla="*/ 2123768 h 212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1987" h="2123768">
                <a:moveTo>
                  <a:pt x="1641987" y="0"/>
                </a:moveTo>
                <a:cubicBezTo>
                  <a:pt x="1110225" y="167148"/>
                  <a:pt x="578464" y="334297"/>
                  <a:pt x="304800" y="688258"/>
                </a:cubicBezTo>
                <a:cubicBezTo>
                  <a:pt x="31135" y="1042219"/>
                  <a:pt x="15567" y="1582993"/>
                  <a:pt x="0" y="2123768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/>
              <p:cNvSpPr txBox="1">
                <a:spLocks/>
              </p:cNvSpPr>
              <p:nvPr/>
            </p:nvSpPr>
            <p:spPr>
              <a:xfrm>
                <a:off x="4301320" y="4341823"/>
                <a:ext cx="3698058" cy="48265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rad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3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320" y="4341823"/>
                <a:ext cx="3698058" cy="4826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>
              <a:xfrm>
                <a:off x="4301320" y="4927744"/>
                <a:ext cx="3698058" cy="48265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9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19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9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func>
                        </m:sup>
                      </m:sSup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900" dirty="0"/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320" y="4927744"/>
                <a:ext cx="3698058" cy="4826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ontent Placeholder 2"/>
              <p:cNvSpPr txBox="1">
                <a:spLocks/>
              </p:cNvSpPr>
              <p:nvPr/>
            </p:nvSpPr>
            <p:spPr>
              <a:xfrm>
                <a:off x="193189" y="1587752"/>
                <a:ext cx="728247" cy="4710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3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89" y="1587752"/>
                <a:ext cx="728247" cy="47105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196437" y="3356992"/>
                <a:ext cx="728247" cy="4710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37" y="3356992"/>
                <a:ext cx="728247" cy="47105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ontent Placeholder 2"/>
              <p:cNvSpPr txBox="1">
                <a:spLocks/>
              </p:cNvSpPr>
              <p:nvPr/>
            </p:nvSpPr>
            <p:spPr>
              <a:xfrm>
                <a:off x="199685" y="5478221"/>
                <a:ext cx="728247" cy="4710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3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5" y="5478221"/>
                <a:ext cx="728247" cy="471059"/>
              </a:xfrm>
              <a:prstGeom prst="rect">
                <a:avLst/>
              </a:prstGeom>
              <a:blipFill>
                <a:blip r:embed="rId12"/>
                <a:stretch>
                  <a:fillRect l="-2521" r="-4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53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9" grpId="0" animBg="1"/>
      <p:bldP spid="70" grpId="0" animBg="1"/>
      <p:bldP spid="73" grpId="0"/>
      <p:bldP spid="88" grpId="0"/>
      <p:bldP spid="95" grpId="0" animBg="1"/>
      <p:bldP spid="95" grpId="1" animBg="1"/>
      <p:bldP spid="98" grpId="0" animBg="1"/>
      <p:bldP spid="98" grpId="1" animBg="1"/>
      <p:bldP spid="99" grpId="0" animBg="1"/>
      <p:bldP spid="99" grpId="1" animBg="1"/>
      <p:bldP spid="107" grpId="0" animBg="1"/>
      <p:bldP spid="107" grpId="1" animBg="1"/>
      <p:bldP spid="10" grpId="0" animBg="1"/>
      <p:bldP spid="10" grpId="1" animBg="1"/>
      <p:bldP spid="34" grpId="0"/>
      <p:bldP spid="35" grpId="0"/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מלבן מעוגל 17"/>
          <p:cNvSpPr/>
          <p:nvPr/>
        </p:nvSpPr>
        <p:spPr>
          <a:xfrm>
            <a:off x="241307" y="640410"/>
            <a:ext cx="8279981" cy="17804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+mj-lt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28847" y="418295"/>
            <a:ext cx="8581413" cy="476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Summary</a:t>
            </a:r>
            <a:endParaRPr lang="en-US" sz="1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370091" y="836712"/>
                <a:ext cx="7863167" cy="42383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1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900" dirty="0" smtClean="0">
                    <a:latin typeface="+mj-lt"/>
                  </a:rPr>
                  <a:t> We construct a 2-source extractor for min-entropy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19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1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2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1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1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900" dirty="0" smtClean="0">
                    <a:latin typeface="+mj-lt"/>
                  </a:rPr>
                  <a:t>.</a:t>
                </a:r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91" y="836712"/>
                <a:ext cx="7863167" cy="423830"/>
              </a:xfrm>
              <a:prstGeom prst="rect">
                <a:avLst/>
              </a:prstGeom>
              <a:blipFill>
                <a:blip r:embed="rId3"/>
                <a:stretch>
                  <a:fillRect l="-930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/>
          <p:cNvSpPr txBox="1">
            <a:spLocks/>
          </p:cNvSpPr>
          <p:nvPr/>
        </p:nvSpPr>
        <p:spPr>
          <a:xfrm>
            <a:off x="370090" y="1309658"/>
            <a:ext cx="7863167" cy="42383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1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*</a:t>
            </a:r>
            <a:r>
              <a:rPr lang="en-US" sz="1900" dirty="0" smtClean="0">
                <a:latin typeface="+mj-lt"/>
              </a:rPr>
              <a:t> Main technical contribution is an improved IPM construction.</a:t>
            </a:r>
            <a:endParaRPr lang="en-US" sz="19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370090" y="1710877"/>
                <a:ext cx="7863167" cy="42383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1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900" dirty="0" smtClean="0">
                    <a:latin typeface="+mj-lt"/>
                  </a:rPr>
                  <a:t> We obtain a 4-source exponential-time extractor for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9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9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9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900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1900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900" b="0" i="1" dirty="0" smtClean="0"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19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func>
                      <m:funcPr>
                        <m:ctrlPr>
                          <a:rPr lang="en-US" sz="19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9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1900" dirty="0" smtClean="0">
                    <a:latin typeface="+mj-lt"/>
                  </a:rPr>
                  <a:t>.</a:t>
                </a:r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90" y="1710877"/>
                <a:ext cx="7863167" cy="423830"/>
              </a:xfrm>
              <a:prstGeom prst="rect">
                <a:avLst/>
              </a:prstGeom>
              <a:blipFill>
                <a:blip r:embed="rId4"/>
                <a:stretch>
                  <a:fillRect l="-930" b="-46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מלבן מעוגל 17"/>
          <p:cNvSpPr/>
          <p:nvPr/>
        </p:nvSpPr>
        <p:spPr>
          <a:xfrm>
            <a:off x="198383" y="3160690"/>
            <a:ext cx="8279981" cy="264457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+mj-lt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85923" y="2938575"/>
            <a:ext cx="8581413" cy="476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Open Problems</a:t>
            </a:r>
            <a:endParaRPr lang="en-US" sz="1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327167" y="3356992"/>
                <a:ext cx="7863167" cy="42383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1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900" dirty="0" smtClean="0">
                    <a:latin typeface="+mj-lt"/>
                  </a:rPr>
                  <a:t> Dah! Construct a 2-source extractor for min-entropy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1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1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1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1900" dirty="0" smtClean="0">
                    <a:latin typeface="+mj-lt"/>
                  </a:rPr>
                  <a:t>.</a:t>
                </a:r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67" y="3356992"/>
                <a:ext cx="7863167" cy="423830"/>
              </a:xfrm>
              <a:prstGeom prst="rect">
                <a:avLst/>
              </a:prstGeom>
              <a:blipFill>
                <a:blip r:embed="rId5"/>
                <a:stretch>
                  <a:fillRect l="-930" t="-1014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2"/>
          <p:cNvSpPr txBox="1">
            <a:spLocks/>
          </p:cNvSpPr>
          <p:nvPr/>
        </p:nvSpPr>
        <p:spPr>
          <a:xfrm>
            <a:off x="327166" y="3795342"/>
            <a:ext cx="8151198" cy="42383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1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*</a:t>
            </a:r>
            <a:r>
              <a:rPr lang="en-US" sz="1900" dirty="0" smtClean="0">
                <a:latin typeface="+mj-lt"/>
              </a:rPr>
              <a:t> Even a disperser or a 3-source extractor for such min-entropy.</a:t>
            </a:r>
            <a:endParaRPr lang="en-US" sz="1900" dirty="0">
              <a:latin typeface="+mj-lt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327166" y="4231157"/>
            <a:ext cx="7863167" cy="42383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1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*</a:t>
            </a:r>
            <a:r>
              <a:rPr lang="en-US" sz="1900" dirty="0" smtClean="0">
                <a:latin typeface="+mj-lt"/>
              </a:rPr>
              <a:t> Optimal exponential-time 2-source extractors.</a:t>
            </a:r>
            <a:endParaRPr lang="en-US" sz="1900" dirty="0">
              <a:latin typeface="+mj-lt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27166" y="4698360"/>
            <a:ext cx="7863167" cy="42383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1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*</a:t>
            </a:r>
            <a:r>
              <a:rPr lang="en-US" sz="1900" dirty="0" smtClean="0">
                <a:latin typeface="+mj-lt"/>
              </a:rPr>
              <a:t> Simplify</a:t>
            </a:r>
            <a:endParaRPr lang="en-US" sz="1900" dirty="0">
              <a:latin typeface="+mj-lt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895128" y="5949280"/>
            <a:ext cx="1872208" cy="476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+mj-lt"/>
              </a:rPr>
              <a:t>Thanks!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327165" y="5175512"/>
            <a:ext cx="7863167" cy="42383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0">
              <a:buNone/>
            </a:pPr>
            <a:r>
              <a:rPr lang="en-US" sz="21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*</a:t>
            </a:r>
            <a:r>
              <a:rPr lang="en-US" sz="1900" dirty="0" smtClean="0">
                <a:latin typeface="+mj-lt"/>
              </a:rPr>
              <a:t> More </a:t>
            </a:r>
            <a:r>
              <a:rPr lang="en-US" sz="1900" dirty="0" smtClean="0">
                <a:latin typeface="+mj-lt"/>
              </a:rPr>
              <a:t>applications of the techniques </a:t>
            </a:r>
            <a:r>
              <a:rPr lang="en-US" sz="1900" smtClean="0">
                <a:latin typeface="+mj-lt"/>
              </a:rPr>
              <a:t>and results.</a:t>
            </a:r>
            <a:endParaRPr lang="en-US" sz="1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260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666" y="1596640"/>
            <a:ext cx="1242810" cy="8798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9350" y="1398640"/>
            <a:ext cx="1240845" cy="1312683"/>
          </a:xfrm>
          <a:prstGeom prst="rect">
            <a:avLst/>
          </a:prstGeom>
        </p:spPr>
      </p:pic>
      <p:sp>
        <p:nvSpPr>
          <p:cNvPr id="23" name="Trapezoid 22"/>
          <p:cNvSpPr/>
          <p:nvPr/>
        </p:nvSpPr>
        <p:spPr>
          <a:xfrm flipV="1">
            <a:off x="2725064" y="3823272"/>
            <a:ext cx="3744416" cy="1008112"/>
          </a:xfrm>
          <a:prstGeom prst="trapezoid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401000" y="4113849"/>
            <a:ext cx="2683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000" b="1" dirty="0" smtClean="0"/>
              <a:t>Two-source extractor</a:t>
            </a:r>
            <a:endParaRPr lang="en-US" sz="2000" b="1" dirty="0"/>
          </a:p>
        </p:txBody>
      </p:sp>
      <p:sp>
        <p:nvSpPr>
          <p:cNvPr id="27" name="Freeform 26"/>
          <p:cNvSpPr/>
          <p:nvPr/>
        </p:nvSpPr>
        <p:spPr>
          <a:xfrm>
            <a:off x="2278369" y="2622810"/>
            <a:ext cx="1798879" cy="1022214"/>
          </a:xfrm>
          <a:custGeom>
            <a:avLst/>
            <a:gdLst>
              <a:gd name="connsiteX0" fmla="*/ 333873 w 1798879"/>
              <a:gd name="connsiteY0" fmla="*/ 0 h 1671484"/>
              <a:gd name="connsiteX1" fmla="*/ 68402 w 1798879"/>
              <a:gd name="connsiteY1" fmla="*/ 884903 h 1671484"/>
              <a:gd name="connsiteX2" fmla="*/ 1444918 w 1798879"/>
              <a:gd name="connsiteY2" fmla="*/ 1406013 h 1671484"/>
              <a:gd name="connsiteX3" fmla="*/ 1798879 w 1798879"/>
              <a:gd name="connsiteY3" fmla="*/ 1671484 h 167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879" h="1671484">
                <a:moveTo>
                  <a:pt x="333873" y="0"/>
                </a:moveTo>
                <a:cubicBezTo>
                  <a:pt x="108550" y="325284"/>
                  <a:pt x="-116772" y="650568"/>
                  <a:pt x="68402" y="884903"/>
                </a:cubicBezTo>
                <a:cubicBezTo>
                  <a:pt x="253576" y="1119238"/>
                  <a:pt x="1156505" y="1274916"/>
                  <a:pt x="1444918" y="1406013"/>
                </a:cubicBezTo>
                <a:cubicBezTo>
                  <a:pt x="1733331" y="1537110"/>
                  <a:pt x="1766105" y="1604297"/>
                  <a:pt x="1798879" y="1671484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5504292" y="2908584"/>
            <a:ext cx="149388" cy="736440"/>
          </a:xfrm>
          <a:custGeom>
            <a:avLst/>
            <a:gdLst>
              <a:gd name="connsiteX0" fmla="*/ 298776 w 298776"/>
              <a:gd name="connsiteY0" fmla="*/ 0 h 1307690"/>
              <a:gd name="connsiteX1" fmla="*/ 23473 w 298776"/>
              <a:gd name="connsiteY1" fmla="*/ 914400 h 1307690"/>
              <a:gd name="connsiteX2" fmla="*/ 33305 w 298776"/>
              <a:gd name="connsiteY2" fmla="*/ 1307690 h 130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8776" h="1307690">
                <a:moveTo>
                  <a:pt x="298776" y="0"/>
                </a:moveTo>
                <a:cubicBezTo>
                  <a:pt x="183247" y="348226"/>
                  <a:pt x="67718" y="696452"/>
                  <a:pt x="23473" y="914400"/>
                </a:cubicBezTo>
                <a:cubicBezTo>
                  <a:pt x="-20772" y="1132348"/>
                  <a:pt x="6266" y="1220019"/>
                  <a:pt x="33305" y="130769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572000" y="4960015"/>
            <a:ext cx="0" cy="383458"/>
          </a:xfrm>
          <a:custGeom>
            <a:avLst/>
            <a:gdLst>
              <a:gd name="connsiteX0" fmla="*/ 0 w 0"/>
              <a:gd name="connsiteY0" fmla="*/ 0 h 383458"/>
              <a:gd name="connsiteX1" fmla="*/ 0 w 0"/>
              <a:gd name="connsiteY1" fmla="*/ 383458 h 38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83458">
                <a:moveTo>
                  <a:pt x="0" y="0"/>
                </a:moveTo>
                <a:lnTo>
                  <a:pt x="0" y="383458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680" y="5415481"/>
            <a:ext cx="455592" cy="47065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6880" y="5415480"/>
            <a:ext cx="455592" cy="47065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080" y="5415479"/>
            <a:ext cx="455592" cy="47065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280" y="5415478"/>
            <a:ext cx="455592" cy="47065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9480" y="5415477"/>
            <a:ext cx="455592" cy="47065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680" y="5415476"/>
            <a:ext cx="455592" cy="4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6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7" grpId="0" animBg="1"/>
      <p:bldP spid="29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מעוגל 17"/>
          <p:cNvSpPr/>
          <p:nvPr/>
        </p:nvSpPr>
        <p:spPr>
          <a:xfrm>
            <a:off x="240370" y="2310291"/>
            <a:ext cx="8280919" cy="119071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99113" y="2608973"/>
                <a:ext cx="7934145" cy="89203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𝐸𝑥𝑡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900" dirty="0" smtClean="0">
                    <a:latin typeface="+mj-lt"/>
                  </a:rPr>
                  <a:t> is a </a:t>
                </a:r>
                <a:r>
                  <a:rPr lang="en-US" sz="1900" b="1" dirty="0" smtClean="0">
                    <a:solidFill>
                      <a:srgbClr val="C00000"/>
                    </a:solidFill>
                    <a:latin typeface="+mj-lt"/>
                  </a:rPr>
                  <a:t>two-source extractor</a:t>
                </a:r>
                <a:r>
                  <a:rPr lang="en-US" sz="1900" dirty="0" smtClean="0">
                    <a:latin typeface="+mj-lt"/>
                  </a:rPr>
                  <a:t> </a:t>
                </a:r>
                <a:r>
                  <a:rPr lang="en-US" sz="1900" dirty="0" smtClean="0">
                    <a:solidFill>
                      <a:schemeClr val="tx1"/>
                    </a:solidFill>
                    <a:latin typeface="+mj-lt"/>
                  </a:rPr>
                  <a:t>for min-entropy </a:t>
                </a:r>
                <a14:m>
                  <m:oMath xmlns:m="http://schemas.openxmlformats.org/officeDocument/2006/math">
                    <m:r>
                      <a:rPr lang="en-US" sz="19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900" dirty="0" smtClean="0">
                    <a:latin typeface="+mj-lt"/>
                  </a:rPr>
                  <a:t> if for any pair of independent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900" dirty="0" smtClean="0">
                    <a:latin typeface="+mj-lt"/>
                  </a:rPr>
                  <a:t>-sources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900" dirty="0" smtClean="0">
                    <a:latin typeface="+mj-lt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𝐸𝑥𝑡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r>
                  <a:rPr lang="en-US" sz="1900" dirty="0" smtClean="0">
                    <a:latin typeface="+mj-lt"/>
                  </a:rPr>
                  <a:t> has bias </a:t>
                </a:r>
                <a14:m>
                  <m:oMath xmlns:m="http://schemas.openxmlformats.org/officeDocument/2006/math">
                    <m:r>
                      <a:rPr lang="en-US" sz="19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900" dirty="0" smtClean="0">
                    <a:latin typeface="+mj-lt"/>
                  </a:rPr>
                  <a:t>.</a:t>
                </a:r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13" y="2608973"/>
                <a:ext cx="7934145" cy="892035"/>
              </a:xfrm>
              <a:prstGeom prst="rect">
                <a:avLst/>
              </a:prstGeom>
              <a:blipFill>
                <a:blip r:embed="rId3"/>
                <a:stretch>
                  <a:fillRect l="-691" t="-3425" r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ontent Placeholder 2"/>
          <p:cNvSpPr txBox="1">
            <a:spLocks/>
          </p:cNvSpPr>
          <p:nvPr/>
        </p:nvSpPr>
        <p:spPr>
          <a:xfrm>
            <a:off x="227910" y="2132856"/>
            <a:ext cx="8293379" cy="46546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Two-source extractors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[Chor-Goldreich’88]</a:t>
            </a:r>
            <a:endParaRPr lang="en-US" sz="2000" b="1" dirty="0" smtClean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6" name="מלבן מעוגל 17"/>
          <p:cNvSpPr/>
          <p:nvPr/>
        </p:nvSpPr>
        <p:spPr>
          <a:xfrm>
            <a:off x="241308" y="640410"/>
            <a:ext cx="6407774" cy="9163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he-IL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300051" y="916086"/>
                <a:ext cx="6133007" cy="407992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900" dirty="0" smtClean="0">
                    <a:latin typeface="+mj-lt"/>
                  </a:rPr>
                  <a:t>A random variable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900" dirty="0" smtClean="0">
                    <a:latin typeface="+mj-lt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900" b="1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1900" b="1" dirty="0" smtClean="0">
                    <a:solidFill>
                      <a:srgbClr val="C00000"/>
                    </a:solidFill>
                    <a:latin typeface="+mj-lt"/>
                  </a:rPr>
                  <a:t>-source</a:t>
                </a:r>
                <a:r>
                  <a:rPr lang="en-US" sz="1900" dirty="0" smtClean="0">
                    <a:latin typeface="+mj-lt"/>
                  </a:rPr>
                  <a:t> if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900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900" dirty="0" smtClean="0">
                    <a:latin typeface="+mj-lt"/>
                  </a:rPr>
                  <a:t>.</a:t>
                </a:r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51" y="916086"/>
                <a:ext cx="6133007" cy="407992"/>
              </a:xfrm>
              <a:prstGeom prst="rect">
                <a:avLst/>
              </a:prstGeom>
              <a:blipFill>
                <a:blip r:embed="rId4"/>
                <a:stretch>
                  <a:fillRect l="-895" t="-5970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>
          <a:xfrm>
            <a:off x="228847" y="418295"/>
            <a:ext cx="8581413" cy="476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How random is a source? </a:t>
            </a:r>
            <a:r>
              <a:rPr lang="en-US" sz="1800" dirty="0">
                <a:solidFill>
                  <a:srgbClr val="F79646">
                    <a:lumMod val="75000"/>
                  </a:srgbClr>
                </a:solidFill>
              </a:rPr>
              <a:t>[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Chor-Goldreich’88]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20" name="מלבן מעוגל 17"/>
          <p:cNvSpPr/>
          <p:nvPr/>
        </p:nvSpPr>
        <p:spPr>
          <a:xfrm>
            <a:off x="198383" y="4298705"/>
            <a:ext cx="6234674" cy="135242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342042" y="4587850"/>
                <a:ext cx="5714077" cy="42383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1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900" dirty="0" smtClean="0">
                    <a:latin typeface="+mj-lt"/>
                  </a:rPr>
                  <a:t> There is no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900" dirty="0" smtClean="0">
                    <a:latin typeface="+mj-lt"/>
                  </a:rPr>
                  <a:t>-source extractor (even) for </a:t>
                </a:r>
                <a14:m>
                  <m:oMath xmlns:m="http://schemas.openxmlformats.org/officeDocument/2006/math"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9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900" dirty="0" smtClean="0">
                    <a:latin typeface="+mj-lt"/>
                  </a:rPr>
                  <a:t>.</a:t>
                </a:r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42" y="4587850"/>
                <a:ext cx="5714077" cy="423830"/>
              </a:xfrm>
              <a:prstGeom prst="rect">
                <a:avLst/>
              </a:prstGeom>
              <a:blipFill>
                <a:blip r:embed="rId5"/>
                <a:stretch>
                  <a:fillRect l="-1281" t="-10145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/>
          <p:cNvSpPr txBox="1">
            <a:spLocks/>
          </p:cNvSpPr>
          <p:nvPr/>
        </p:nvSpPr>
        <p:spPr>
          <a:xfrm>
            <a:off x="215451" y="4121272"/>
            <a:ext cx="6217608" cy="29099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Two simple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351872" y="5023665"/>
                <a:ext cx="6081185" cy="62746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1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900" dirty="0" smtClean="0">
                    <a:latin typeface="+mj-lt"/>
                  </a:rPr>
                  <a:t> There exists a 2-source extractor for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9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1900" dirty="0" smtClean="0">
                    <a:latin typeface="+mj-lt"/>
                  </a:rPr>
                  <a:t>.</a:t>
                </a:r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72" y="5023665"/>
                <a:ext cx="6081185" cy="627469"/>
              </a:xfrm>
              <a:prstGeom prst="rect">
                <a:avLst/>
              </a:prstGeom>
              <a:blipFill>
                <a:blip r:embed="rId6"/>
                <a:stretch>
                  <a:fillRect l="-1204" t="-5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9082" y="4407685"/>
            <a:ext cx="2161178" cy="20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8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/>
      <p:bldP spid="18" grpId="0"/>
      <p:bldP spid="20" grpId="0" animBg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לבן מעוגל 17"/>
          <p:cNvSpPr/>
          <p:nvPr/>
        </p:nvSpPr>
        <p:spPr>
          <a:xfrm>
            <a:off x="260034" y="395571"/>
            <a:ext cx="8280919" cy="133473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18777" y="694253"/>
            <a:ext cx="7934145" cy="51278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[</a:t>
            </a:r>
            <a:r>
              <a:rPr lang="en-US" sz="1800" dirty="0">
                <a:solidFill>
                  <a:srgbClr val="F79646">
                    <a:lumMod val="75000"/>
                  </a:srgbClr>
                </a:solidFill>
              </a:rPr>
              <a:t>Chor-Goldreich’88]</a:t>
            </a:r>
            <a:r>
              <a:rPr lang="en-US" sz="1800" dirty="0">
                <a:solidFill>
                  <a:prstClr val="black"/>
                </a:solidFill>
              </a:rPr>
              <a:t>,</a:t>
            </a:r>
            <a:r>
              <a:rPr lang="en-US" sz="18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[Raz’05]</a:t>
            </a:r>
            <a:r>
              <a:rPr lang="en-US" sz="2000" dirty="0" smtClean="0">
                <a:solidFill>
                  <a:prstClr val="black"/>
                </a:solidFill>
              </a:rPr>
              <a:t>,</a:t>
            </a:r>
            <a:r>
              <a:rPr lang="en-US" sz="18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[Bourgain’05]</a:t>
            </a:r>
            <a:r>
              <a:rPr lang="en-US" sz="1800" dirty="0" smtClean="0">
                <a:solidFill>
                  <a:prstClr val="black"/>
                </a:solidFill>
              </a:rPr>
              <a:t>,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 [BenSasson-RonZewi’11]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47574" y="218136"/>
            <a:ext cx="8293379" cy="46546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Explicit constructions of 2-source extractors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/>
              <p:cNvSpPr txBox="1">
                <a:spLocks/>
              </p:cNvSpPr>
              <p:nvPr/>
            </p:nvSpPr>
            <p:spPr>
              <a:xfrm>
                <a:off x="336544" y="1082232"/>
                <a:ext cx="8207976" cy="41165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900" dirty="0" smtClean="0">
                    <a:latin typeface="+mj-lt"/>
                  </a:rPr>
                  <a:t>Unfortunately, all require min-entropy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900" dirty="0" smtClean="0">
                    <a:latin typeface="+mj-lt"/>
                  </a:rPr>
                  <a:t> from at least one of the sources.</a:t>
                </a:r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1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44" y="1082232"/>
                <a:ext cx="8207976" cy="411650"/>
              </a:xfrm>
              <a:prstGeom prst="rect">
                <a:avLst/>
              </a:prstGeom>
              <a:blipFill>
                <a:blip r:embed="rId3"/>
                <a:stretch>
                  <a:fillRect l="-668" t="-7463" b="-19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מלבן מעוגל 17"/>
          <p:cNvSpPr/>
          <p:nvPr/>
        </p:nvSpPr>
        <p:spPr>
          <a:xfrm>
            <a:off x="273275" y="2310291"/>
            <a:ext cx="8280919" cy="19111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2"/>
              <p:cNvSpPr txBox="1">
                <a:spLocks/>
              </p:cNvSpPr>
              <p:nvPr/>
            </p:nvSpPr>
            <p:spPr>
              <a:xfrm>
                <a:off x="260815" y="2132856"/>
                <a:ext cx="8293379" cy="465466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just" rtl="0">
                  <a:spcBef>
                    <a:spcPts val="0"/>
                  </a:spcBef>
                  <a:buNone/>
                </a:pPr>
                <a:r>
                  <a:rPr lang="en-US" sz="2000" b="1" dirty="0" smtClean="0">
                    <a:solidFill>
                      <a:srgbClr val="7030A0"/>
                    </a:solidFill>
                    <a:latin typeface="+mj-lt"/>
                  </a:rPr>
                  <a:t>Much more success for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000" b="1" dirty="0" smtClean="0">
                    <a:solidFill>
                      <a:srgbClr val="7030A0"/>
                    </a:solidFill>
                    <a:latin typeface="+mj-lt"/>
                  </a:rPr>
                  <a:t> sources and 2-source dispersers</a:t>
                </a:r>
              </a:p>
            </p:txBody>
          </p:sp>
        </mc:Choice>
        <mc:Fallback xmlns="">
          <p:sp>
            <p:nvSpPr>
              <p:cNvPr id="21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15" y="2132856"/>
                <a:ext cx="8293379" cy="465466"/>
              </a:xfrm>
              <a:prstGeom prst="rect">
                <a:avLst/>
              </a:prstGeom>
              <a:blipFill>
                <a:blip r:embed="rId4"/>
                <a:stretch>
                  <a:fillRect l="-809" t="-7895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ontent Placeholder 2"/>
          <p:cNvSpPr txBox="1">
            <a:spLocks/>
          </p:cNvSpPr>
          <p:nvPr/>
        </p:nvSpPr>
        <p:spPr>
          <a:xfrm>
            <a:off x="349785" y="2548068"/>
            <a:ext cx="8207976" cy="91283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[Barak-Impagliazzo-Wigderson’04]</a:t>
            </a:r>
            <a:r>
              <a:rPr lang="en-US" sz="1800" dirty="0" smtClean="0">
                <a:solidFill>
                  <a:prstClr val="black"/>
                </a:solidFill>
              </a:rPr>
              <a:t>,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 [Barak-Kindler-Sudakov-Wigderson’05]</a:t>
            </a:r>
            <a:r>
              <a:rPr lang="en-US" sz="2000" dirty="0" smtClean="0">
                <a:solidFill>
                  <a:prstClr val="black"/>
                </a:solidFill>
              </a:rPr>
              <a:t>,</a:t>
            </a:r>
            <a:r>
              <a:rPr lang="en-US" sz="18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[Raz’05]</a:t>
            </a:r>
            <a:r>
              <a:rPr lang="en-US" sz="1800" dirty="0" smtClean="0">
                <a:solidFill>
                  <a:prstClr val="black"/>
                </a:solidFill>
              </a:rPr>
              <a:t>,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 [Rao’06]</a:t>
            </a:r>
            <a:r>
              <a:rPr lang="en-US" sz="1800" dirty="0" smtClean="0">
                <a:solidFill>
                  <a:prstClr val="black"/>
                </a:solidFill>
              </a:rPr>
              <a:t>,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 [Barak-Rao-Shaltiel-Wigderson’06]</a:t>
            </a:r>
            <a:r>
              <a:rPr lang="en-US" sz="1800" dirty="0" smtClean="0">
                <a:solidFill>
                  <a:prstClr val="black"/>
                </a:solidFill>
              </a:rPr>
              <a:t>,</a:t>
            </a:r>
            <a:r>
              <a:rPr lang="en-US" sz="1800" dirty="0">
                <a:solidFill>
                  <a:srgbClr val="F79646">
                    <a:lumMod val="75000"/>
                  </a:srgbClr>
                </a:solidFill>
              </a:rPr>
              <a:t> [Li’11]</a:t>
            </a:r>
            <a:r>
              <a:rPr lang="en-US" sz="1800" dirty="0">
                <a:solidFill>
                  <a:prstClr val="black"/>
                </a:solidFill>
              </a:rPr>
              <a:t>,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 [Li’13]</a:t>
            </a:r>
            <a:r>
              <a:rPr lang="en-US" sz="1800" dirty="0" smtClean="0">
                <a:solidFill>
                  <a:prstClr val="black"/>
                </a:solidFill>
              </a:rPr>
              <a:t>, 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[Li</a:t>
            </a:r>
            <a:r>
              <a:rPr lang="en-US" sz="1800" dirty="0">
                <a:solidFill>
                  <a:srgbClr val="F79646">
                    <a:lumMod val="75000"/>
                  </a:srgbClr>
                </a:solidFill>
              </a:rPr>
              <a:t>’15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]</a:t>
            </a:r>
            <a:r>
              <a:rPr lang="en-US" sz="1800" dirty="0" smtClean="0">
                <a:solidFill>
                  <a:prstClr val="black"/>
                </a:solidFill>
              </a:rPr>
              <a:t>, 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[</a:t>
            </a:r>
            <a:r>
              <a:rPr lang="en-US" sz="1800" b="1" dirty="0" smtClean="0">
                <a:solidFill>
                  <a:srgbClr val="0000FF"/>
                </a:solidFill>
              </a:rPr>
              <a:t>C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’15</a:t>
            </a:r>
            <a:r>
              <a:rPr lang="en-US" sz="1800" dirty="0">
                <a:solidFill>
                  <a:srgbClr val="F79646">
                    <a:lumMod val="75000"/>
                  </a:srgbClr>
                </a:solidFill>
              </a:rPr>
              <a:t>]</a:t>
            </a:r>
            <a:r>
              <a:rPr lang="en-US" sz="1800" dirty="0"/>
              <a:t>,</a:t>
            </a:r>
            <a:r>
              <a:rPr lang="en-US" sz="1800" dirty="0">
                <a:solidFill>
                  <a:srgbClr val="F79646">
                    <a:lumMod val="75000"/>
                  </a:srgbClr>
                </a:solidFill>
              </a:rPr>
              <a:t> [</a:t>
            </a:r>
            <a:r>
              <a:rPr lang="en-US" sz="1800" b="1" dirty="0" smtClean="0">
                <a:solidFill>
                  <a:srgbClr val="0000FF"/>
                </a:solidFill>
              </a:rPr>
              <a:t>C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’16]</a:t>
            </a:r>
            <a:r>
              <a:rPr lang="en-US" sz="1800" dirty="0" smtClean="0">
                <a:solidFill>
                  <a:prstClr val="black"/>
                </a:solidFill>
              </a:rPr>
              <a:t>.</a:t>
            </a:r>
            <a:endParaRPr lang="en-US" sz="1900" dirty="0">
              <a:latin typeface="+mj-lt"/>
            </a:endParaRPr>
          </a:p>
        </p:txBody>
      </p:sp>
      <p:sp>
        <p:nvSpPr>
          <p:cNvPr id="26" name="מלבן מעוגל 17"/>
          <p:cNvSpPr/>
          <p:nvPr/>
        </p:nvSpPr>
        <p:spPr>
          <a:xfrm>
            <a:off x="288306" y="4800199"/>
            <a:ext cx="8280919" cy="86104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+mj-lt"/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75846" y="4622764"/>
            <a:ext cx="8293379" cy="46546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Back to 2-source extractors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364816" y="5070041"/>
                <a:ext cx="8095616" cy="481268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just" rtl="0">
                  <a:spcBef>
                    <a:spcPts val="0"/>
                  </a:spcBef>
                  <a:buNone/>
                </a:pPr>
                <a:r>
                  <a:rPr lang="en-US" sz="1900" dirty="0">
                    <a:solidFill>
                      <a:prstClr val="black"/>
                    </a:solidFill>
                  </a:rPr>
                  <a:t>A 2-source extractor for </a:t>
                </a:r>
                <a:r>
                  <a:rPr lang="en-US" sz="1900" dirty="0"/>
                  <a:t>min-entropy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9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 smtClean="0">
                    <a:solidFill>
                      <a:srgbClr val="F79646">
                        <a:lumMod val="75000"/>
                      </a:srgbClr>
                    </a:solidFill>
                  </a:rPr>
                  <a:t> [Chattopadhyay-Zuckerman’16]</a:t>
                </a:r>
                <a:r>
                  <a:rPr lang="en-US" sz="1800" dirty="0" smtClean="0"/>
                  <a:t>.</a:t>
                </a:r>
                <a:endParaRPr lang="en-US" sz="1900" dirty="0"/>
              </a:p>
            </p:txBody>
          </p:sp>
        </mc:Choice>
        <mc:Fallback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16" y="5070041"/>
                <a:ext cx="8095616" cy="481268"/>
              </a:xfrm>
              <a:prstGeom prst="rect">
                <a:avLst/>
              </a:prstGeom>
              <a:blipFill>
                <a:blip r:embed="rId5"/>
                <a:stretch>
                  <a:fillRect l="-753" t="-1266" b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ontent Placeholder 2"/>
          <p:cNvSpPr txBox="1">
            <a:spLocks/>
          </p:cNvSpPr>
          <p:nvPr/>
        </p:nvSpPr>
        <p:spPr>
          <a:xfrm>
            <a:off x="436824" y="5949280"/>
            <a:ext cx="8095616" cy="72966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prstClr val="black"/>
                </a:solidFill>
              </a:rPr>
              <a:t>Can we get all the way down to </a:t>
            </a:r>
            <a:r>
              <a:rPr lang="en-US" sz="2600" b="1" dirty="0" smtClean="0">
                <a:solidFill>
                  <a:srgbClr val="C00000"/>
                </a:solidFill>
              </a:rPr>
              <a:t>logarithmic</a:t>
            </a:r>
            <a:r>
              <a:rPr lang="en-US" sz="2600" b="1" dirty="0" smtClean="0">
                <a:solidFill>
                  <a:prstClr val="black"/>
                </a:solidFill>
              </a:rPr>
              <a:t> min-entropy?</a:t>
            </a:r>
            <a:endParaRPr lang="en-US" sz="26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>
              <a:xfrm>
                <a:off x="342042" y="3212976"/>
                <a:ext cx="6174174" cy="423830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1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900" dirty="0" smtClean="0">
                    <a:latin typeface="+mj-lt"/>
                  </a:rPr>
                  <a:t> 3-source extractors </a:t>
                </a:r>
                <a:r>
                  <a:rPr lang="en-US" sz="1900" dirty="0" smtClean="0">
                    <a:solidFill>
                      <a:prstClr val="black"/>
                    </a:solidFill>
                  </a:rPr>
                  <a:t>for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900" dirty="0"/>
                  <a:t>min-entropy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9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900" dirty="0" smtClean="0"/>
                  <a:t> </a:t>
                </a:r>
                <a:r>
                  <a:rPr lang="en-US" sz="1800" dirty="0">
                    <a:solidFill>
                      <a:srgbClr val="F79646">
                        <a:lumMod val="75000"/>
                      </a:srgbClr>
                    </a:solidFill>
                  </a:rPr>
                  <a:t>[Li’15]</a:t>
                </a:r>
                <a:r>
                  <a:rPr lang="en-US" sz="1900" dirty="0" smtClean="0"/>
                  <a:t>.</a:t>
                </a:r>
                <a:endParaRPr lang="en-US" sz="1900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42" y="3212976"/>
                <a:ext cx="6174174" cy="423830"/>
              </a:xfrm>
              <a:prstGeom prst="rect">
                <a:avLst/>
              </a:prstGeom>
              <a:blipFill>
                <a:blip r:embed="rId6"/>
                <a:stretch>
                  <a:fillRect l="-1185" t="-8571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351872" y="3648791"/>
                <a:ext cx="6081185" cy="62746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21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900" dirty="0" smtClean="0">
                    <a:latin typeface="+mj-lt"/>
                  </a:rPr>
                  <a:t> </a:t>
                </a:r>
                <a:r>
                  <a:rPr lang="en-US" sz="1900" dirty="0"/>
                  <a:t>2</a:t>
                </a:r>
                <a:r>
                  <a:rPr lang="en-US" sz="1900" dirty="0" smtClean="0"/>
                  <a:t>-source dispersers </a:t>
                </a:r>
                <a:r>
                  <a:rPr lang="en-US" sz="1900" dirty="0" smtClean="0">
                    <a:solidFill>
                      <a:prstClr val="black"/>
                    </a:solidFill>
                  </a:rPr>
                  <a:t>for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900" dirty="0"/>
                  <a:t>min-entropy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9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900" dirty="0"/>
                  <a:t> </a:t>
                </a:r>
                <a:r>
                  <a:rPr lang="en-US" sz="1800" dirty="0" smtClean="0">
                    <a:solidFill>
                      <a:srgbClr val="F79646">
                        <a:lumMod val="75000"/>
                      </a:srgbClr>
                    </a:solidFill>
                  </a:rPr>
                  <a:t>[</a:t>
                </a:r>
                <a:r>
                  <a:rPr lang="en-US" sz="1800" b="1" dirty="0" smtClean="0">
                    <a:solidFill>
                      <a:srgbClr val="0000FF"/>
                    </a:solidFill>
                  </a:rPr>
                  <a:t>C</a:t>
                </a:r>
                <a:r>
                  <a:rPr lang="en-US" sz="1800" dirty="0" smtClean="0">
                    <a:solidFill>
                      <a:srgbClr val="F79646">
                        <a:lumMod val="75000"/>
                      </a:srgbClr>
                    </a:solidFill>
                  </a:rPr>
                  <a:t>’16]</a:t>
                </a:r>
                <a:r>
                  <a:rPr lang="en-US" sz="1900" dirty="0" smtClean="0"/>
                  <a:t>.</a:t>
                </a:r>
                <a:endParaRPr lang="en-US" sz="1900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72" y="3648791"/>
                <a:ext cx="6081185" cy="627469"/>
              </a:xfrm>
              <a:prstGeom prst="rect">
                <a:avLst/>
              </a:prstGeom>
              <a:blipFill>
                <a:blip r:embed="rId7"/>
                <a:stretch>
                  <a:fillRect l="-1204" t="-6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40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7" grpId="0"/>
      <p:bldP spid="18" grpId="0" animBg="1"/>
      <p:bldP spid="21" grpId="0"/>
      <p:bldP spid="22" grpId="0"/>
      <p:bldP spid="26" grpId="0" animBg="1"/>
      <p:bldP spid="27" grpId="0"/>
      <p:bldP spid="28" grpId="0"/>
      <p:bldP spid="16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69608" y="2204864"/>
            <a:ext cx="8508468" cy="1666743"/>
            <a:chOff x="269608" y="4293096"/>
            <a:chExt cx="8508468" cy="1666743"/>
          </a:xfrm>
        </p:grpSpPr>
        <p:sp>
          <p:nvSpPr>
            <p:cNvPr id="43" name="מלבן מעוגל 17"/>
            <p:cNvSpPr/>
            <p:nvPr/>
          </p:nvSpPr>
          <p:spPr>
            <a:xfrm>
              <a:off x="269608" y="4504040"/>
              <a:ext cx="8508468" cy="145579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bg2">
                      <a:lumMod val="50000"/>
                    </a:schemeClr>
                  </a:gs>
                  <a:gs pos="83000">
                    <a:schemeClr val="bg2">
                      <a:lumMod val="5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>
                <a:latin typeface="+mj-lt"/>
              </a:endParaRPr>
            </a:p>
          </p:txBody>
        </p:sp>
        <p:sp>
          <p:nvSpPr>
            <p:cNvPr id="44" name="Content Placeholder 2"/>
            <p:cNvSpPr txBox="1">
              <a:spLocks/>
            </p:cNvSpPr>
            <p:nvPr/>
          </p:nvSpPr>
          <p:spPr>
            <a:xfrm>
              <a:off x="340812" y="4790886"/>
              <a:ext cx="8207976" cy="840482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 rtl="0">
                <a:buNone/>
              </a:pPr>
              <a:r>
                <a:rPr lang="en-US" sz="1900" dirty="0" smtClean="0">
                  <a:latin typeface="+mj-lt"/>
                </a:rPr>
                <a:t>We construct a 2-source extractor for min-entropy</a:t>
              </a:r>
              <a:endParaRPr lang="en-US" sz="1900" dirty="0">
                <a:latin typeface="+mj-lt"/>
              </a:endParaRPr>
            </a:p>
          </p:txBody>
        </p:sp>
        <p:sp>
          <p:nvSpPr>
            <p:cNvPr id="45" name="Content Placeholder 2"/>
            <p:cNvSpPr txBox="1">
              <a:spLocks/>
            </p:cNvSpPr>
            <p:nvPr/>
          </p:nvSpPr>
          <p:spPr>
            <a:xfrm>
              <a:off x="269608" y="4293096"/>
              <a:ext cx="7212323" cy="476728"/>
            </a:xfrm>
            <a:prstGeom prst="rect">
              <a:avLst/>
            </a:prstGeom>
          </p:spPr>
          <p:txBody>
            <a:bodyPr vert="horz" lIns="91440" tIns="45720" rIns="91440" bIns="45720" rtlCol="1">
              <a:noAutofit/>
            </a:bodyPr>
            <a:lstStyle>
              <a:lvl1pPr marL="342900" indent="-3429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just" rtl="0">
                <a:spcBef>
                  <a:spcPts val="0"/>
                </a:spcBef>
                <a:buNone/>
              </a:pPr>
              <a:r>
                <a:rPr lang="en-US" sz="2000" b="1" dirty="0" smtClean="0">
                  <a:solidFill>
                    <a:srgbClr val="7030A0"/>
                  </a:solidFill>
                  <a:latin typeface="+mj-lt"/>
                </a:rPr>
                <a:t>R</a:t>
              </a:r>
              <a:r>
                <a:rPr lang="en-US" sz="2000" b="1" dirty="0" smtClean="0">
                  <a:solidFill>
                    <a:srgbClr val="7030A0"/>
                  </a:solidFill>
                  <a:latin typeface="+mj-lt"/>
                </a:rPr>
                <a:t>esult 1</a:t>
              </a:r>
              <a:endParaRPr lang="en-US" sz="1800" dirty="0">
                <a:solidFill>
                  <a:srgbClr val="7030A0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Content Placeholder 2"/>
                <p:cNvSpPr txBox="1">
                  <a:spLocks/>
                </p:cNvSpPr>
                <p:nvPr/>
              </p:nvSpPr>
              <p:spPr>
                <a:xfrm>
                  <a:off x="2411760" y="5314320"/>
                  <a:ext cx="4464496" cy="418936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̃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func>
                                  </m:e>
                                </m:func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0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5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5314320"/>
                  <a:ext cx="4464496" cy="418936"/>
                </a:xfrm>
                <a:prstGeom prst="rect">
                  <a:avLst/>
                </a:prstGeom>
                <a:blipFill>
                  <a:blip r:embed="rId3"/>
                  <a:stretch>
                    <a:fillRect t="-2899" b="-14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מלבן מעוגל 17"/>
          <p:cNvSpPr/>
          <p:nvPr/>
        </p:nvSpPr>
        <p:spPr>
          <a:xfrm>
            <a:off x="260034" y="438083"/>
            <a:ext cx="8518042" cy="146968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+mj-lt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18777" y="736765"/>
            <a:ext cx="7934145" cy="51278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[</a:t>
            </a:r>
            <a:r>
              <a:rPr lang="en-US" sz="1800" b="1" dirty="0" smtClean="0">
                <a:solidFill>
                  <a:srgbClr val="0000FF"/>
                </a:solidFill>
              </a:rPr>
              <a:t>C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-Schulman’16]</a:t>
            </a:r>
            <a:r>
              <a:rPr lang="en-US" sz="1800" dirty="0" smtClean="0">
                <a:solidFill>
                  <a:prstClr val="black"/>
                </a:solidFill>
              </a:rPr>
              <a:t>,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 [Chattopadhyay-Li’16]</a:t>
            </a:r>
            <a:r>
              <a:rPr lang="en-US" sz="1800" dirty="0" smtClean="0">
                <a:solidFill>
                  <a:prstClr val="black"/>
                </a:solidFill>
              </a:rPr>
              <a:t>,</a:t>
            </a:r>
            <a:r>
              <a:rPr lang="en-US" sz="1800" dirty="0">
                <a:solidFill>
                  <a:srgbClr val="F79646">
                    <a:lumMod val="75000"/>
                  </a:srgbClr>
                </a:solidFill>
              </a:rPr>
              <a:t> 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[</a:t>
            </a:r>
            <a:r>
              <a:rPr lang="en-US" sz="1800" b="1" dirty="0" smtClean="0">
                <a:solidFill>
                  <a:srgbClr val="0000FF"/>
                </a:solidFill>
              </a:rPr>
              <a:t>C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’16]</a:t>
            </a:r>
            <a:r>
              <a:rPr lang="en-US" sz="1800" dirty="0" smtClean="0">
                <a:solidFill>
                  <a:prstClr val="black"/>
                </a:solidFill>
              </a:rPr>
              <a:t>,</a:t>
            </a:r>
            <a:r>
              <a:rPr lang="en-US" sz="1800" dirty="0" smtClean="0">
                <a:solidFill>
                  <a:srgbClr val="F79646">
                    <a:lumMod val="75000"/>
                  </a:srgbClr>
                </a:solidFill>
              </a:rPr>
              <a:t> [BenAroya-Doron-TaShma’17]</a:t>
            </a:r>
            <a:r>
              <a:rPr lang="en-US" sz="2000" dirty="0" smtClean="0">
                <a:solidFill>
                  <a:prstClr val="black"/>
                </a:solidFill>
              </a:rPr>
              <a:t>.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47574" y="260648"/>
            <a:ext cx="8293379" cy="465466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Extractors for logarithmic min-entropy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/>
              <p:cNvSpPr txBox="1">
                <a:spLocks/>
              </p:cNvSpPr>
              <p:nvPr/>
            </p:nvSpPr>
            <p:spPr>
              <a:xfrm>
                <a:off x="361249" y="1124744"/>
                <a:ext cx="8179704" cy="619791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900" dirty="0" smtClean="0">
                    <a:latin typeface="+mj-lt"/>
                  </a:rPr>
                  <a:t>Accumulating to a 2-source extractor for </a:t>
                </a:r>
                <a:r>
                  <a:rPr lang="en-US" sz="1900" dirty="0" smtClean="0"/>
                  <a:t>min-entropy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9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1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19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19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e>
                        </m:rad>
                      </m:sup>
                    </m:sSup>
                  </m:oMath>
                </a14:m>
                <a:r>
                  <a:rPr lang="en-US" sz="1900" dirty="0" smtClean="0">
                    <a:latin typeface="+mj-lt"/>
                  </a:rPr>
                  <a:t>.</a:t>
                </a:r>
                <a:endParaRPr lang="en-US" sz="1900" dirty="0">
                  <a:latin typeface="+mj-lt"/>
                </a:endParaRPr>
              </a:p>
            </p:txBody>
          </p:sp>
        </mc:Choice>
        <mc:Fallback>
          <p:sp>
            <p:nvSpPr>
              <p:cNvPr id="2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49" y="1124744"/>
                <a:ext cx="8179704" cy="619791"/>
              </a:xfrm>
              <a:prstGeom prst="rect">
                <a:avLst/>
              </a:prstGeom>
              <a:blipFill>
                <a:blip r:embed="rId4"/>
                <a:stretch>
                  <a:fillRect l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254795" y="4077072"/>
                <a:ext cx="8207976" cy="366557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:r>
                  <a:rPr lang="en-US" sz="1900" b="1" dirty="0" smtClean="0">
                    <a:solidFill>
                      <a:srgbClr val="C00000"/>
                    </a:solidFill>
                    <a:latin typeface="Comic Sans MS" panose="030F0702030302020204" pitchFamily="66" charset="0"/>
                  </a:rPr>
                  <a:t>*</a:t>
                </a:r>
                <a:r>
                  <a:rPr lang="en-US" sz="1900" dirty="0" smtClean="0">
                    <a:latin typeface="+mj-lt"/>
                  </a:rPr>
                  <a:t> </a:t>
                </a:r>
                <a:r>
                  <a:rPr lang="en-US" sz="1900" dirty="0"/>
                  <a:t>Li independently obtained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9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9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sz="19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19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19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US" sz="1900" dirty="0" smtClean="0"/>
                  <a:t>.</a:t>
                </a:r>
                <a:endParaRPr lang="en-US" sz="1900" dirty="0"/>
              </a:p>
            </p:txBody>
          </p:sp>
        </mc:Choice>
        <mc:Fallback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95" y="4077072"/>
                <a:ext cx="8207976" cy="366557"/>
              </a:xfrm>
              <a:prstGeom prst="rect">
                <a:avLst/>
              </a:prstGeom>
              <a:blipFill>
                <a:blip r:embed="rId5"/>
                <a:stretch>
                  <a:fillRect l="-743" t="-100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מלבן מעוגל 17"/>
          <p:cNvSpPr/>
          <p:nvPr/>
        </p:nvSpPr>
        <p:spPr>
          <a:xfrm>
            <a:off x="269608" y="4906750"/>
            <a:ext cx="8508468" cy="160915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bg2">
                    <a:lumMod val="50000"/>
                  </a:schemeClr>
                </a:gs>
                <a:gs pos="83000">
                  <a:schemeClr val="bg2">
                    <a:lumMod val="50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+mj-lt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18840" y="4725144"/>
            <a:ext cx="3888432" cy="27908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Result 2</a:t>
            </a:r>
            <a:endParaRPr lang="en-US" sz="1800" b="1" dirty="0">
              <a:solidFill>
                <a:srgbClr val="C96009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01368" y="5117517"/>
            <a:ext cx="8207976" cy="1231640"/>
            <a:chOff x="322724" y="2962196"/>
            <a:chExt cx="8207976" cy="108621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Content Placeholder 2"/>
                <p:cNvSpPr txBox="1">
                  <a:spLocks/>
                </p:cNvSpPr>
                <p:nvPr/>
              </p:nvSpPr>
              <p:spPr>
                <a:xfrm>
                  <a:off x="322724" y="2962196"/>
                  <a:ext cx="8207976" cy="840482"/>
                </a:xfrm>
                <a:prstGeom prst="rect">
                  <a:avLst/>
                </a:prstGeom>
              </p:spPr>
              <p:txBody>
                <a:bodyPr vert="horz" lIns="91440" tIns="45720" rIns="91440" bIns="45720" rtlCol="1">
                  <a:noAutofit/>
                </a:bodyPr>
                <a:lstStyle>
                  <a:lvl1pPr marL="342900" indent="-3429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r" defTabSz="914400" rtl="1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just" rtl="0">
                    <a:buNone/>
                  </a:pPr>
                  <a:r>
                    <a:rPr lang="en-US" sz="1900" dirty="0" smtClean="0">
                      <a:latin typeface="+mj-lt"/>
                    </a:rPr>
                    <a:t>For any </a:t>
                  </a:r>
                  <a14:m>
                    <m:oMath xmlns:m="http://schemas.openxmlformats.org/officeDocument/2006/math"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19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US" sz="1900" dirty="0" smtClean="0">
                      <a:latin typeface="+mj-lt"/>
                    </a:rPr>
                    <a:t> there exists an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9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</m:oMath>
                  </a14:m>
                  <a:r>
                    <a:rPr lang="en-US" sz="1900" dirty="0" smtClean="0">
                      <a:latin typeface="+mj-lt"/>
                    </a:rPr>
                    <a:t>-time </a:t>
                  </a:r>
                  <a14:m>
                    <m:oMath xmlns:m="http://schemas.openxmlformats.org/officeDocument/2006/math">
                      <m:r>
                        <a:rPr lang="en-US" sz="190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a14:m>
                  <a:r>
                    <a:rPr lang="en-US" sz="1900" dirty="0" smtClean="0">
                      <a:latin typeface="+mj-lt"/>
                    </a:rPr>
                    <a:t>-source extractor for min-entropy</a:t>
                  </a:r>
                  <a:endParaRPr lang="en-US" sz="1900" dirty="0">
                    <a:latin typeface="+mj-lt"/>
                  </a:endParaRPr>
                </a:p>
              </p:txBody>
            </p:sp>
          </mc:Choice>
          <mc:Fallback>
            <p:sp>
              <p:nvSpPr>
                <p:cNvPr id="24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724" y="2962196"/>
                  <a:ext cx="8207976" cy="840482"/>
                </a:xfrm>
                <a:prstGeom prst="rect">
                  <a:avLst/>
                </a:prstGeom>
                <a:blipFill>
                  <a:blip r:embed="rId6"/>
                  <a:stretch>
                    <a:fillRect l="-668" t="-31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20"/>
                <p:cNvSpPr/>
                <p:nvPr/>
              </p:nvSpPr>
              <p:spPr>
                <a:xfrm>
                  <a:off x="3900511" y="3387577"/>
                  <a:ext cx="2565053" cy="66083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l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19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den>
                            </m:f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d>
                              <m:dPr>
                                <m:ctrlP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d>
                        <m:func>
                          <m:funcPr>
                            <m:ctrlP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19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sz="19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19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oMath>
                    </m:oMathPara>
                  </a14:m>
                  <a:endParaRPr lang="en-US" sz="1900" dirty="0"/>
                </a:p>
              </p:txBody>
            </p:sp>
          </mc:Choice>
          <mc:Fallback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0511" y="3387577"/>
                  <a:ext cx="2565053" cy="6608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/>
                <p:cNvSpPr/>
                <p:nvPr/>
              </p:nvSpPr>
              <p:spPr>
                <a:xfrm>
                  <a:off x="3304784" y="3537780"/>
                  <a:ext cx="720080" cy="41549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4784" y="3537780"/>
                  <a:ext cx="720080" cy="41549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219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/>
      <p:bldP spid="23" grpId="0"/>
      <p:bldP spid="26" grpId="0"/>
      <p:bldP spid="12" grpId="0"/>
      <p:bldP spid="13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96552" y="2679054"/>
            <a:ext cx="10009112" cy="14700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>
                <a:lumMod val="65000"/>
                <a:lumOff val="35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2679054"/>
            <a:ext cx="9073008" cy="1470025"/>
          </a:xfrm>
        </p:spPr>
        <p:txBody>
          <a:bodyPr>
            <a:noAutofit/>
          </a:bodyPr>
          <a:lstStyle/>
          <a:p>
            <a:pPr rtl="0"/>
            <a:r>
              <a:rPr lang="en-US" sz="3400" b="1" dirty="0" smtClean="0">
                <a:solidFill>
                  <a:srgbClr val="7030A0"/>
                </a:solidFill>
              </a:rPr>
              <a:t>Show me the construction!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19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162111" y="5036291"/>
            <a:ext cx="1615087" cy="663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Independence Preserving Mergers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26637" y="3854928"/>
            <a:ext cx="1249680" cy="756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Non-Malleable Extractors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591911" y="3537635"/>
            <a:ext cx="1249680" cy="586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Two-Source Extractors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06085" y="4780979"/>
            <a:ext cx="1235506" cy="734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Privacy Amplification Protocols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65310" y="2511902"/>
            <a:ext cx="929640" cy="586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Ramsey Graphs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126788" y="3854929"/>
            <a:ext cx="433225" cy="23595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102863" y="4476462"/>
            <a:ext cx="433225" cy="32046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8186091" y="3173893"/>
            <a:ext cx="30660" cy="28849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295108" y="3597162"/>
            <a:ext cx="1138579" cy="663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Correlation Breakers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484158" y="3831005"/>
            <a:ext cx="293040" cy="19931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4585122" y="4302216"/>
            <a:ext cx="183577" cy="645928"/>
          </a:xfrm>
          <a:custGeom>
            <a:avLst/>
            <a:gdLst>
              <a:gd name="connsiteX0" fmla="*/ 21485 w 244769"/>
              <a:gd name="connsiteY0" fmla="*/ 861237 h 861237"/>
              <a:gd name="connsiteX1" fmla="*/ 21485 w 244769"/>
              <a:gd name="connsiteY1" fmla="*/ 414669 h 861237"/>
              <a:gd name="connsiteX2" fmla="*/ 244769 w 244769"/>
              <a:gd name="connsiteY2" fmla="*/ 0 h 86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69" h="861237">
                <a:moveTo>
                  <a:pt x="21485" y="861237"/>
                </a:moveTo>
                <a:cubicBezTo>
                  <a:pt x="2878" y="709722"/>
                  <a:pt x="-15729" y="558208"/>
                  <a:pt x="21485" y="414669"/>
                </a:cubicBezTo>
                <a:cubicBezTo>
                  <a:pt x="58699" y="271130"/>
                  <a:pt x="151734" y="135565"/>
                  <a:pt x="244769" y="0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Freeform 33"/>
          <p:cNvSpPr/>
          <p:nvPr/>
        </p:nvSpPr>
        <p:spPr>
          <a:xfrm>
            <a:off x="5071725" y="4310190"/>
            <a:ext cx="123151" cy="629979"/>
          </a:xfrm>
          <a:custGeom>
            <a:avLst/>
            <a:gdLst>
              <a:gd name="connsiteX0" fmla="*/ 0 w 164201"/>
              <a:gd name="connsiteY0" fmla="*/ 0 h 839972"/>
              <a:gd name="connsiteX1" fmla="*/ 159488 w 164201"/>
              <a:gd name="connsiteY1" fmla="*/ 520995 h 839972"/>
              <a:gd name="connsiteX2" fmla="*/ 106325 w 164201"/>
              <a:gd name="connsiteY2" fmla="*/ 839972 h 839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201" h="839972">
                <a:moveTo>
                  <a:pt x="0" y="0"/>
                </a:moveTo>
                <a:cubicBezTo>
                  <a:pt x="70883" y="190500"/>
                  <a:pt x="141767" y="381000"/>
                  <a:pt x="159488" y="520995"/>
                </a:cubicBezTo>
                <a:cubicBezTo>
                  <a:pt x="177209" y="660990"/>
                  <a:pt x="141767" y="750481"/>
                  <a:pt x="106325" y="839972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Rounded Rectangle 34"/>
          <p:cNvSpPr/>
          <p:nvPr/>
        </p:nvSpPr>
        <p:spPr>
          <a:xfrm>
            <a:off x="2627784" y="3983886"/>
            <a:ext cx="1166966" cy="663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The Flip-Flop Primitive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3851920" y="4030323"/>
            <a:ext cx="335780" cy="22244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845214" y="4717142"/>
            <a:ext cx="314840" cy="26953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416034" y="2892917"/>
            <a:ext cx="1116496" cy="663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Alternating Extraction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085857" y="3650727"/>
            <a:ext cx="159959" cy="26370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732647" y="2778718"/>
            <a:ext cx="1116496" cy="663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Seeded Extractors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1939356" y="3110617"/>
            <a:ext cx="403132" cy="63276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159520" y="3847981"/>
            <a:ext cx="854363" cy="414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Mergers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61971" y="1990799"/>
            <a:ext cx="1072544" cy="414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Condensers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872656" y="2455005"/>
            <a:ext cx="195918" cy="28285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746978" y="3518186"/>
            <a:ext cx="223637" cy="263702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1374534" y="3883864"/>
            <a:ext cx="973616" cy="414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Expanders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1565957" y="3488705"/>
            <a:ext cx="215140" cy="29318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1675641" y="2057953"/>
            <a:ext cx="672824" cy="414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Codes</a:t>
            </a: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1673527" y="2508990"/>
            <a:ext cx="231440" cy="199673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Freeform 68"/>
          <p:cNvSpPr/>
          <p:nvPr/>
        </p:nvSpPr>
        <p:spPr>
          <a:xfrm>
            <a:off x="2079017" y="1806206"/>
            <a:ext cx="567033" cy="4011133"/>
          </a:xfrm>
          <a:custGeom>
            <a:avLst/>
            <a:gdLst>
              <a:gd name="connsiteX0" fmla="*/ 502808 w 756044"/>
              <a:gd name="connsiteY0" fmla="*/ 0 h 5348177"/>
              <a:gd name="connsiteX1" fmla="*/ 747357 w 756044"/>
              <a:gd name="connsiteY1" fmla="*/ 754912 h 5348177"/>
              <a:gd name="connsiteX2" fmla="*/ 226361 w 756044"/>
              <a:gd name="connsiteY2" fmla="*/ 1222745 h 5348177"/>
              <a:gd name="connsiteX3" fmla="*/ 13710 w 756044"/>
              <a:gd name="connsiteY3" fmla="*/ 2232838 h 5348177"/>
              <a:gd name="connsiteX4" fmla="*/ 587868 w 756044"/>
              <a:gd name="connsiteY4" fmla="*/ 2711303 h 5348177"/>
              <a:gd name="connsiteX5" fmla="*/ 364585 w 756044"/>
              <a:gd name="connsiteY5" fmla="*/ 4816549 h 5348177"/>
              <a:gd name="connsiteX6" fmla="*/ 34975 w 756044"/>
              <a:gd name="connsiteY6" fmla="*/ 5348177 h 534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6044" h="5348177">
                <a:moveTo>
                  <a:pt x="502808" y="0"/>
                </a:moveTo>
                <a:cubicBezTo>
                  <a:pt x="648120" y="275560"/>
                  <a:pt x="793432" y="551121"/>
                  <a:pt x="747357" y="754912"/>
                </a:cubicBezTo>
                <a:cubicBezTo>
                  <a:pt x="701282" y="958703"/>
                  <a:pt x="348635" y="976424"/>
                  <a:pt x="226361" y="1222745"/>
                </a:cubicBezTo>
                <a:cubicBezTo>
                  <a:pt x="104086" y="1469066"/>
                  <a:pt x="-46541" y="1984745"/>
                  <a:pt x="13710" y="2232838"/>
                </a:cubicBezTo>
                <a:cubicBezTo>
                  <a:pt x="73961" y="2480931"/>
                  <a:pt x="529389" y="2280685"/>
                  <a:pt x="587868" y="2711303"/>
                </a:cubicBezTo>
                <a:cubicBezTo>
                  <a:pt x="646347" y="3141921"/>
                  <a:pt x="456734" y="4377070"/>
                  <a:pt x="364585" y="4816549"/>
                </a:cubicBezTo>
                <a:cubicBezTo>
                  <a:pt x="272436" y="5256028"/>
                  <a:pt x="153705" y="5302102"/>
                  <a:pt x="34975" y="5348177"/>
                </a:cubicBezTo>
              </a:path>
            </a:pathLst>
          </a:cu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Freeform 69"/>
          <p:cNvSpPr/>
          <p:nvPr/>
        </p:nvSpPr>
        <p:spPr>
          <a:xfrm>
            <a:off x="7400254" y="1917848"/>
            <a:ext cx="1547044" cy="1443564"/>
          </a:xfrm>
          <a:custGeom>
            <a:avLst/>
            <a:gdLst>
              <a:gd name="connsiteX0" fmla="*/ 467842 w 2062725"/>
              <a:gd name="connsiteY0" fmla="*/ 0 h 1924752"/>
              <a:gd name="connsiteX1" fmla="*/ 9 w 2062725"/>
              <a:gd name="connsiteY1" fmla="*/ 1073889 h 1924752"/>
              <a:gd name="connsiteX2" fmla="*/ 478474 w 2062725"/>
              <a:gd name="connsiteY2" fmla="*/ 1850065 h 1924752"/>
              <a:gd name="connsiteX3" fmla="*/ 2062725 w 2062725"/>
              <a:gd name="connsiteY3" fmla="*/ 1850065 h 192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2725" h="1924752">
                <a:moveTo>
                  <a:pt x="467842" y="0"/>
                </a:moveTo>
                <a:cubicBezTo>
                  <a:pt x="233039" y="382772"/>
                  <a:pt x="-1763" y="765545"/>
                  <a:pt x="9" y="1073889"/>
                </a:cubicBezTo>
                <a:cubicBezTo>
                  <a:pt x="1781" y="1382233"/>
                  <a:pt x="134688" y="1720702"/>
                  <a:pt x="478474" y="1850065"/>
                </a:cubicBezTo>
                <a:cubicBezTo>
                  <a:pt x="822260" y="1979428"/>
                  <a:pt x="1442492" y="1914746"/>
                  <a:pt x="2062725" y="1850065"/>
                </a:cubicBezTo>
              </a:path>
            </a:pathLst>
          </a:cu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Freeform 71"/>
          <p:cNvSpPr/>
          <p:nvPr/>
        </p:nvSpPr>
        <p:spPr>
          <a:xfrm>
            <a:off x="6888643" y="4394215"/>
            <a:ext cx="2042706" cy="1455021"/>
          </a:xfrm>
          <a:custGeom>
            <a:avLst/>
            <a:gdLst>
              <a:gd name="connsiteX0" fmla="*/ 660892 w 2723608"/>
              <a:gd name="connsiteY0" fmla="*/ 1940028 h 1940028"/>
              <a:gd name="connsiteX1" fmla="*/ 33571 w 2723608"/>
              <a:gd name="connsiteY1" fmla="*/ 1270177 h 1940028"/>
              <a:gd name="connsiteX2" fmla="*/ 182427 w 2723608"/>
              <a:gd name="connsiteY2" fmla="*/ 494000 h 1940028"/>
              <a:gd name="connsiteX3" fmla="*/ 1001134 w 2723608"/>
              <a:gd name="connsiteY3" fmla="*/ 26168 h 1940028"/>
              <a:gd name="connsiteX4" fmla="*/ 2723608 w 2723608"/>
              <a:gd name="connsiteY4" fmla="*/ 100596 h 194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3608" h="1940028">
                <a:moveTo>
                  <a:pt x="660892" y="1940028"/>
                </a:moveTo>
                <a:cubicBezTo>
                  <a:pt x="387103" y="1725605"/>
                  <a:pt x="113315" y="1511182"/>
                  <a:pt x="33571" y="1270177"/>
                </a:cubicBezTo>
                <a:cubicBezTo>
                  <a:pt x="-46173" y="1029172"/>
                  <a:pt x="21167" y="701335"/>
                  <a:pt x="182427" y="494000"/>
                </a:cubicBezTo>
                <a:cubicBezTo>
                  <a:pt x="343687" y="286665"/>
                  <a:pt x="577604" y="91735"/>
                  <a:pt x="1001134" y="26168"/>
                </a:cubicBezTo>
                <a:cubicBezTo>
                  <a:pt x="1424664" y="-39399"/>
                  <a:pt x="2074136" y="30598"/>
                  <a:pt x="2723608" y="100596"/>
                </a:cubicBezTo>
              </a:path>
            </a:pathLst>
          </a:cu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Rounded Rectangle 73"/>
          <p:cNvSpPr/>
          <p:nvPr/>
        </p:nvSpPr>
        <p:spPr>
          <a:xfrm>
            <a:off x="6140698" y="1990799"/>
            <a:ext cx="1017794" cy="655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Two-Source Dispersers</a:t>
            </a: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7226777" y="2388513"/>
            <a:ext cx="490685" cy="288251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3854037" y="1732232"/>
            <a:ext cx="1755884" cy="586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Challenge-Response Mechanism</a:t>
            </a:r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5662683" y="2025603"/>
            <a:ext cx="409730" cy="239368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4295108" y="2492197"/>
            <a:ext cx="1144043" cy="586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2.5-Source Extractors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5504723" y="2471989"/>
            <a:ext cx="575665" cy="29679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3586109" y="2833414"/>
            <a:ext cx="643428" cy="191447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Freeform 99"/>
          <p:cNvSpPr/>
          <p:nvPr/>
        </p:nvSpPr>
        <p:spPr>
          <a:xfrm>
            <a:off x="3086100" y="1870002"/>
            <a:ext cx="4338084" cy="1526249"/>
          </a:xfrm>
          <a:custGeom>
            <a:avLst/>
            <a:gdLst>
              <a:gd name="connsiteX0" fmla="*/ 0 w 5784112"/>
              <a:gd name="connsiteY0" fmla="*/ 0 h 2034999"/>
              <a:gd name="connsiteX1" fmla="*/ 1477926 w 5784112"/>
              <a:gd name="connsiteY1" fmla="*/ 1998921 h 2034999"/>
              <a:gd name="connsiteX2" fmla="*/ 4316819 w 5784112"/>
              <a:gd name="connsiteY2" fmla="*/ 1286539 h 2034999"/>
              <a:gd name="connsiteX3" fmla="*/ 5784112 w 5784112"/>
              <a:gd name="connsiteY3" fmla="*/ 1275907 h 203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4112" h="2034999">
                <a:moveTo>
                  <a:pt x="0" y="0"/>
                </a:moveTo>
                <a:cubicBezTo>
                  <a:pt x="379228" y="892249"/>
                  <a:pt x="758456" y="1784498"/>
                  <a:pt x="1477926" y="1998921"/>
                </a:cubicBezTo>
                <a:cubicBezTo>
                  <a:pt x="2197396" y="2213344"/>
                  <a:pt x="3599121" y="1407041"/>
                  <a:pt x="4316819" y="1286539"/>
                </a:cubicBezTo>
                <a:cubicBezTo>
                  <a:pt x="5034517" y="1166037"/>
                  <a:pt x="5409314" y="1220972"/>
                  <a:pt x="5784112" y="1275907"/>
                </a:cubicBezTo>
              </a:path>
            </a:pathLst>
          </a:cu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1" name="Straight Arrow Connector 100"/>
          <p:cNvCxnSpPr/>
          <p:nvPr/>
        </p:nvCxnSpPr>
        <p:spPr>
          <a:xfrm flipV="1">
            <a:off x="1902543" y="2057953"/>
            <a:ext cx="1839590" cy="810279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9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26" grpId="0" animBg="1"/>
      <p:bldP spid="33" grpId="0" animBg="1"/>
      <p:bldP spid="34" grpId="0" animBg="1"/>
      <p:bldP spid="35" grpId="0" animBg="1"/>
      <p:bldP spid="42" grpId="0" animBg="1"/>
      <p:bldP spid="45" grpId="0" animBg="1"/>
      <p:bldP spid="49" grpId="0" animBg="1"/>
      <p:bldP spid="50" grpId="0" animBg="1"/>
      <p:bldP spid="56" grpId="0" animBg="1"/>
      <p:bldP spid="63" grpId="0" animBg="1"/>
      <p:bldP spid="69" grpId="0" animBg="1"/>
      <p:bldP spid="70" grpId="0" animBg="1"/>
      <p:bldP spid="72" grpId="0" animBg="1"/>
      <p:bldP spid="74" grpId="0" animBg="1"/>
      <p:bldP spid="79" grpId="0" animBg="1"/>
      <p:bldP spid="85" grpId="0" animBg="1"/>
      <p:bldP spid="1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196752"/>
            <a:ext cx="1368152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67744" y="1563883"/>
            <a:ext cx="1368152" cy="28803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67744" y="2348880"/>
            <a:ext cx="1368152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25442" y="1950523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25442" y="2088484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25442" y="2226445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211960" y="1772816"/>
            <a:ext cx="936104" cy="31566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80112" y="1786634"/>
            <a:ext cx="1368152" cy="28803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811344" y="1147921"/>
                <a:ext cx="456400" cy="3349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344" y="1147921"/>
                <a:ext cx="456400" cy="334959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1811344" y="2301953"/>
                <a:ext cx="456400" cy="3349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344" y="2301953"/>
                <a:ext cx="456400" cy="334959"/>
              </a:xfrm>
              <a:prstGeom prst="rect">
                <a:avLst/>
              </a:prstGeom>
              <a:blipFill>
                <a:blip r:embed="rId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420294" y="2064255"/>
                <a:ext cx="456400" cy="3349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94" y="2064255"/>
                <a:ext cx="456400" cy="334959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>
          <a:xfrm>
            <a:off x="228847" y="431992"/>
            <a:ext cx="4343153" cy="476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Mergers </a:t>
            </a:r>
            <a:r>
              <a:rPr lang="en-US" sz="1600" dirty="0">
                <a:solidFill>
                  <a:srgbClr val="F79646">
                    <a:lumMod val="75000"/>
                  </a:srgbClr>
                </a:solidFill>
              </a:rPr>
              <a:t>[</a:t>
            </a:r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</a:rPr>
              <a:t>TaShma’96</a:t>
            </a:r>
            <a:r>
              <a:rPr lang="en-US" sz="1600" dirty="0">
                <a:solidFill>
                  <a:srgbClr val="F79646">
                    <a:lumMod val="75000"/>
                  </a:srgbClr>
                </a:solidFill>
              </a:rPr>
              <a:t>]</a:t>
            </a:r>
            <a:endParaRPr lang="en-US" sz="1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1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40" grpId="0" animBg="1"/>
      <p:bldP spid="3" grpId="0" animBg="1"/>
      <p:bldP spid="41" grpId="0" animBg="1"/>
      <p:bldP spid="42" grpId="0" animBg="1"/>
      <p:bldP spid="4" grpId="0" animBg="1"/>
      <p:bldP spid="11" grpId="0" animBg="1"/>
      <p:bldP spid="13" grpId="0"/>
      <p:bldP spid="14" grpId="0"/>
      <p:bldP spid="15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196752"/>
            <a:ext cx="1368152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267744" y="1563883"/>
            <a:ext cx="1368152" cy="28803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267744" y="2348880"/>
            <a:ext cx="1368152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25442" y="1950523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25442" y="2088484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925442" y="2226445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4211960" y="1772816"/>
            <a:ext cx="936104" cy="31566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80112" y="1786634"/>
            <a:ext cx="1368152" cy="28803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1811344" y="1147921"/>
                <a:ext cx="456400" cy="3349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344" y="1147921"/>
                <a:ext cx="456400" cy="334959"/>
              </a:xfrm>
              <a:prstGeom prst="rect">
                <a:avLst/>
              </a:prstGeom>
              <a:blipFill>
                <a:blip r:embed="rId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1811344" y="2301953"/>
                <a:ext cx="456400" cy="3349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344" y="2301953"/>
                <a:ext cx="456400" cy="334959"/>
              </a:xfrm>
              <a:prstGeom prst="rect">
                <a:avLst/>
              </a:prstGeom>
              <a:blipFill>
                <a:blip r:embed="rId4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/>
              <p:cNvSpPr txBox="1">
                <a:spLocks/>
              </p:cNvSpPr>
              <p:nvPr/>
            </p:nvSpPr>
            <p:spPr>
              <a:xfrm>
                <a:off x="4420294" y="2064255"/>
                <a:ext cx="456400" cy="334959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1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94" y="2064255"/>
                <a:ext cx="456400" cy="334959"/>
              </a:xfrm>
              <a:prstGeom prst="rect">
                <a:avLst/>
              </a:prstGeom>
              <a:blipFill>
                <a:blip r:embed="rId5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>
          <a:xfrm>
            <a:off x="228847" y="431992"/>
            <a:ext cx="6071345" cy="476728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Independence-Preserving Mergers </a:t>
            </a:r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</a:rPr>
              <a:t>[</a:t>
            </a:r>
            <a:r>
              <a:rPr lang="en-US" sz="1600" b="1" dirty="0" smtClean="0">
                <a:solidFill>
                  <a:srgbClr val="0000FF"/>
                </a:solidFill>
              </a:rPr>
              <a:t>C</a:t>
            </a:r>
            <a:r>
              <a:rPr lang="en-US" sz="1600" dirty="0" smtClean="0">
                <a:solidFill>
                  <a:srgbClr val="F79646">
                    <a:lumMod val="75000"/>
                  </a:srgbClr>
                </a:solidFill>
              </a:rPr>
              <a:t>-Schulman’16]</a:t>
            </a:r>
            <a:endParaRPr lang="en-US" sz="1800" dirty="0">
              <a:solidFill>
                <a:srgbClr val="7030A0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39552" y="3212976"/>
            <a:ext cx="8064896" cy="0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41366" y="3713474"/>
            <a:ext cx="1368152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41366" y="4080605"/>
            <a:ext cx="1368152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41366" y="4865602"/>
            <a:ext cx="1368152" cy="2880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99064" y="4467245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899064" y="4605206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899064" y="4743167"/>
            <a:ext cx="45720" cy="457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580112" y="4179213"/>
            <a:ext cx="1368152" cy="244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1827290" y="3645024"/>
                <a:ext cx="456400" cy="58575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90" y="3645024"/>
                <a:ext cx="456400" cy="5857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1827290" y="4799056"/>
                <a:ext cx="456400" cy="58575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800" b="0" i="0" dirty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  <m:sup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90" y="4799056"/>
                <a:ext cx="456400" cy="5857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4401606" y="4423863"/>
                <a:ext cx="456400" cy="585755"/>
              </a:xfrm>
              <a:prstGeom prst="rect">
                <a:avLst/>
              </a:prstGeom>
            </p:spPr>
            <p:txBody>
              <a:bodyPr vert="horz" lIns="91440" tIns="45720" rIns="91440" bIns="45720" rtlCol="1">
                <a:noAutofit/>
              </a:bodyPr>
              <a:lstStyle>
                <a:lvl1pPr marL="342900" indent="-3429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800" dirty="0">
                  <a:latin typeface="+mj-lt"/>
                </a:endParaRPr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606" y="4423863"/>
                <a:ext cx="456400" cy="5857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 29"/>
          <p:cNvSpPr/>
          <p:nvPr/>
        </p:nvSpPr>
        <p:spPr>
          <a:xfrm>
            <a:off x="1300894" y="1707783"/>
            <a:ext cx="744216" cy="2515860"/>
          </a:xfrm>
          <a:custGeom>
            <a:avLst/>
            <a:gdLst>
              <a:gd name="connsiteX0" fmla="*/ 956463 w 956463"/>
              <a:gd name="connsiteY0" fmla="*/ 0 h 2153265"/>
              <a:gd name="connsiteX1" fmla="*/ 81392 w 956463"/>
              <a:gd name="connsiteY1" fmla="*/ 865239 h 2153265"/>
              <a:gd name="connsiteX2" fmla="*/ 130553 w 956463"/>
              <a:gd name="connsiteY2" fmla="*/ 1897626 h 2153265"/>
              <a:gd name="connsiteX3" fmla="*/ 897469 w 956463"/>
              <a:gd name="connsiteY3" fmla="*/ 2153265 h 2153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6463" h="2153265">
                <a:moveTo>
                  <a:pt x="956463" y="0"/>
                </a:moveTo>
                <a:cubicBezTo>
                  <a:pt x="587753" y="274484"/>
                  <a:pt x="219044" y="548968"/>
                  <a:pt x="81392" y="865239"/>
                </a:cubicBezTo>
                <a:cubicBezTo>
                  <a:pt x="-56260" y="1181510"/>
                  <a:pt x="-5460" y="1682955"/>
                  <a:pt x="130553" y="1897626"/>
                </a:cubicBezTo>
                <a:cubicBezTo>
                  <a:pt x="266566" y="2112297"/>
                  <a:pt x="582017" y="2132781"/>
                  <a:pt x="897469" y="2153265"/>
                </a:cubicBezTo>
              </a:path>
            </a:pathLst>
          </a:cu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232954">
            <a:off x="1090501" y="2561327"/>
            <a:ext cx="436872" cy="439202"/>
          </a:xfrm>
          <a:prstGeom prst="rect">
            <a:avLst/>
          </a:prstGeom>
        </p:spPr>
      </p:pic>
      <p:sp>
        <p:nvSpPr>
          <p:cNvPr id="32" name="Freeform 31"/>
          <p:cNvSpPr/>
          <p:nvPr/>
        </p:nvSpPr>
        <p:spPr>
          <a:xfrm rot="184623">
            <a:off x="7012242" y="1917358"/>
            <a:ext cx="660535" cy="2401473"/>
          </a:xfrm>
          <a:custGeom>
            <a:avLst/>
            <a:gdLst>
              <a:gd name="connsiteX0" fmla="*/ 0 w 660535"/>
              <a:gd name="connsiteY0" fmla="*/ 0 h 2085450"/>
              <a:gd name="connsiteX1" fmla="*/ 609600 w 660535"/>
              <a:gd name="connsiteY1" fmla="*/ 1278194 h 2085450"/>
              <a:gd name="connsiteX2" fmla="*/ 570271 w 660535"/>
              <a:gd name="connsiteY2" fmla="*/ 1956620 h 2085450"/>
              <a:gd name="connsiteX3" fmla="*/ 117988 w 660535"/>
              <a:gd name="connsiteY3" fmla="*/ 2084439 h 208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535" h="2085450">
                <a:moveTo>
                  <a:pt x="0" y="0"/>
                </a:moveTo>
                <a:cubicBezTo>
                  <a:pt x="257277" y="476045"/>
                  <a:pt x="514555" y="952091"/>
                  <a:pt x="609600" y="1278194"/>
                </a:cubicBezTo>
                <a:cubicBezTo>
                  <a:pt x="704645" y="1604297"/>
                  <a:pt x="652206" y="1822246"/>
                  <a:pt x="570271" y="1956620"/>
                </a:cubicBezTo>
                <a:cubicBezTo>
                  <a:pt x="488336" y="2090994"/>
                  <a:pt x="303162" y="2087716"/>
                  <a:pt x="117988" y="2084439"/>
                </a:cubicBezTo>
              </a:path>
            </a:pathLst>
          </a:custGeom>
          <a:ln w="1905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812537">
            <a:off x="7249801" y="2639920"/>
            <a:ext cx="436872" cy="439202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4180442" y="4168650"/>
            <a:ext cx="936104" cy="315668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7" grpId="0"/>
      <p:bldP spid="28" grpId="0"/>
      <p:bldP spid="29" grpId="0"/>
      <p:bldP spid="30" grpId="0" animBg="1"/>
      <p:bldP spid="32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59074</TotalTime>
  <Words>482</Words>
  <Application>Microsoft Office PowerPoint</Application>
  <PresentationFormat>On-screen Show (4:3)</PresentationFormat>
  <Paragraphs>131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 Math</vt:lpstr>
      <vt:lpstr>Comic Sans MS</vt:lpstr>
      <vt:lpstr>Times New Roman</vt:lpstr>
      <vt:lpstr>Wingdings</vt:lpstr>
      <vt:lpstr>Office Theme</vt:lpstr>
      <vt:lpstr>Towards Optimal Two-Source Extractors and Ramsey Graphs</vt:lpstr>
      <vt:lpstr>PowerPoint Presentation</vt:lpstr>
      <vt:lpstr>PowerPoint Presentation</vt:lpstr>
      <vt:lpstr>PowerPoint Presentation</vt:lpstr>
      <vt:lpstr>PowerPoint Presentation</vt:lpstr>
      <vt:lpstr>Show me the construction!</vt:lpstr>
      <vt:lpstr>PowerPoint Presentation</vt:lpstr>
      <vt:lpstr>PowerPoint Presentation</vt:lpstr>
      <vt:lpstr>PowerPoint Presentation</vt:lpstr>
      <vt:lpstr>PowerPoint Presentation</vt:lpstr>
      <vt:lpstr>The IPM Construction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GilCohen</dc:creator>
  <cp:lastModifiedBy>גיל כהן</cp:lastModifiedBy>
  <cp:revision>2337</cp:revision>
  <dcterms:created xsi:type="dcterms:W3CDTF">2011-08-15T07:34:47Z</dcterms:created>
  <dcterms:modified xsi:type="dcterms:W3CDTF">2017-06-22T14:48:27Z</dcterms:modified>
</cp:coreProperties>
</file>