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8" r:id="rId3"/>
    <p:sldId id="320" r:id="rId4"/>
    <p:sldId id="321" r:id="rId5"/>
    <p:sldId id="299" r:id="rId6"/>
    <p:sldId id="259" r:id="rId7"/>
    <p:sldId id="325" r:id="rId8"/>
    <p:sldId id="322" r:id="rId9"/>
    <p:sldId id="326" r:id="rId10"/>
    <p:sldId id="324" r:id="rId11"/>
    <p:sldId id="327" r:id="rId12"/>
    <p:sldId id="323" r:id="rId13"/>
    <p:sldId id="30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9490" autoAdjust="0"/>
  </p:normalViewPr>
  <p:slideViewPr>
    <p:cSldViewPr snapToGrid="0">
      <p:cViewPr varScale="1">
        <p:scale>
          <a:sx n="70" d="100"/>
          <a:sy n="70" d="100"/>
        </p:scale>
        <p:origin x="46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CF24B-ED77-49D9-96CD-2082FBC89055}" type="datetimeFigureOut">
              <a:rPr lang="en-US" smtClean="0"/>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F5E4A-840F-4A7B-B218-BE60A03AE3E8}" type="slidenum">
              <a:rPr lang="en-US" smtClean="0"/>
              <a:t>‹#›</a:t>
            </a:fld>
            <a:endParaRPr lang="en-US"/>
          </a:p>
        </p:txBody>
      </p:sp>
    </p:spTree>
    <p:extLst>
      <p:ext uri="{BB962C8B-B14F-4D97-AF65-F5344CB8AC3E}">
        <p14:creationId xmlns:p14="http://schemas.microsoft.com/office/powerpoint/2010/main" val="126832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examples, definitions (quantum side information), then results/open questions, sample proof of security: techniques, and conclude with more open questions. </a:t>
            </a:r>
          </a:p>
          <a:p>
            <a:endParaRPr lang="en-US" dirty="0"/>
          </a:p>
          <a:p>
            <a:r>
              <a:rPr lang="en-US" dirty="0"/>
              <a:t>This is a teaser that we really don’t know much, so look, all your fancy techniques, can they work in this setting. And not only just for the sake of challenging you, but generally, as an investigation into quantum </a:t>
            </a:r>
            <a:r>
              <a:rPr lang="en-US"/>
              <a:t>information theory.</a:t>
            </a:r>
            <a:endParaRPr lang="en-US" dirty="0"/>
          </a:p>
        </p:txBody>
      </p:sp>
      <p:sp>
        <p:nvSpPr>
          <p:cNvPr id="4" name="Slide Number Placeholder 3"/>
          <p:cNvSpPr>
            <a:spLocks noGrp="1"/>
          </p:cNvSpPr>
          <p:nvPr>
            <p:ph type="sldNum" sz="quarter" idx="10"/>
          </p:nvPr>
        </p:nvSpPr>
        <p:spPr/>
        <p:txBody>
          <a:bodyPr/>
          <a:lstStyle/>
          <a:p>
            <a:fld id="{C26F5E4A-840F-4A7B-B218-BE60A03AE3E8}" type="slidenum">
              <a:rPr lang="en-US" smtClean="0"/>
              <a:t>1</a:t>
            </a:fld>
            <a:endParaRPr lang="en-US"/>
          </a:p>
        </p:txBody>
      </p:sp>
    </p:spTree>
    <p:extLst>
      <p:ext uri="{BB962C8B-B14F-4D97-AF65-F5344CB8AC3E}">
        <p14:creationId xmlns:p14="http://schemas.microsoft.com/office/powerpoint/2010/main" val="68454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fr-FR" dirty="0"/>
                  <a:t>This </a:t>
                </a:r>
                <a:r>
                  <a:rPr lang="fr-FR" dirty="0" err="1"/>
                  <a:t>is</a:t>
                </a:r>
                <a:r>
                  <a:rPr lang="fr-FR" dirty="0"/>
                  <a:t> the main quantum technique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PGM measures in ``orthonormalized’’ </a:t>
                </a:r>
                <a14:m>
                  <m:oMath xmlns:m="http://schemas.openxmlformats.org/officeDocument/2006/math">
                    <m:r>
                      <m:rPr>
                        <m:lit/>
                      </m:rPr>
                      <a:rPr lang="en-US" sz="1200" b="0" i="1" smtClean="0">
                        <a:latin typeface="Cambria Math" panose="02040503050406030204" pitchFamily="18" charset="0"/>
                      </a:rPr>
                      <m:t>{</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oMath>
                </a14:m>
                <a:r>
                  <a:rPr lang="en-US" sz="1200" dirty="0"/>
                  <a:t> </a:t>
                </a:r>
                <a:br>
                  <a:rPr lang="en-US" sz="1200" dirty="0"/>
                </a:br>
                <a:r>
                  <a:rPr lang="en-US" sz="1200" dirty="0"/>
                  <a:t>→  Quadratically far from optimal</a:t>
                </a:r>
              </a:p>
              <a:p>
                <a:endParaRPr lang="fr-FR" dirty="0"/>
              </a:p>
              <a:p>
                <a:r>
                  <a:rPr lang="fr-FR" dirty="0"/>
                  <a:t>And </a:t>
                </a:r>
                <a:r>
                  <a:rPr lang="fr-FR" dirty="0" err="1"/>
                  <a:t>you</a:t>
                </a:r>
                <a:r>
                  <a:rPr lang="fr-FR" dirty="0"/>
                  <a:t> </a:t>
                </a:r>
                <a:r>
                  <a:rPr lang="fr-FR" dirty="0" err="1"/>
                  <a:t>get</a:t>
                </a:r>
                <a:r>
                  <a:rPr lang="fr-FR" dirty="0"/>
                  <a:t> </a:t>
                </a:r>
                <a:r>
                  <a:rPr lang="fr-FR" dirty="0" err="1"/>
                  <a:t>exactly</a:t>
                </a:r>
                <a:r>
                  <a:rPr lang="fr-FR" dirty="0"/>
                  <a:t> the </a:t>
                </a:r>
                <a:r>
                  <a:rPr lang="fr-FR" dirty="0" err="1"/>
                  <a:t>same</a:t>
                </a:r>
                <a:r>
                  <a:rPr lang="fr-FR" dirty="0"/>
                  <a:t> </a:t>
                </a:r>
                <a:r>
                  <a:rPr lang="fr-FR" dirty="0" err="1"/>
                  <a:t>error</a:t>
                </a:r>
                <a:r>
                  <a:rPr lang="fr-FR" dirty="0"/>
                  <a:t> </a:t>
                </a:r>
                <a:r>
                  <a:rPr lang="fr-FR" dirty="0" err="1"/>
                  <a:t>bound</a:t>
                </a:r>
                <a:r>
                  <a:rPr lang="fr-FR" dirty="0"/>
                  <a:t>. </a:t>
                </a:r>
              </a:p>
            </p:txBody>
          </p:sp>
        </mc:Choice>
        <mc:Fallback>
          <p:sp>
            <p:nvSpPr>
              <p:cNvPr id="3" name="Notes Placeholder 2"/>
              <p:cNvSpPr>
                <a:spLocks noGrp="1"/>
              </p:cNvSpPr>
              <p:nvPr>
                <p:ph type="body" idx="1"/>
              </p:nvPr>
            </p:nvSpPr>
            <p:spPr/>
            <p:txBody>
              <a:bodyPr/>
              <a:lstStyle/>
              <a:p>
                <a:r>
                  <a:rPr lang="fr-FR" dirty="0"/>
                  <a:t>This </a:t>
                </a:r>
                <a:r>
                  <a:rPr lang="fr-FR" dirty="0" err="1"/>
                  <a:t>is</a:t>
                </a:r>
                <a:r>
                  <a:rPr lang="fr-FR" dirty="0"/>
                  <a:t> the main quantum technique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PGM measures in ``orthonormalized’’ </a:t>
                </a:r>
                <a:r>
                  <a:rPr lang="en-US" sz="1200" b="0" i="0">
                    <a:latin typeface="Cambria Math" panose="02040503050406030204" pitchFamily="18" charset="0"/>
                  </a:rPr>
                  <a:t>\{|𝜓_𝑥⟩⟨𝜓_𝑥 |}</a:t>
                </a:r>
                <a:r>
                  <a:rPr lang="en-US" sz="1200" dirty="0"/>
                  <a:t> </a:t>
                </a:r>
                <a:br>
                  <a:rPr lang="en-US" sz="1200" dirty="0"/>
                </a:br>
                <a:r>
                  <a:rPr lang="en-US" sz="1200" dirty="0"/>
                  <a:t>→  Quadratically far from optimal</a:t>
                </a:r>
              </a:p>
              <a:p>
                <a:endParaRPr lang="fr-FR" dirty="0"/>
              </a:p>
              <a:p>
                <a:r>
                  <a:rPr lang="fr-FR" dirty="0"/>
                  <a:t>And </a:t>
                </a:r>
                <a:r>
                  <a:rPr lang="fr-FR" dirty="0" err="1"/>
                  <a:t>you</a:t>
                </a:r>
                <a:r>
                  <a:rPr lang="fr-FR" dirty="0"/>
                  <a:t> </a:t>
                </a:r>
                <a:r>
                  <a:rPr lang="fr-FR" dirty="0" err="1"/>
                  <a:t>get</a:t>
                </a:r>
                <a:r>
                  <a:rPr lang="fr-FR" dirty="0"/>
                  <a:t> </a:t>
                </a:r>
                <a:r>
                  <a:rPr lang="fr-FR" dirty="0" err="1"/>
                  <a:t>exactly</a:t>
                </a:r>
                <a:r>
                  <a:rPr lang="fr-FR" dirty="0"/>
                  <a:t> the </a:t>
                </a:r>
                <a:r>
                  <a:rPr lang="fr-FR" dirty="0" err="1"/>
                  <a:t>same</a:t>
                </a:r>
                <a:r>
                  <a:rPr lang="fr-FR" dirty="0"/>
                  <a:t> </a:t>
                </a:r>
                <a:r>
                  <a:rPr lang="fr-FR" dirty="0" err="1"/>
                  <a:t>error</a:t>
                </a:r>
                <a:r>
                  <a:rPr lang="fr-FR" dirty="0"/>
                  <a:t> </a:t>
                </a:r>
                <a:r>
                  <a:rPr lang="fr-FR" dirty="0" err="1"/>
                  <a:t>bound</a:t>
                </a:r>
                <a:r>
                  <a:rPr lang="fr-FR" dirty="0"/>
                  <a:t>. </a:t>
                </a:r>
              </a:p>
            </p:txBody>
          </p:sp>
        </mc:Fallback>
      </mc:AlternateContent>
      <p:sp>
        <p:nvSpPr>
          <p:cNvPr id="4" name="Slide Number Placeholder 3"/>
          <p:cNvSpPr>
            <a:spLocks noGrp="1"/>
          </p:cNvSpPr>
          <p:nvPr>
            <p:ph type="sldNum" sz="quarter" idx="10"/>
          </p:nvPr>
        </p:nvSpPr>
        <p:spPr/>
        <p:txBody>
          <a:bodyPr/>
          <a:lstStyle/>
          <a:p>
            <a:fld id="{B3DBBD5C-3FA9-41C9-9CD4-75B93A71B664}" type="slidenum">
              <a:rPr lang="fr-FR" smtClean="0"/>
              <a:t>10</a:t>
            </a:fld>
            <a:endParaRPr lang="fr-FR"/>
          </a:p>
        </p:txBody>
      </p:sp>
    </p:spTree>
    <p:extLst>
      <p:ext uri="{BB962C8B-B14F-4D97-AF65-F5344CB8AC3E}">
        <p14:creationId xmlns:p14="http://schemas.microsoft.com/office/powerpoint/2010/main" val="215251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fr-FR" dirty="0"/>
                  <a:t>This </a:t>
                </a:r>
                <a:r>
                  <a:rPr lang="fr-FR" dirty="0" err="1"/>
                  <a:t>is</a:t>
                </a:r>
                <a:r>
                  <a:rPr lang="fr-FR" dirty="0"/>
                  <a:t> the main quantum technique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PGM measures in ``orthonormalized’’ </a:t>
                </a:r>
                <a14:m>
                  <m:oMath xmlns:m="http://schemas.openxmlformats.org/officeDocument/2006/math">
                    <m:r>
                      <m:rPr>
                        <m:lit/>
                      </m:rPr>
                      <a:rPr lang="en-US" sz="1200" b="0" i="1" smtClean="0">
                        <a:latin typeface="Cambria Math" panose="02040503050406030204" pitchFamily="18" charset="0"/>
                      </a:rPr>
                      <m:t>{</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oMath>
                </a14:m>
                <a:r>
                  <a:rPr lang="en-US" sz="1200" dirty="0"/>
                  <a:t> </a:t>
                </a:r>
                <a:br>
                  <a:rPr lang="en-US" sz="1200" dirty="0"/>
                </a:br>
                <a:r>
                  <a:rPr lang="en-US" sz="1200" dirty="0"/>
                  <a:t>→  Quadratically far from optimal</a:t>
                </a:r>
              </a:p>
              <a:p>
                <a:endParaRPr lang="fr-FR" dirty="0"/>
              </a:p>
              <a:p>
                <a:r>
                  <a:rPr lang="fr-FR" dirty="0"/>
                  <a:t>And </a:t>
                </a:r>
                <a:r>
                  <a:rPr lang="fr-FR" dirty="0" err="1"/>
                  <a:t>you</a:t>
                </a:r>
                <a:r>
                  <a:rPr lang="fr-FR" dirty="0"/>
                  <a:t> </a:t>
                </a:r>
                <a:r>
                  <a:rPr lang="fr-FR" dirty="0" err="1"/>
                  <a:t>get</a:t>
                </a:r>
                <a:r>
                  <a:rPr lang="fr-FR" dirty="0"/>
                  <a:t> </a:t>
                </a:r>
                <a:r>
                  <a:rPr lang="fr-FR" dirty="0" err="1"/>
                  <a:t>exactly</a:t>
                </a:r>
                <a:r>
                  <a:rPr lang="fr-FR" dirty="0"/>
                  <a:t> the </a:t>
                </a:r>
                <a:r>
                  <a:rPr lang="fr-FR" dirty="0" err="1"/>
                  <a:t>same</a:t>
                </a:r>
                <a:r>
                  <a:rPr lang="fr-FR" dirty="0"/>
                  <a:t> </a:t>
                </a:r>
                <a:r>
                  <a:rPr lang="fr-FR" dirty="0" err="1"/>
                  <a:t>error</a:t>
                </a:r>
                <a:r>
                  <a:rPr lang="fr-FR" dirty="0"/>
                  <a:t> </a:t>
                </a:r>
                <a:r>
                  <a:rPr lang="fr-FR" dirty="0" err="1"/>
                  <a:t>bound</a:t>
                </a:r>
                <a:r>
                  <a:rPr lang="fr-FR" dirty="0"/>
                  <a:t>. </a:t>
                </a:r>
              </a:p>
            </p:txBody>
          </p:sp>
        </mc:Choice>
        <mc:Fallback>
          <p:sp>
            <p:nvSpPr>
              <p:cNvPr id="3" name="Notes Placeholder 2"/>
              <p:cNvSpPr>
                <a:spLocks noGrp="1"/>
              </p:cNvSpPr>
              <p:nvPr>
                <p:ph type="body" idx="1"/>
              </p:nvPr>
            </p:nvSpPr>
            <p:spPr/>
            <p:txBody>
              <a:bodyPr/>
              <a:lstStyle/>
              <a:p>
                <a:r>
                  <a:rPr lang="fr-FR" dirty="0"/>
                  <a:t>This </a:t>
                </a:r>
                <a:r>
                  <a:rPr lang="fr-FR" dirty="0" err="1"/>
                  <a:t>is</a:t>
                </a:r>
                <a:r>
                  <a:rPr lang="fr-FR" dirty="0"/>
                  <a:t> the main quantum technique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PGM measures in ``orthonormalized’’ </a:t>
                </a:r>
                <a:r>
                  <a:rPr lang="en-US" sz="1200" b="0" i="0">
                    <a:latin typeface="Cambria Math" panose="02040503050406030204" pitchFamily="18" charset="0"/>
                  </a:rPr>
                  <a:t>\{|𝜓_𝑥⟩⟨𝜓_𝑥 |}</a:t>
                </a:r>
                <a:r>
                  <a:rPr lang="en-US" sz="1200" dirty="0"/>
                  <a:t> </a:t>
                </a:r>
                <a:br>
                  <a:rPr lang="en-US" sz="1200" dirty="0"/>
                </a:br>
                <a:r>
                  <a:rPr lang="en-US" sz="1200" dirty="0"/>
                  <a:t>→  Quadratically far from optimal</a:t>
                </a:r>
              </a:p>
              <a:p>
                <a:endParaRPr lang="fr-FR" dirty="0"/>
              </a:p>
              <a:p>
                <a:r>
                  <a:rPr lang="fr-FR" dirty="0"/>
                  <a:t>And </a:t>
                </a:r>
                <a:r>
                  <a:rPr lang="fr-FR" dirty="0" err="1"/>
                  <a:t>you</a:t>
                </a:r>
                <a:r>
                  <a:rPr lang="fr-FR" dirty="0"/>
                  <a:t> </a:t>
                </a:r>
                <a:r>
                  <a:rPr lang="fr-FR" dirty="0" err="1"/>
                  <a:t>get</a:t>
                </a:r>
                <a:r>
                  <a:rPr lang="fr-FR" dirty="0"/>
                  <a:t> </a:t>
                </a:r>
                <a:r>
                  <a:rPr lang="fr-FR" dirty="0" err="1"/>
                  <a:t>exactly</a:t>
                </a:r>
                <a:r>
                  <a:rPr lang="fr-FR" dirty="0"/>
                  <a:t> the </a:t>
                </a:r>
                <a:r>
                  <a:rPr lang="fr-FR" dirty="0" err="1"/>
                  <a:t>same</a:t>
                </a:r>
                <a:r>
                  <a:rPr lang="fr-FR" dirty="0"/>
                  <a:t> </a:t>
                </a:r>
                <a:r>
                  <a:rPr lang="fr-FR" dirty="0" err="1"/>
                  <a:t>error</a:t>
                </a:r>
                <a:r>
                  <a:rPr lang="fr-FR" dirty="0"/>
                  <a:t> </a:t>
                </a:r>
                <a:r>
                  <a:rPr lang="fr-FR" dirty="0" err="1"/>
                  <a:t>bound</a:t>
                </a:r>
                <a:r>
                  <a:rPr lang="fr-FR" dirty="0"/>
                  <a:t>. </a:t>
                </a:r>
              </a:p>
            </p:txBody>
          </p:sp>
        </mc:Fallback>
      </mc:AlternateContent>
      <p:sp>
        <p:nvSpPr>
          <p:cNvPr id="4" name="Slide Number Placeholder 3"/>
          <p:cNvSpPr>
            <a:spLocks noGrp="1"/>
          </p:cNvSpPr>
          <p:nvPr>
            <p:ph type="sldNum" sz="quarter" idx="10"/>
          </p:nvPr>
        </p:nvSpPr>
        <p:spPr/>
        <p:txBody>
          <a:bodyPr/>
          <a:lstStyle/>
          <a:p>
            <a:fld id="{B3DBBD5C-3FA9-41C9-9CD4-75B93A71B664}" type="slidenum">
              <a:rPr lang="fr-FR" smtClean="0"/>
              <a:t>11</a:t>
            </a:fld>
            <a:endParaRPr lang="fr-FR"/>
          </a:p>
        </p:txBody>
      </p:sp>
    </p:spTree>
    <p:extLst>
      <p:ext uri="{BB962C8B-B14F-4D97-AF65-F5344CB8AC3E}">
        <p14:creationId xmlns:p14="http://schemas.microsoft.com/office/powerpoint/2010/main" val="362081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3DBBD5C-3FA9-41C9-9CD4-75B93A71B664}" type="slidenum">
              <a:rPr lang="fr-FR" smtClean="0"/>
              <a:t>12</a:t>
            </a:fld>
            <a:endParaRPr lang="fr-FR"/>
          </a:p>
        </p:txBody>
      </p:sp>
    </p:spTree>
    <p:extLst>
      <p:ext uri="{BB962C8B-B14F-4D97-AF65-F5344CB8AC3E}">
        <p14:creationId xmlns:p14="http://schemas.microsoft.com/office/powerpoint/2010/main" val="359006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noProof="0" dirty="0"/>
              <a:t>Bienvenue à tous. Ça me fait vraiment plaisir de parler ici. C’est à Paris que j’ai pour la première fois été exposé au calcul quantique, il y a 10 ans très exactement. Ce qui m’a immédiatement attiré a été l’idée que l’ordinateur quantique nous offre une nouvelle méthode d’approcher le monde physique. Le monde physique est quantique, et les lois du quantiques sont difficiles à comprendre. L’idée est donc d’en faire quelque chose, un ordinateur, et d’utiliser cet ordinateur comme un objectif, une lentille, pour observer le monde, comme cet œil qui reflète le ciel. </a:t>
            </a:r>
          </a:p>
          <a:p>
            <a:endParaRPr lang="fr-FR" baseline="0" noProof="0" dirty="0"/>
          </a:p>
          <a:p>
            <a:r>
              <a:rPr lang="fr-FR" baseline="0" noProof="0" dirty="0"/>
              <a:t>Depuis, beaucoup de progrès a été accompli, et en particulier des progrès expérimentaux. En 2007, on ne parlait pas d’ordinateurs quantiques, tout au plus on s’osait á espérer mettre en place un ou deux </a:t>
            </a:r>
            <a:r>
              <a:rPr lang="fr-FR" baseline="0" noProof="0" dirty="0" err="1"/>
              <a:t>qubits</a:t>
            </a:r>
            <a:r>
              <a:rPr lang="fr-FR" baseline="0" noProof="0" dirty="0"/>
              <a:t>. Depuis la situation a changé de manière dramatique, les ordinateurs sont construits, et cela donne une nouvelle tournure à mon histoire – c’est la parabole de l’homoncule. Maintenant que l’on a des ordinateurs, quantiques, qui nous aident à comprendre des phénomènes quantiques – mais comprend-on l’ordinateur lui-même? Si la mécanique quantique est si compliquée, et l’on prétend fabriquer nos outils de travail en se basant sur ces ‘règles, dans quelle mesure ces outils de travail sont-ils fiables? </a:t>
            </a:r>
          </a:p>
          <a:p>
            <a:endParaRPr lang="fr-FR" baseline="0" noProof="0" dirty="0"/>
          </a:p>
          <a:p>
            <a:r>
              <a:rPr lang="fr-FR" baseline="0" noProof="0" dirty="0"/>
              <a:t>C’est le thème général que j’aimerais aborder dans cet exposé, cette questions de comment faire pour réconcilier deux univers, l’univers quantique, univers complexe, contre-intuitif de l’infiniment petit, univers invisible, et le monde classique, qui est le monde de notre expérience la plus directe. </a:t>
            </a:r>
          </a:p>
          <a:p>
            <a:endParaRPr lang="fr-FR" baseline="0" noProof="0" dirty="0"/>
          </a:p>
          <a:p>
            <a:r>
              <a:rPr lang="fr-FR" baseline="0" noProof="0" dirty="0"/>
              <a:t>Avant tout ça je devrais tout de même commencer par vous introduire l’objet de cet exposé, ce mystérieux ordinateur quantique. En 2017 c’est une tâche facile, parce qu’on en parle, de l’ordinateur quantique, il fait régulièrement la une de la page science des grand journaux,</a:t>
            </a:r>
          </a:p>
          <a:p>
            <a:endParaRPr lang="en-US" baseline="0" dirty="0"/>
          </a:p>
          <a:p>
            <a:r>
              <a:rPr lang="en-US" baseline="0" dirty="0"/>
              <a:t>Je </a:t>
            </a:r>
            <a:r>
              <a:rPr lang="en-US" baseline="0" dirty="0" err="1"/>
              <a:t>m’excuse</a:t>
            </a:r>
            <a:r>
              <a:rPr lang="en-US" baseline="0" dirty="0"/>
              <a:t> </a:t>
            </a:r>
            <a:r>
              <a:rPr lang="en-US" baseline="0" dirty="0" err="1"/>
              <a:t>d’avance</a:t>
            </a:r>
            <a:r>
              <a:rPr lang="en-US" baseline="0" dirty="0"/>
              <a:t> pour les </a:t>
            </a:r>
            <a:r>
              <a:rPr lang="en-US" baseline="0" dirty="0" err="1"/>
              <a:t>neologismes</a:t>
            </a:r>
            <a:r>
              <a:rPr lang="en-US" baseline="0" dirty="0"/>
              <a:t> qui </a:t>
            </a:r>
            <a:r>
              <a:rPr lang="en-US" baseline="0" dirty="0" err="1"/>
              <a:t>risquent</a:t>
            </a:r>
            <a:r>
              <a:rPr lang="en-US" baseline="0" dirty="0"/>
              <a:t> fort de </a:t>
            </a:r>
            <a:r>
              <a:rPr lang="en-US" baseline="0" dirty="0" err="1"/>
              <a:t>parsemer</a:t>
            </a:r>
            <a:r>
              <a:rPr lang="en-US" baseline="0" dirty="0"/>
              <a:t> </a:t>
            </a:r>
            <a:r>
              <a:rPr lang="en-US" baseline="0" dirty="0" err="1"/>
              <a:t>cet</a:t>
            </a:r>
            <a:r>
              <a:rPr lang="en-US" baseline="0" dirty="0"/>
              <a:t> exposé</a:t>
            </a:r>
          </a:p>
        </p:txBody>
      </p:sp>
      <p:sp>
        <p:nvSpPr>
          <p:cNvPr id="4" name="Slide Number Placeholder 3"/>
          <p:cNvSpPr>
            <a:spLocks noGrp="1"/>
          </p:cNvSpPr>
          <p:nvPr>
            <p:ph type="sldNum" sz="quarter" idx="10"/>
          </p:nvPr>
        </p:nvSpPr>
        <p:spPr/>
        <p:txBody>
          <a:bodyPr/>
          <a:lstStyle/>
          <a:p>
            <a:fld id="{E3B5F812-F5A2-46CD-8AD0-4CF8490AFC11}" type="slidenum">
              <a:rPr lang="en-US" smtClean="0"/>
              <a:t>13</a:t>
            </a:fld>
            <a:endParaRPr lang="en-US"/>
          </a:p>
        </p:txBody>
      </p:sp>
    </p:spTree>
    <p:extLst>
      <p:ext uri="{BB962C8B-B14F-4D97-AF65-F5344CB8AC3E}">
        <p14:creationId xmlns:p14="http://schemas.microsoft.com/office/powerpoint/2010/main" val="204691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E492C-AD14-F245-AE40-0AC6D9157FE0}" type="slidenum">
              <a:rPr lang="en-US"/>
              <a:pPr/>
              <a:t>2</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p:txBody>
          <a:bodyPr/>
          <a:lstStyle/>
          <a:p>
            <a:r>
              <a:rPr lang="en-US" dirty="0"/>
              <a:t>Where does it come from, and how do we know it satisfies the entropy guarantee</a:t>
            </a:r>
          </a:p>
        </p:txBody>
      </p:sp>
    </p:spTree>
    <p:extLst>
      <p:ext uri="{BB962C8B-B14F-4D97-AF65-F5344CB8AC3E}">
        <p14:creationId xmlns:p14="http://schemas.microsoft.com/office/powerpoint/2010/main" val="71882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E492C-AD14-F245-AE40-0AC6D9157FE0}" type="slidenum">
              <a:rPr lang="en-US"/>
              <a:pPr/>
              <a:t>3</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dirty="0"/>
          </a:p>
          <a:p>
            <a:r>
              <a:rPr lang="en-US" dirty="0"/>
              <a:t>You can apply the same privacy amplification protocol, but then the question is whether it works. </a:t>
            </a:r>
          </a:p>
          <a:p>
            <a:endParaRPr lang="en-US" dirty="0"/>
          </a:p>
          <a:p>
            <a:r>
              <a:rPr lang="en-US" dirty="0"/>
              <a:t>This is the main motivation for q-proof extractors. There are connections to information theory, the most basic one is “how much information is in a quantum state, and the topic of quantum random access codes that I’ll talk about next. There are no connections with combinatorics but there are connections with functional analysis. </a:t>
            </a:r>
          </a:p>
        </p:txBody>
      </p:sp>
    </p:spTree>
    <p:extLst>
      <p:ext uri="{BB962C8B-B14F-4D97-AF65-F5344CB8AC3E}">
        <p14:creationId xmlns:p14="http://schemas.microsoft.com/office/powerpoint/2010/main" val="347668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guessing strategies available to adversary, can make a difference. Same definition. Makes it trivial that weak extractors are quantum secure, because adversary’s measurement could have been made before</a:t>
            </a:r>
          </a:p>
          <a:p>
            <a:endParaRPr lang="en-US" dirty="0"/>
          </a:p>
          <a:p>
            <a:r>
              <a:rPr lang="en-US" dirty="0"/>
              <a:t>Indeed, one qubit does not hold more information than one bit. So, the difference is only when we get the seed, and we make an adaptive measurement. </a:t>
            </a:r>
          </a:p>
          <a:p>
            <a:endParaRPr lang="en-US" dirty="0"/>
          </a:p>
          <a:p>
            <a:r>
              <a:rPr lang="en-US" dirty="0"/>
              <a:t>The idea is that there is a bit more space on this sphere</a:t>
            </a:r>
          </a:p>
          <a:p>
            <a:endParaRPr lang="fr-FR" dirty="0"/>
          </a:p>
        </p:txBody>
      </p:sp>
      <p:sp>
        <p:nvSpPr>
          <p:cNvPr id="4" name="Slide Number Placeholder 3"/>
          <p:cNvSpPr>
            <a:spLocks noGrp="1"/>
          </p:cNvSpPr>
          <p:nvPr>
            <p:ph type="sldNum" sz="quarter" idx="10"/>
          </p:nvPr>
        </p:nvSpPr>
        <p:spPr/>
        <p:txBody>
          <a:bodyPr/>
          <a:lstStyle/>
          <a:p>
            <a:fld id="{B3DBBD5C-3FA9-41C9-9CD4-75B93A71B664}" type="slidenum">
              <a:rPr lang="fr-FR" smtClean="0"/>
              <a:t>4</a:t>
            </a:fld>
            <a:endParaRPr lang="fr-FR"/>
          </a:p>
        </p:txBody>
      </p:sp>
    </p:spTree>
    <p:extLst>
      <p:ext uri="{BB962C8B-B14F-4D97-AF65-F5344CB8AC3E}">
        <p14:creationId xmlns:p14="http://schemas.microsoft.com/office/powerpoint/2010/main" val="335009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measurement depends on the seed. </a:t>
            </a:r>
          </a:p>
          <a:p>
            <a:endParaRPr lang="en-US" baseline="0" dirty="0"/>
          </a:p>
          <a:p>
            <a:r>
              <a:rPr lang="en-US" baseline="0" dirty="0"/>
              <a:t>This example sounds dramatic when we formulate it in the bounded storage model, but if you think about it, this is a very bad extractor. It only extracts from sources that are very close to full entropy. So in the quantum case you need to be much closer to full. </a:t>
            </a:r>
          </a:p>
          <a:p>
            <a:endParaRPr lang="en-US" baseline="0" dirty="0"/>
          </a:p>
          <a:p>
            <a:r>
              <a:rPr lang="en-US" baseline="0" dirty="0"/>
              <a:t>Main message is that quantum state cannot store more information, but you can look at it in many different ways. This is what makes the question of quantum extractors so fascinating. </a:t>
            </a:r>
          </a:p>
          <a:p>
            <a:endParaRPr lang="en-US" baseline="0" dirty="0"/>
          </a:p>
          <a:p>
            <a:r>
              <a:rPr lang="en-US" baseline="0" dirty="0"/>
              <a:t>Ok so now let me tell you a little more about the model. This was all in the bounded storage model, but in general we have no bound on the size of the side information, so what is the proper way to quantify it. </a:t>
            </a:r>
          </a:p>
        </p:txBody>
      </p:sp>
      <p:sp>
        <p:nvSpPr>
          <p:cNvPr id="4" name="Slide Number Placeholder 3"/>
          <p:cNvSpPr>
            <a:spLocks noGrp="1"/>
          </p:cNvSpPr>
          <p:nvPr>
            <p:ph type="sldNum" sz="quarter" idx="10"/>
          </p:nvPr>
        </p:nvSpPr>
        <p:spPr/>
        <p:txBody>
          <a:bodyPr/>
          <a:lstStyle/>
          <a:p>
            <a:fld id="{34879F30-5D24-40DF-97D6-F4F327AD00E1}" type="slidenum">
              <a:rPr lang="en-US" smtClean="0"/>
              <a:pPr/>
              <a:t>5</a:t>
            </a:fld>
            <a:endParaRPr lang="en-US"/>
          </a:p>
        </p:txBody>
      </p:sp>
    </p:spTree>
    <p:extLst>
      <p:ext uri="{BB962C8B-B14F-4D97-AF65-F5344CB8AC3E}">
        <p14:creationId xmlns:p14="http://schemas.microsoft.com/office/powerpoint/2010/main" val="107725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remember the classical case. </a:t>
            </a:r>
          </a:p>
          <a:p>
            <a:endParaRPr lang="en-US" dirty="0"/>
          </a:p>
          <a:p>
            <a:r>
              <a:rPr lang="en-US" dirty="0"/>
              <a:t>There is a nice operational interpretation as the maximum guessing probability. What is nice is that it immediately gives rise to the right definition of conditional entropy. </a:t>
            </a:r>
          </a:p>
          <a:p>
            <a:endParaRPr lang="en-US" dirty="0"/>
          </a:p>
          <a:p>
            <a:r>
              <a:rPr lang="en-US" dirty="0"/>
              <a:t>And here </a:t>
            </a:r>
            <a:r>
              <a:rPr lang="en-US" dirty="0" err="1"/>
              <a:t>P_guess</a:t>
            </a:r>
            <a:r>
              <a:rPr lang="en-US" dirty="0"/>
              <a:t> is operational, so if you remember this definition it tells you where to put the expectation. </a:t>
            </a:r>
          </a:p>
          <a:p>
            <a:endParaRPr lang="fr-FR" dirty="0"/>
          </a:p>
        </p:txBody>
      </p:sp>
      <p:sp>
        <p:nvSpPr>
          <p:cNvPr id="4" name="Slide Number Placeholder 3"/>
          <p:cNvSpPr>
            <a:spLocks noGrp="1"/>
          </p:cNvSpPr>
          <p:nvPr>
            <p:ph type="sldNum" sz="quarter" idx="10"/>
          </p:nvPr>
        </p:nvSpPr>
        <p:spPr/>
        <p:txBody>
          <a:bodyPr/>
          <a:lstStyle/>
          <a:p>
            <a:fld id="{B3DBBD5C-3FA9-41C9-9CD4-75B93A71B664}" type="slidenum">
              <a:rPr lang="fr-FR" smtClean="0"/>
              <a:t>6</a:t>
            </a:fld>
            <a:endParaRPr lang="fr-FR"/>
          </a:p>
        </p:txBody>
      </p:sp>
    </p:spTree>
    <p:extLst>
      <p:ext uri="{BB962C8B-B14F-4D97-AF65-F5344CB8AC3E}">
        <p14:creationId xmlns:p14="http://schemas.microsoft.com/office/powerpoint/2010/main" val="174481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nice thing is that if I use the operational definition, I can make exactly the same definition. First, without side information, well, there is nothing quantum, so nothing changes. Then, when the SI is quantum, I can still write the definition in the same way, but I have to clarify what I mean by it. </a:t>
            </a:r>
          </a:p>
          <a:p>
            <a:endParaRPr lang="en-US" dirty="0"/>
          </a:p>
          <a:p>
            <a:r>
              <a:rPr lang="en-US" dirty="0"/>
              <a:t>More guessing strategies available to adversary, can make a difference. Same definition. Makes it trivial that weak extractors are quantum secure, because adversary’s measurement could have been made before</a:t>
            </a:r>
          </a:p>
          <a:p>
            <a:endParaRPr lang="en-US" dirty="0"/>
          </a:p>
          <a:p>
            <a:r>
              <a:rPr lang="en-US" dirty="0"/>
              <a:t>The difficulty is for strong extractor, it’s like in the perfect matching thing, the measurement you make depends on the seed, so you can’t push it back and say let’s fix the side information, because you can’t fix the measurement. And so then as soon as we allow the seed we’re totally stuck. </a:t>
            </a:r>
          </a:p>
          <a:p>
            <a:endParaRPr lang="fr-FR" dirty="0"/>
          </a:p>
        </p:txBody>
      </p:sp>
      <p:sp>
        <p:nvSpPr>
          <p:cNvPr id="4" name="Slide Number Placeholder 3"/>
          <p:cNvSpPr>
            <a:spLocks noGrp="1"/>
          </p:cNvSpPr>
          <p:nvPr>
            <p:ph type="sldNum" sz="quarter" idx="10"/>
          </p:nvPr>
        </p:nvSpPr>
        <p:spPr/>
        <p:txBody>
          <a:bodyPr/>
          <a:lstStyle/>
          <a:p>
            <a:fld id="{B3DBBD5C-3FA9-41C9-9CD4-75B93A71B664}" type="slidenum">
              <a:rPr lang="fr-FR" smtClean="0"/>
              <a:t>7</a:t>
            </a:fld>
            <a:endParaRPr lang="fr-FR"/>
          </a:p>
        </p:txBody>
      </p:sp>
    </p:spTree>
    <p:extLst>
      <p:ext uri="{BB962C8B-B14F-4D97-AF65-F5344CB8AC3E}">
        <p14:creationId xmlns:p14="http://schemas.microsoft.com/office/powerpoint/2010/main" val="177809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open, even with weak parameters. Well, up to some loss, so there are some generic reductions, basically based on Cauchy-Schwarz, they’re not hard, but they’re not very good either.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Generic reduction is good for </a:t>
                </a: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=1</m:t>
                    </m:r>
                  </m:oMath>
                </a14:m>
                <a:r>
                  <a:rPr lang="en-US" sz="1200" dirty="0"/>
                  <a:t> or very large </a:t>
                </a:r>
                <a14:m>
                  <m:oMath xmlns:m="http://schemas.openxmlformats.org/officeDocument/2006/math">
                    <m:r>
                      <a:rPr lang="en-US" sz="1200" b="0" i="1" smtClean="0">
                        <a:latin typeface="Cambria Math" panose="02040503050406030204" pitchFamily="18" charset="0"/>
                      </a:rPr>
                      <m:t>𝑘</m:t>
                    </m:r>
                  </m:oMath>
                </a14:m>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open if you can somehow extract ½ as many bits. </a:t>
                </a:r>
              </a:p>
              <a:p>
                <a:endParaRPr lang="fr-FR"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open, even with weak parameters. Well, up to some loss, so there are some generic reductions, basically based on Cauchy-Schwarz, they’re not hard, but they’re not very good either.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Generic reduction is good for </a:t>
                </a:r>
                <a:r>
                  <a:rPr lang="en-US" sz="1200" b="0" i="0">
                    <a:latin typeface="Cambria Math" panose="02040503050406030204" pitchFamily="18" charset="0"/>
                  </a:rPr>
                  <a:t>𝑚=1</a:t>
                </a:r>
                <a:r>
                  <a:rPr lang="en-US" sz="1200" dirty="0"/>
                  <a:t> or very large </a:t>
                </a:r>
                <a:r>
                  <a:rPr lang="en-US" sz="1200" b="0" i="0">
                    <a:latin typeface="Cambria Math" panose="02040503050406030204" pitchFamily="18" charset="0"/>
                  </a:rPr>
                  <a:t>𝑘</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open if you can somehow extract ½ as many bits. </a:t>
                </a:r>
              </a:p>
              <a:p>
                <a:endParaRPr lang="fr-FR" dirty="0"/>
              </a:p>
            </p:txBody>
          </p:sp>
        </mc:Fallback>
      </mc:AlternateContent>
      <p:sp>
        <p:nvSpPr>
          <p:cNvPr id="4" name="Slide Number Placeholder 3"/>
          <p:cNvSpPr>
            <a:spLocks noGrp="1"/>
          </p:cNvSpPr>
          <p:nvPr>
            <p:ph type="sldNum" sz="quarter" idx="10"/>
          </p:nvPr>
        </p:nvSpPr>
        <p:spPr/>
        <p:txBody>
          <a:bodyPr/>
          <a:lstStyle/>
          <a:p>
            <a:fld id="{B3DBBD5C-3FA9-41C9-9CD4-75B93A71B664}" type="slidenum">
              <a:rPr lang="fr-FR" smtClean="0"/>
              <a:t>8</a:t>
            </a:fld>
            <a:endParaRPr lang="fr-FR"/>
          </a:p>
        </p:txBody>
      </p:sp>
    </p:spTree>
    <p:extLst>
      <p:ext uri="{BB962C8B-B14F-4D97-AF65-F5344CB8AC3E}">
        <p14:creationId xmlns:p14="http://schemas.microsoft.com/office/powerpoint/2010/main" val="236008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This </a:t>
            </a:r>
            <a:r>
              <a:rPr lang="fr-FR" dirty="0" err="1"/>
              <a:t>is</a:t>
            </a:r>
            <a:r>
              <a:rPr lang="fr-FR" dirty="0"/>
              <a:t> the main quantum technique</a:t>
            </a:r>
          </a:p>
          <a:p>
            <a:endParaRPr lang="fr-FR" dirty="0"/>
          </a:p>
          <a:p>
            <a:r>
              <a:rPr lang="fr-FR" dirty="0"/>
              <a:t>The key point </a:t>
            </a:r>
            <a:r>
              <a:rPr lang="fr-FR" dirty="0" err="1"/>
              <a:t>is</a:t>
            </a:r>
            <a:r>
              <a:rPr lang="fr-FR" dirty="0"/>
              <a:t> </a:t>
            </a:r>
            <a:r>
              <a:rPr lang="fr-FR" dirty="0" err="1"/>
              <a:t>that</a:t>
            </a:r>
            <a:r>
              <a:rPr lang="fr-FR" dirty="0"/>
              <a:t> </a:t>
            </a:r>
            <a:r>
              <a:rPr lang="fr-FR" dirty="0" err="1"/>
              <a:t>we</a:t>
            </a:r>
            <a:r>
              <a:rPr lang="fr-FR" dirty="0"/>
              <a:t> </a:t>
            </a:r>
            <a:r>
              <a:rPr lang="fr-FR" dirty="0" err="1"/>
              <a:t>related</a:t>
            </a:r>
            <a:r>
              <a:rPr lang="fr-FR" dirty="0"/>
              <a:t> </a:t>
            </a:r>
            <a:r>
              <a:rPr lang="fr-FR" dirty="0" err="1"/>
              <a:t>statistical</a:t>
            </a:r>
            <a:r>
              <a:rPr lang="fr-FR" dirty="0"/>
              <a:t> distance to collision </a:t>
            </a:r>
            <a:r>
              <a:rPr lang="fr-FR" dirty="0" err="1"/>
              <a:t>probability</a:t>
            </a:r>
            <a:endParaRPr lang="fr-FR" dirty="0"/>
          </a:p>
          <a:p>
            <a:endParaRPr lang="fr-FR" dirty="0"/>
          </a:p>
          <a:p>
            <a:r>
              <a:rPr lang="fr-FR" dirty="0" err="1"/>
              <a:t>Everyone</a:t>
            </a:r>
            <a:r>
              <a:rPr lang="fr-FR" dirty="0"/>
              <a:t> has </a:t>
            </a:r>
            <a:r>
              <a:rPr lang="fr-FR" dirty="0" err="1"/>
              <a:t>seen</a:t>
            </a:r>
            <a:r>
              <a:rPr lang="fr-FR" dirty="0"/>
              <a:t> </a:t>
            </a:r>
            <a:r>
              <a:rPr lang="fr-FR" dirty="0" err="1"/>
              <a:t>this</a:t>
            </a:r>
            <a:r>
              <a:rPr lang="fr-FR" dirty="0"/>
              <a:t> but I </a:t>
            </a:r>
            <a:r>
              <a:rPr lang="fr-FR" dirty="0" err="1"/>
              <a:t>wanted</a:t>
            </a:r>
            <a:r>
              <a:rPr lang="fr-FR" dirty="0"/>
              <a:t> to show </a:t>
            </a:r>
            <a:r>
              <a:rPr lang="fr-FR" dirty="0" err="1"/>
              <a:t>you</a:t>
            </a:r>
            <a:r>
              <a:rPr lang="fr-FR" dirty="0"/>
              <a:t> how to </a:t>
            </a:r>
            <a:r>
              <a:rPr lang="fr-FR" dirty="0" err="1"/>
              <a:t>complete</a:t>
            </a:r>
            <a:r>
              <a:rPr lang="fr-FR" dirty="0"/>
              <a:t> the </a:t>
            </a:r>
            <a:r>
              <a:rPr lang="fr-FR" dirty="0" err="1"/>
              <a:t>analysis</a:t>
            </a:r>
            <a:r>
              <a:rPr lang="fr-FR" dirty="0"/>
              <a:t> in the quantum case, at least at </a:t>
            </a:r>
            <a:r>
              <a:rPr lang="fr-FR" dirty="0" err="1"/>
              <a:t>some</a:t>
            </a:r>
            <a:r>
              <a:rPr lang="fr-FR" dirty="0"/>
              <a:t> high </a:t>
            </a:r>
            <a:r>
              <a:rPr lang="fr-FR" dirty="0" err="1"/>
              <a:t>level</a:t>
            </a:r>
            <a:r>
              <a:rPr lang="fr-FR" dirty="0"/>
              <a:t>, </a:t>
            </a:r>
            <a:r>
              <a:rPr lang="fr-FR" dirty="0" err="1"/>
              <a:t>because</a:t>
            </a:r>
            <a:r>
              <a:rPr lang="fr-FR" dirty="0"/>
              <a:t> </a:t>
            </a:r>
            <a:r>
              <a:rPr lang="fr-FR" dirty="0" err="1"/>
              <a:t>it’ll</a:t>
            </a:r>
            <a:r>
              <a:rPr lang="fr-FR" dirty="0"/>
              <a:t> </a:t>
            </a:r>
            <a:r>
              <a:rPr lang="fr-FR" dirty="0" err="1"/>
              <a:t>also</a:t>
            </a:r>
            <a:r>
              <a:rPr lang="fr-FR" dirty="0"/>
              <a:t> let me </a:t>
            </a:r>
            <a:r>
              <a:rPr lang="fr-FR" dirty="0" err="1"/>
              <a:t>introduce</a:t>
            </a:r>
            <a:r>
              <a:rPr lang="fr-FR" dirty="0"/>
              <a:t> the one main technique </a:t>
            </a:r>
            <a:r>
              <a:rPr lang="fr-FR" dirty="0" err="1"/>
              <a:t>that</a:t>
            </a:r>
            <a:r>
              <a:rPr lang="fr-FR" dirty="0"/>
              <a:t> </a:t>
            </a:r>
            <a:r>
              <a:rPr lang="fr-FR" dirty="0" err="1"/>
              <a:t>we</a:t>
            </a:r>
            <a:r>
              <a:rPr lang="fr-FR" dirty="0"/>
              <a:t> have </a:t>
            </a:r>
            <a:r>
              <a:rPr lang="fr-FR" dirty="0" err="1"/>
              <a:t>available</a:t>
            </a:r>
            <a:r>
              <a:rPr lang="fr-FR" dirty="0"/>
              <a:t>  to do </a:t>
            </a:r>
            <a:r>
              <a:rPr lang="fr-FR" dirty="0" err="1"/>
              <a:t>proofs</a:t>
            </a:r>
            <a:r>
              <a:rPr lang="fr-FR" dirty="0"/>
              <a:t> in </a:t>
            </a:r>
            <a:r>
              <a:rPr lang="fr-FR" dirty="0" err="1"/>
              <a:t>this</a:t>
            </a:r>
            <a:r>
              <a:rPr lang="fr-FR" dirty="0"/>
              <a:t> area. </a:t>
            </a:r>
          </a:p>
        </p:txBody>
      </p:sp>
      <p:sp>
        <p:nvSpPr>
          <p:cNvPr id="4" name="Slide Number Placeholder 3"/>
          <p:cNvSpPr>
            <a:spLocks noGrp="1"/>
          </p:cNvSpPr>
          <p:nvPr>
            <p:ph type="sldNum" sz="quarter" idx="10"/>
          </p:nvPr>
        </p:nvSpPr>
        <p:spPr/>
        <p:txBody>
          <a:bodyPr/>
          <a:lstStyle/>
          <a:p>
            <a:fld id="{B3DBBD5C-3FA9-41C9-9CD4-75B93A71B664}" type="slidenum">
              <a:rPr lang="fr-FR" smtClean="0"/>
              <a:t>9</a:t>
            </a:fld>
            <a:endParaRPr lang="fr-FR"/>
          </a:p>
        </p:txBody>
      </p:sp>
    </p:spTree>
    <p:extLst>
      <p:ext uri="{BB962C8B-B14F-4D97-AF65-F5344CB8AC3E}">
        <p14:creationId xmlns:p14="http://schemas.microsoft.com/office/powerpoint/2010/main" val="385106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3531BC-D66B-4741-8936-2978B87BF21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2703F-82B9-4CA0-AC10-2412F8C773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44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531BC-D66B-4741-8936-2978B87BF21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97031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531BC-D66B-4741-8936-2978B87BF21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100372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B44F66D-CC4C-F041-BB3D-634069005832}" type="slidenum">
              <a:rPr lang="en-US"/>
              <a:pPr/>
              <a:t>‹#›</a:t>
            </a:fld>
            <a:endParaRPr lang="en-US"/>
          </a:p>
        </p:txBody>
      </p:sp>
    </p:spTree>
    <p:extLst>
      <p:ext uri="{BB962C8B-B14F-4D97-AF65-F5344CB8AC3E}">
        <p14:creationId xmlns:p14="http://schemas.microsoft.com/office/powerpoint/2010/main" val="209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531BC-D66B-4741-8936-2978B87BF21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175032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3531BC-D66B-4741-8936-2978B87BF21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2703F-82B9-4CA0-AC10-2412F8C773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7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3531BC-D66B-4741-8936-2978B87BF218}"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31640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3531BC-D66B-4741-8936-2978B87BF218}"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290279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3531BC-D66B-4741-8936-2978B87BF218}"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23014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3531BC-D66B-4741-8936-2978B87BF218}" type="datetimeFigureOut">
              <a:rPr lang="en-US" smtClean="0"/>
              <a:t>6/21/2018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409312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E3531BC-D66B-4741-8936-2978B87BF218}" type="datetimeFigureOut">
              <a:rPr lang="en-US" smtClean="0"/>
              <a:t>6/21/2018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F2703F-82B9-4CA0-AC10-2412F8C7732A}" type="slidenum">
              <a:rPr lang="en-US" smtClean="0"/>
              <a:t>‹#›</a:t>
            </a:fld>
            <a:endParaRPr lang="en-US"/>
          </a:p>
        </p:txBody>
      </p:sp>
    </p:spTree>
    <p:extLst>
      <p:ext uri="{BB962C8B-B14F-4D97-AF65-F5344CB8AC3E}">
        <p14:creationId xmlns:p14="http://schemas.microsoft.com/office/powerpoint/2010/main" val="335205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3531BC-D66B-4741-8936-2978B87BF218}"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2703F-82B9-4CA0-AC10-2412F8C7732A}" type="slidenum">
              <a:rPr lang="en-US" smtClean="0"/>
              <a:t>‹#›</a:t>
            </a:fld>
            <a:endParaRPr lang="en-US"/>
          </a:p>
        </p:txBody>
      </p:sp>
    </p:spTree>
    <p:extLst>
      <p:ext uri="{BB962C8B-B14F-4D97-AF65-F5344CB8AC3E}">
        <p14:creationId xmlns:p14="http://schemas.microsoft.com/office/powerpoint/2010/main" val="312815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3531BC-D66B-4741-8936-2978B87BF218}" type="datetimeFigureOut">
              <a:rPr lang="en-US" smtClean="0"/>
              <a:t>6/21/2018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BF2703F-82B9-4CA0-AC10-2412F8C7732A}" type="slidenum">
              <a:rPr lang="en-US" smtClean="0"/>
              <a:t>‹#›</a:t>
            </a:fld>
            <a:endParaRPr lang="en-US"/>
          </a:p>
        </p:txBody>
      </p:sp>
    </p:spTree>
    <p:extLst>
      <p:ext uri="{BB962C8B-B14F-4D97-AF65-F5344CB8AC3E}">
        <p14:creationId xmlns:p14="http://schemas.microsoft.com/office/powerpoint/2010/main" val="2579604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5.wmf"/><Relationship Id="rId4" Type="http://schemas.openxmlformats.org/officeDocument/2006/relationships/image" Target="../media/image1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image" Target="../media/image24.png"/><Relationship Id="rId5" Type="http://schemas.openxmlformats.org/officeDocument/2006/relationships/oleObject" Target="../embeddings/oleObject1.bin"/><Relationship Id="rId10" Type="http://schemas.openxmlformats.org/officeDocument/2006/relationships/image" Target="../media/image27.png"/><Relationship Id="rId4" Type="http://schemas.openxmlformats.org/officeDocument/2006/relationships/notesSlide" Target="../notesSlides/notesSlide5.xml"/><Relationship Id="rId9" Type="http://schemas.openxmlformats.org/officeDocument/2006/relationships/image" Target="../media/image22.wmf"/></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00.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34.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613" y="-188939"/>
            <a:ext cx="5816600" cy="3384550"/>
          </a:xfrm>
          <a:prstGeom prst="rect">
            <a:avLst/>
          </a:prstGeom>
        </p:spPr>
      </p:pic>
      <p:sp>
        <p:nvSpPr>
          <p:cNvPr id="2" name="Title 1"/>
          <p:cNvSpPr>
            <a:spLocks noGrp="1"/>
          </p:cNvSpPr>
          <p:nvPr>
            <p:ph type="ctrTitle"/>
          </p:nvPr>
        </p:nvSpPr>
        <p:spPr>
          <a:xfrm>
            <a:off x="602810" y="1705971"/>
            <a:ext cx="9400753" cy="2435478"/>
          </a:xfrm>
        </p:spPr>
        <p:txBody>
          <a:bodyPr>
            <a:normAutofit/>
          </a:bodyPr>
          <a:lstStyle/>
          <a:p>
            <a:pPr>
              <a:lnSpc>
                <a:spcPct val="120000"/>
              </a:lnSpc>
            </a:pPr>
            <a:r>
              <a:rPr lang="en-US" sz="5400" dirty="0"/>
              <a:t>Quantum-proof extractors</a:t>
            </a:r>
          </a:p>
        </p:txBody>
      </p:sp>
      <p:sp>
        <p:nvSpPr>
          <p:cNvPr id="3" name="Subtitle 2"/>
          <p:cNvSpPr>
            <a:spLocks noGrp="1"/>
          </p:cNvSpPr>
          <p:nvPr>
            <p:ph type="subTitle" idx="1"/>
          </p:nvPr>
        </p:nvSpPr>
        <p:spPr>
          <a:xfrm>
            <a:off x="602810" y="4419469"/>
            <a:ext cx="8645979" cy="1975757"/>
          </a:xfrm>
        </p:spPr>
        <p:txBody>
          <a:bodyPr>
            <a:normAutofit/>
          </a:bodyPr>
          <a:lstStyle/>
          <a:p>
            <a:r>
              <a:rPr lang="en-US" dirty="0"/>
              <a:t>Thomas Vidick</a:t>
            </a:r>
          </a:p>
          <a:p>
            <a:r>
              <a:rPr lang="en-US" sz="2000" dirty="0"/>
              <a:t>California Institute of Technology</a:t>
            </a:r>
          </a:p>
        </p:txBody>
      </p:sp>
    </p:spTree>
    <p:extLst>
      <p:ext uri="{BB962C8B-B14F-4D97-AF65-F5344CB8AC3E}">
        <p14:creationId xmlns:p14="http://schemas.microsoft.com/office/powerpoint/2010/main" val="356121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ED6D69-6E60-4839-B254-6CE62DA8B244}"/>
              </a:ext>
            </a:extLst>
          </p:cNvPr>
          <p:cNvPicPr>
            <a:picLocks noChangeAspect="1"/>
          </p:cNvPicPr>
          <p:nvPr/>
        </p:nvPicPr>
        <p:blipFill>
          <a:blip r:embed="rId3"/>
          <a:stretch>
            <a:fillRect/>
          </a:stretch>
        </p:blipFill>
        <p:spPr>
          <a:xfrm>
            <a:off x="699802" y="4037878"/>
            <a:ext cx="7626096" cy="2293650"/>
          </a:xfrm>
          <a:prstGeom prst="rect">
            <a:avLst/>
          </a:prstGeom>
        </p:spPr>
      </p:pic>
      <p:pic>
        <p:nvPicPr>
          <p:cNvPr id="5" name="Picture 4">
            <a:extLst>
              <a:ext uri="{FF2B5EF4-FFF2-40B4-BE49-F238E27FC236}">
                <a16:creationId xmlns:a16="http://schemas.microsoft.com/office/drawing/2014/main" id="{1C5A5546-B896-423C-8DC8-89664088463E}"/>
              </a:ext>
            </a:extLst>
          </p:cNvPr>
          <p:cNvPicPr>
            <a:picLocks noChangeAspect="1"/>
          </p:cNvPicPr>
          <p:nvPr/>
        </p:nvPicPr>
        <p:blipFill>
          <a:blip r:embed="rId4"/>
          <a:stretch>
            <a:fillRect/>
          </a:stretch>
        </p:blipFill>
        <p:spPr>
          <a:xfrm>
            <a:off x="699802" y="940281"/>
            <a:ext cx="8115300" cy="2676525"/>
          </a:xfrm>
          <a:prstGeom prst="rect">
            <a:avLst/>
          </a:prstGeom>
        </p:spPr>
      </p:pic>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The pretty-good measurement</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75724" y="685004"/>
                <a:ext cx="9607772" cy="550548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20000"/>
                  </a:lnSpc>
                  <a:buFont typeface="Arial" panose="020B0604020202020204" pitchFamily="34" charset="0"/>
                  <a:buChar char="•"/>
                </a:pPr>
                <a:r>
                  <a:rPr lang="en-US" sz="2200" dirty="0"/>
                  <a:t>Key step: </a:t>
                </a:r>
              </a:p>
              <a:p>
                <a:pPr marL="400050" indent="-342900">
                  <a:lnSpc>
                    <a:spcPct val="120000"/>
                  </a:lnSpc>
                  <a:buFont typeface="Arial" panose="020B0604020202020204" pitchFamily="34" charset="0"/>
                  <a:buChar char="•"/>
                </a:pPr>
                <a:endParaRPr lang="en-US" sz="2200" dirty="0"/>
              </a:p>
              <a:p>
                <a:pPr marL="400050" indent="-342900">
                  <a:lnSpc>
                    <a:spcPct val="120000"/>
                  </a:lnSpc>
                  <a:buFont typeface="Arial" panose="020B0604020202020204" pitchFamily="34" charset="0"/>
                  <a:buChar char="•"/>
                </a:pPr>
                <a:endParaRPr lang="en-US" sz="2200" dirty="0"/>
              </a:p>
              <a:p>
                <a:pPr marL="400050" indent="-342900">
                  <a:lnSpc>
                    <a:spcPct val="120000"/>
                  </a:lnSpc>
                  <a:buFont typeface="Arial" panose="020B0604020202020204" pitchFamily="34" charset="0"/>
                  <a:buChar char="•"/>
                </a:pPr>
                <a:endParaRPr lang="en-US" sz="2200" dirty="0"/>
              </a:p>
              <a:p>
                <a:pPr marL="400050" indent="-342900">
                  <a:lnSpc>
                    <a:spcPct val="120000"/>
                  </a:lnSpc>
                  <a:buFont typeface="Arial" panose="020B0604020202020204" pitchFamily="34" charset="0"/>
                  <a:buChar char="•"/>
                </a:pPr>
                <a:endParaRPr lang="en-US" sz="2200" dirty="0"/>
              </a:p>
              <a:p>
                <a:pPr marL="400050" indent="-342900">
                  <a:lnSpc>
                    <a:spcPct val="120000"/>
                  </a:lnSpc>
                  <a:buFont typeface="Arial" panose="020B0604020202020204" pitchFamily="34" charset="0"/>
                  <a:buChar char="•"/>
                </a:pPr>
                <a:r>
                  <a:rPr lang="en-US" sz="2200" dirty="0"/>
                  <a:t>Quantum side information: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𝑥</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𝜌</m:t>
                        </m:r>
                      </m:e>
                      <m:sub>
                        <m:r>
                          <a:rPr lang="en-US" sz="2200" b="0" i="1" smtClean="0">
                            <a:latin typeface="Cambria Math" panose="02040503050406030204" pitchFamily="18" charset="0"/>
                            <a:ea typeface="Cambria Math" panose="02040503050406030204" pitchFamily="18" charset="0"/>
                          </a:rPr>
                          <m:t>𝑥</m:t>
                        </m:r>
                      </m:sub>
                    </m:sSub>
                  </m:oMath>
                </a14:m>
                <a:r>
                  <a:rPr lang="en-US" sz="2200" dirty="0"/>
                  <a:t> </a:t>
                </a:r>
                <a:r>
                  <a:rPr lang="en-US" sz="2200" dirty="0" err="1"/>
                  <a:t>psd</a:t>
                </a:r>
                <a:r>
                  <a:rPr lang="en-US" sz="2200" dirty="0"/>
                  <a:t>, </a:t>
                </a:r>
                <a14:m>
                  <m:oMath xmlns:m="http://schemas.openxmlformats.org/officeDocument/2006/math">
                    <m:r>
                      <m:rPr>
                        <m:sty m:val="p"/>
                      </m:rPr>
                      <a:rPr lang="en-US" sz="2200" b="0" i="1" smtClean="0">
                        <a:latin typeface="Cambria Math" panose="02040503050406030204" pitchFamily="18" charset="0"/>
                      </a:rPr>
                      <m:t>Tr</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𝜌</m:t>
                            </m:r>
                          </m:e>
                          <m:sub>
                            <m:r>
                              <a:rPr lang="en-US" sz="2200" b="0" i="1" smtClean="0">
                                <a:latin typeface="Cambria Math" panose="02040503050406030204" pitchFamily="18" charset="0"/>
                              </a:rPr>
                              <m:t>𝑥</m:t>
                            </m:r>
                          </m:sub>
                        </m:sSub>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𝑥</m:t>
                        </m:r>
                      </m:sub>
                    </m:sSub>
                  </m:oMath>
                </a14:m>
                <a:r>
                  <a:rPr lang="en-US" sz="2200" dirty="0"/>
                  <a:t> </a:t>
                </a:r>
              </a:p>
              <a:p>
                <a:pPr marL="400050" indent="-342900">
                  <a:lnSpc>
                    <a:spcPct val="120000"/>
                  </a:lnSpc>
                  <a:buFont typeface="Arial" panose="020B0604020202020204" pitchFamily="34" charset="0"/>
                  <a:buChar char="•"/>
                </a:pPr>
                <a:endParaRPr lang="en-US" sz="2200" dirty="0"/>
              </a:p>
              <a:p>
                <a:pPr marL="400050" indent="-342900">
                  <a:lnSpc>
                    <a:spcPct val="120000"/>
                  </a:lnSpc>
                  <a:buFont typeface="Arial" panose="020B0604020202020204" pitchFamily="34" charset="0"/>
                  <a:buChar char="•"/>
                </a:pPr>
                <a:endParaRPr lang="en-US" sz="2200" dirty="0"/>
              </a:p>
              <a:p>
                <a:pPr marL="57150" indent="0">
                  <a:lnSpc>
                    <a:spcPct val="140000"/>
                  </a:lnSpc>
                  <a:buNone/>
                </a:pPr>
                <a:endParaRPr lang="en-US" sz="2200" dirty="0"/>
              </a:p>
              <a:p>
                <a:pPr marL="400050" indent="-342900">
                  <a:lnSpc>
                    <a:spcPct val="120000"/>
                  </a:lnSpc>
                  <a:buFont typeface="Arial" panose="020B0604020202020204" pitchFamily="34" charset="0"/>
                  <a:buChar char="•"/>
                </a:pPr>
                <a:endParaRPr lang="en-US" sz="2400" dirty="0">
                  <a:solidFill>
                    <a:schemeClr val="accent2"/>
                  </a:solidFill>
                </a:endParaRPr>
              </a:p>
              <a:p>
                <a:pPr marL="400050" indent="-342900">
                  <a:lnSpc>
                    <a:spcPct val="120000"/>
                  </a:lnSpc>
                  <a:buFont typeface="Arial" panose="020B0604020202020204" pitchFamily="34" charset="0"/>
                  <a:buChar char="•"/>
                </a:pPr>
                <a:endParaRPr lang="en-US" sz="2400" dirty="0"/>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75724" y="685004"/>
                <a:ext cx="9607772" cy="5505483"/>
              </a:xfrm>
              <a:prstGeom prst="rect">
                <a:avLst/>
              </a:prstGeom>
              <a:blipFill>
                <a:blip r:embed="rId5"/>
                <a:stretch>
                  <a:fillRect l="-12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730F736-E6AE-4637-8790-310FCCC5947F}"/>
              </a:ext>
            </a:extLst>
          </p:cNvPr>
          <p:cNvSpPr/>
          <p:nvPr/>
        </p:nvSpPr>
        <p:spPr>
          <a:xfrm>
            <a:off x="1362456" y="4818888"/>
            <a:ext cx="8494776" cy="1567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4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The pretty-good measurement</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75724" y="895316"/>
                <a:ext cx="9607772" cy="550548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20000"/>
                  </a:lnSpc>
                  <a:buFont typeface="Arial" panose="020B0604020202020204" pitchFamily="34" charset="0"/>
                  <a:buChar char="•"/>
                </a:pPr>
                <a:r>
                  <a:rPr lang="en-US" sz="2200" dirty="0"/>
                  <a:t>Quantum side information: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𝑥</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𝜌</m:t>
                        </m:r>
                      </m:e>
                      <m:sub>
                        <m:r>
                          <a:rPr lang="en-US" sz="2200" i="1">
                            <a:latin typeface="Cambria Math" panose="02040503050406030204" pitchFamily="18" charset="0"/>
                            <a:ea typeface="Cambria Math" panose="02040503050406030204" pitchFamily="18" charset="0"/>
                          </a:rPr>
                          <m:t>𝑥</m:t>
                        </m:r>
                      </m:sub>
                    </m:sSub>
                  </m:oMath>
                </a14:m>
                <a:r>
                  <a:rPr lang="en-US" sz="2200" dirty="0"/>
                  <a:t> </a:t>
                </a:r>
                <a:r>
                  <a:rPr lang="en-US" sz="2200" dirty="0" err="1"/>
                  <a:t>psd</a:t>
                </a:r>
                <a:r>
                  <a:rPr lang="en-US" sz="2200" dirty="0"/>
                  <a:t>, </a:t>
                </a:r>
                <a14:m>
                  <m:oMath xmlns:m="http://schemas.openxmlformats.org/officeDocument/2006/math">
                    <m:r>
                      <m:rPr>
                        <m:sty m:val="p"/>
                      </m:rPr>
                      <a:rPr lang="en-US" sz="2200" i="1">
                        <a:latin typeface="Cambria Math" panose="02040503050406030204" pitchFamily="18" charset="0"/>
                      </a:rPr>
                      <m:t>Tr</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𝜌</m:t>
                            </m:r>
                          </m:e>
                          <m:sub>
                            <m:r>
                              <a:rPr lang="en-US" sz="2200" i="1">
                                <a:latin typeface="Cambria Math" panose="02040503050406030204" pitchFamily="18" charset="0"/>
                              </a:rPr>
                              <m:t>𝑥</m:t>
                            </m:r>
                          </m:sub>
                        </m:sSub>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𝑥</m:t>
                        </m:r>
                      </m:sub>
                    </m:sSub>
                  </m:oMath>
                </a14:m>
                <a:r>
                  <a:rPr lang="en-US" sz="2200" dirty="0"/>
                  <a:t> </a:t>
                </a:r>
              </a:p>
              <a:p>
                <a:pPr marL="400050" indent="-342900">
                  <a:lnSpc>
                    <a:spcPct val="120000"/>
                  </a:lnSpc>
                  <a:buFont typeface="Arial" panose="020B0604020202020204" pitchFamily="34" charset="0"/>
                  <a:buChar char="•"/>
                </a:pPr>
                <a:endParaRPr lang="en-US" sz="2200" dirty="0"/>
              </a:p>
              <a:p>
                <a:pPr marL="57150" indent="0">
                  <a:lnSpc>
                    <a:spcPct val="120000"/>
                  </a:lnSpc>
                  <a:buNone/>
                </a:pPr>
                <a:endParaRPr lang="en-US" sz="2200" dirty="0"/>
              </a:p>
              <a:p>
                <a:pPr marL="400050" indent="-342900">
                  <a:lnSpc>
                    <a:spcPct val="120000"/>
                  </a:lnSpc>
                  <a:buFont typeface="Arial" panose="020B0604020202020204" pitchFamily="34" charset="0"/>
                  <a:buChar char="•"/>
                </a:pPr>
                <a:endParaRPr lang="en-US" sz="2200" dirty="0"/>
              </a:p>
              <a:p>
                <a:pPr marL="57150" indent="0">
                  <a:lnSpc>
                    <a:spcPct val="120000"/>
                  </a:lnSpc>
                  <a:buNone/>
                </a:pPr>
                <a:endParaRPr lang="en-US" sz="2200" dirty="0"/>
              </a:p>
              <a:p>
                <a:pPr marL="400050" indent="-342900">
                  <a:lnSpc>
                    <a:spcPct val="140000"/>
                  </a:lnSpc>
                  <a:buFont typeface="Arial" panose="020B0604020202020204" pitchFamily="34" charset="0"/>
                  <a:buChar char="•"/>
                </a:pPr>
                <a:r>
                  <a:rPr lang="en-US" sz="2200" dirty="0"/>
                  <a:t>“Cauchy-Schwarz”: approximate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ℓ</m:t>
                        </m:r>
                      </m:e>
                      <m:sub>
                        <m:r>
                          <a:rPr lang="en-US" sz="2200" b="0" i="1" smtClean="0">
                            <a:latin typeface="Cambria Math" panose="02040503050406030204" pitchFamily="18" charset="0"/>
                          </a:rPr>
                          <m:t>∞</m:t>
                        </m:r>
                      </m:sub>
                    </m:sSub>
                  </m:oMath>
                </a14:m>
                <a:r>
                  <a:rPr lang="en-US" sz="2200" dirty="0"/>
                  <a:t>-guessing with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ℓ</m:t>
                        </m:r>
                      </m:e>
                      <m:sub>
                        <m:r>
                          <a:rPr lang="en-US" sz="2200" b="0" i="1" smtClean="0">
                            <a:latin typeface="Cambria Math" panose="02040503050406030204" pitchFamily="18" charset="0"/>
                          </a:rPr>
                          <m:t>2</m:t>
                        </m:r>
                      </m:sub>
                    </m:sSub>
                  </m:oMath>
                </a14:m>
                <a:r>
                  <a:rPr lang="en-US" sz="2200" dirty="0"/>
                  <a:t>-guessing</a:t>
                </a:r>
              </a:p>
              <a:p>
                <a:pPr marL="400050" indent="-342900">
                  <a:lnSpc>
                    <a:spcPct val="140000"/>
                  </a:lnSpc>
                  <a:buFont typeface="Arial" panose="020B0604020202020204" pitchFamily="34" charset="0"/>
                  <a:buChar char="•"/>
                </a:pPr>
                <a:r>
                  <a:rPr lang="en-US" sz="2200" dirty="0"/>
                  <a:t>“Pretty-good measurement” uses measurement elements </a:t>
                </a:r>
                <a14:m>
                  <m:oMath xmlns:m="http://schemas.openxmlformats.org/officeDocument/2006/math">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𝑀</m:t>
                        </m:r>
                      </m:e>
                      <m:sub>
                        <m:r>
                          <a:rPr lang="en-US" sz="2200" b="0" i="1" smtClean="0">
                            <a:latin typeface="Cambria Math" panose="02040503050406030204" pitchFamily="18" charset="0"/>
                          </a:rPr>
                          <m:t>𝑥</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𝜌</m:t>
                        </m:r>
                      </m:e>
                      <m:sub>
                        <m:r>
                          <a:rPr lang="en-US" sz="2200" b="0" i="1" smtClean="0">
                            <a:latin typeface="Cambria Math" panose="02040503050406030204" pitchFamily="18" charset="0"/>
                          </a:rPr>
                          <m:t>𝑥</m:t>
                        </m:r>
                      </m:sub>
                    </m:sSub>
                    <m:r>
                      <a:rPr lang="en-US" sz="2200" b="0" i="1" smtClean="0">
                        <a:latin typeface="Cambria Math" panose="02040503050406030204" pitchFamily="18" charset="0"/>
                      </a:rPr>
                      <m:t>}</m:t>
                    </m:r>
                  </m:oMath>
                </a14:m>
                <a:endParaRPr lang="en-US" sz="2200" dirty="0"/>
              </a:p>
              <a:p>
                <a:pPr marL="400050" indent="-342900">
                  <a:lnSpc>
                    <a:spcPct val="140000"/>
                  </a:lnSpc>
                  <a:buFont typeface="Arial" panose="020B0604020202020204" pitchFamily="34" charset="0"/>
                  <a:buChar char="•"/>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ℓ</m:t>
                        </m:r>
                      </m:e>
                      <m:sub>
                        <m:r>
                          <a:rPr lang="en-US" sz="2200" i="1">
                            <a:latin typeface="Cambria Math" panose="02040503050406030204" pitchFamily="18" charset="0"/>
                          </a:rPr>
                          <m:t>∞</m:t>
                        </m:r>
                      </m:sub>
                    </m:sSub>
                  </m:oMath>
                </a14:m>
                <a:r>
                  <a:rPr lang="en-US" sz="2200" dirty="0"/>
                  <a:t>-guess     </a:t>
                </a:r>
                <a14:m>
                  <m:oMath xmlns:m="http://schemas.openxmlformats.org/officeDocument/2006/math">
                    <m:r>
                      <m:rPr>
                        <m:sty m:val="p"/>
                      </m:rPr>
                      <a:rPr lang="en-US" sz="2200" b="0" i="0" smtClean="0">
                        <a:latin typeface="Cambria Math" panose="02040503050406030204" pitchFamily="18" charset="0"/>
                      </a:rPr>
                      <m:t>x</m:t>
                    </m:r>
                    <m:r>
                      <a:rPr lang="en-US" sz="2200" b="0" i="0" smtClean="0">
                        <a:latin typeface="Cambria Math" panose="02040503050406030204" pitchFamily="18" charset="0"/>
                      </a:rPr>
                      <m:t>=</m:t>
                    </m:r>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argmax</m:t>
                        </m:r>
                      </m:e>
                      <m:sub>
                        <m:r>
                          <m:rPr>
                            <m:sty m:val="p"/>
                          </m:rPr>
                          <a:rPr lang="en-US" sz="2200" b="0" i="0" smtClean="0">
                            <a:latin typeface="Cambria Math" panose="02040503050406030204" pitchFamily="18" charset="0"/>
                          </a:rPr>
                          <m:t>x</m:t>
                        </m:r>
                        <m:r>
                          <a:rPr lang="en-US" sz="2200" b="0" i="0" smtClean="0">
                            <a:latin typeface="Cambria Math" panose="02040503050406030204" pitchFamily="18" charset="0"/>
                          </a:rPr>
                          <m:t>′</m:t>
                        </m:r>
                      </m:sub>
                    </m:sSub>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m:t>
                    </m:r>
                    <m:d>
                      <m:dPr>
                        <m:ctrlPr>
                          <a:rPr lang="en-US" sz="2200" b="0" i="1" smtClean="0">
                            <a:latin typeface="Cambria Math" panose="02040503050406030204" pitchFamily="18" charset="0"/>
                          </a:rPr>
                        </m:ctrlPr>
                      </m:dPr>
                      <m:e>
                        <m:r>
                          <m:rPr>
                            <m:sty m:val="p"/>
                          </m:rPr>
                          <a:rPr lang="en-US" sz="2200" b="0" i="0" smtClean="0">
                            <a:latin typeface="Cambria Math" panose="02040503050406030204" pitchFamily="18" charset="0"/>
                          </a:rPr>
                          <m:t>x</m:t>
                        </m:r>
                        <m:r>
                          <a:rPr lang="en-US" sz="2200" b="0" i="0" smtClean="0">
                            <a:latin typeface="Cambria Math" panose="02040503050406030204" pitchFamily="18" charset="0"/>
                          </a:rPr>
                          <m:t>′</m:t>
                        </m:r>
                      </m:e>
                    </m:d>
                  </m:oMath>
                </a14:m>
                <a:r>
                  <a:rPr lang="en-US" sz="2200" dirty="0"/>
                  <a:t>    →	      success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2</m:t>
                        </m:r>
                      </m:e>
                      <m: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m:t>
                            </m:r>
                          </m:sub>
                        </m:sSub>
                        <m:r>
                          <a:rPr lang="en-US" sz="2200" i="1">
                            <a:latin typeface="Cambria Math" panose="02040503050406030204" pitchFamily="18" charset="0"/>
                          </a:rPr>
                          <m:t>(</m:t>
                        </m:r>
                        <m:r>
                          <a:rPr lang="en-US" sz="2200" i="1">
                            <a:latin typeface="Cambria Math" panose="02040503050406030204" pitchFamily="18" charset="0"/>
                          </a:rPr>
                          <m:t>𝑋</m:t>
                        </m:r>
                        <m:r>
                          <a:rPr lang="en-US" sz="2200" i="1">
                            <a:latin typeface="Cambria Math" panose="02040503050406030204" pitchFamily="18" charset="0"/>
                          </a:rPr>
                          <m:t>)</m:t>
                        </m:r>
                      </m:sup>
                    </m:sSup>
                  </m:oMath>
                </a14:m>
                <a:br>
                  <a:rPr lang="en-US" sz="2200" dirty="0"/>
                </a:b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ℓ</m:t>
                        </m:r>
                      </m:e>
                      <m:sub>
                        <m:r>
                          <a:rPr lang="en-US" sz="2200" i="1">
                            <a:latin typeface="Cambria Math" panose="02040503050406030204" pitchFamily="18" charset="0"/>
                          </a:rPr>
                          <m:t>2</m:t>
                        </m:r>
                      </m:sub>
                    </m:sSub>
                  </m:oMath>
                </a14:m>
                <a:r>
                  <a:rPr lang="en-US" sz="2200" dirty="0"/>
                  <a:t>-guess 	</a:t>
                </a:r>
                <a14:m>
                  <m:oMath xmlns:m="http://schemas.openxmlformats.org/officeDocument/2006/math">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𝑝</m:t>
                    </m:r>
                    <m:d>
                      <m:dPr>
                        <m:ctrlPr>
                          <a:rPr lang="en-US" sz="2200" i="1">
                            <a:latin typeface="Cambria Math" panose="02040503050406030204" pitchFamily="18" charset="0"/>
                          </a:rPr>
                        </m:ctrlPr>
                      </m:dPr>
                      <m:e>
                        <m:r>
                          <a:rPr lang="en-US" sz="2200" i="1">
                            <a:latin typeface="Cambria Math" panose="02040503050406030204" pitchFamily="18" charset="0"/>
                          </a:rPr>
                          <m:t>𝑥</m:t>
                        </m:r>
                      </m:e>
                    </m:d>
                  </m:oMath>
                </a14:m>
                <a:r>
                  <a:rPr lang="en-US" sz="2200" dirty="0"/>
                  <a:t>	          →      success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r>
                          <a:rPr lang="en-US" sz="2200" b="0" i="1" smtClean="0">
                            <a:latin typeface="Cambria Math" panose="02040503050406030204" pitchFamily="18" charset="0"/>
                          </a:rPr>
                          <m:t>𝑋</m:t>
                        </m:r>
                        <m:r>
                          <a:rPr lang="en-US" sz="2200" b="0" i="1" smtClean="0">
                            <a:latin typeface="Cambria Math" panose="02040503050406030204" pitchFamily="18" charset="0"/>
                          </a:rPr>
                          <m:t>)</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m:t>
                            </m:r>
                          </m:sub>
                        </m:sSub>
                        <m:r>
                          <a:rPr lang="en-US" sz="2200" b="0" i="1" smtClean="0">
                            <a:latin typeface="Cambria Math" panose="02040503050406030204" pitchFamily="18" charset="0"/>
                          </a:rPr>
                          <m:t>(</m:t>
                        </m:r>
                        <m:r>
                          <a:rPr lang="en-US" sz="2200" b="0" i="1" smtClean="0">
                            <a:latin typeface="Cambria Math" panose="02040503050406030204" pitchFamily="18" charset="0"/>
                          </a:rPr>
                          <m:t>𝑋</m:t>
                        </m:r>
                        <m:r>
                          <a:rPr lang="en-US" sz="2200" b="0" i="1" smtClean="0">
                            <a:latin typeface="Cambria Math" panose="02040503050406030204" pitchFamily="18" charset="0"/>
                          </a:rPr>
                          <m:t>)/2</m:t>
                        </m:r>
                      </m:sup>
                    </m:sSup>
                  </m:oMath>
                </a14:m>
                <a:endParaRPr lang="en-US" sz="2200" dirty="0"/>
              </a:p>
              <a:p>
                <a:pPr marL="400050" indent="-342900">
                  <a:lnSpc>
                    <a:spcPct val="120000"/>
                  </a:lnSpc>
                  <a:buFont typeface="Arial" panose="020B0604020202020204" pitchFamily="34" charset="0"/>
                  <a:buChar char="•"/>
                </a:pPr>
                <a:endParaRPr lang="en-US" sz="2400" dirty="0">
                  <a:solidFill>
                    <a:schemeClr val="accent2"/>
                  </a:solidFill>
                </a:endParaRPr>
              </a:p>
              <a:p>
                <a:pPr marL="400050" indent="-342900">
                  <a:lnSpc>
                    <a:spcPct val="120000"/>
                  </a:lnSpc>
                  <a:buFont typeface="Arial" panose="020B0604020202020204" pitchFamily="34" charset="0"/>
                  <a:buChar char="•"/>
                </a:pPr>
                <a:endParaRPr lang="en-US" sz="2400" dirty="0"/>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75724" y="895316"/>
                <a:ext cx="9607772" cy="5505483"/>
              </a:xfrm>
              <a:prstGeom prst="rect">
                <a:avLst/>
              </a:prstGeom>
              <a:blipFill>
                <a:blip r:embed="rId3"/>
                <a:stretch>
                  <a:fillRect l="-1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2712DAB-8731-4248-9BB7-EE9A61D3EC02}"/>
              </a:ext>
            </a:extLst>
          </p:cNvPr>
          <p:cNvPicPr>
            <a:picLocks noChangeAspect="1"/>
          </p:cNvPicPr>
          <p:nvPr/>
        </p:nvPicPr>
        <p:blipFill>
          <a:blip r:embed="rId4"/>
          <a:stretch>
            <a:fillRect/>
          </a:stretch>
        </p:blipFill>
        <p:spPr>
          <a:xfrm>
            <a:off x="1066562" y="1523278"/>
            <a:ext cx="7626096" cy="2293650"/>
          </a:xfrm>
          <a:prstGeom prst="rect">
            <a:avLst/>
          </a:prstGeom>
        </p:spPr>
      </p:pic>
      <p:sp>
        <p:nvSpPr>
          <p:cNvPr id="7" name="Rectangle 6">
            <a:extLst>
              <a:ext uri="{FF2B5EF4-FFF2-40B4-BE49-F238E27FC236}">
                <a16:creationId xmlns:a16="http://schemas.microsoft.com/office/drawing/2014/main" id="{A374F806-D0F7-425B-92AA-C8F531B545D5}"/>
              </a:ext>
            </a:extLst>
          </p:cNvPr>
          <p:cNvSpPr/>
          <p:nvPr/>
        </p:nvSpPr>
        <p:spPr>
          <a:xfrm>
            <a:off x="502920" y="5678424"/>
            <a:ext cx="8494776" cy="616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38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Some constructions with no quantum analogue</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180682" y="1211648"/>
                <a:ext cx="7772400" cy="480728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20000"/>
                  </a:lnSpc>
                  <a:buFont typeface="Arial" panose="020B0604020202020204" pitchFamily="34" charset="0"/>
                  <a:buChar char="•"/>
                </a:pPr>
                <a:r>
                  <a:rPr lang="en-US" sz="2200" dirty="0"/>
                  <a:t>Optimal extractors à la </a:t>
                </a:r>
                <a:r>
                  <a:rPr lang="en-US" dirty="0"/>
                  <a:t>[GUV’06]</a:t>
                </a:r>
              </a:p>
              <a:p>
                <a:pPr marL="400050" indent="-342900">
                  <a:lnSpc>
                    <a:spcPct val="120000"/>
                  </a:lnSpc>
                  <a:buFont typeface="Arial" panose="020B0604020202020204" pitchFamily="34" charset="0"/>
                  <a:buChar char="•"/>
                </a:pPr>
                <a:r>
                  <a:rPr lang="en-US" sz="2200" dirty="0"/>
                  <a:t>Condensers, mergers? PGM technique does not apply directly</a:t>
                </a:r>
              </a:p>
              <a:p>
                <a:pPr marL="400050" indent="-342900">
                  <a:lnSpc>
                    <a:spcPct val="120000"/>
                  </a:lnSpc>
                  <a:buFont typeface="Arial" panose="020B0604020202020204" pitchFamily="34" charset="0"/>
                  <a:buChar char="•"/>
                </a:pPr>
                <a:r>
                  <a:rPr lang="en-US" sz="2200" dirty="0"/>
                  <a:t>Multi-source extractors</a:t>
                </a:r>
              </a:p>
              <a:p>
                <a:pPr marL="692658" lvl="1" indent="-342900">
                  <a:lnSpc>
                    <a:spcPct val="120000"/>
                  </a:lnSpc>
                  <a:buFont typeface="Arial" panose="020B0604020202020204" pitchFamily="34" charset="0"/>
                  <a:buChar char="•"/>
                </a:pPr>
                <a:r>
                  <a:rPr lang="en-US" sz="2200" dirty="0"/>
                  <a:t>Multiple models for “quantum conditional independence”</a:t>
                </a:r>
              </a:p>
              <a:p>
                <a:pPr marL="692658" lvl="1" indent="-342900">
                  <a:lnSpc>
                    <a:spcPct val="120000"/>
                  </a:lnSpc>
                  <a:buFont typeface="Arial" panose="020B0604020202020204" pitchFamily="34" charset="0"/>
                  <a:buChar char="•"/>
                </a:pPr>
                <a:r>
                  <a:rPr lang="en-US" sz="2200" dirty="0"/>
                  <a:t>[CLW’14]: one extra source</a:t>
                </a:r>
              </a:p>
              <a:p>
                <a:pPr marL="692658" lvl="1" indent="-342900">
                  <a:lnSpc>
                    <a:spcPct val="120000"/>
                  </a:lnSpc>
                  <a:buFont typeface="Arial" panose="020B0604020202020204" pitchFamily="34" charset="0"/>
                  <a:buChar char="•"/>
                </a:pPr>
                <a:r>
                  <a:rPr lang="en-US" sz="2200" dirty="0"/>
                  <a:t>[APS’15]: quantum Markov model</a:t>
                </a:r>
              </a:p>
              <a:p>
                <a:pPr marL="400050" indent="-342900">
                  <a:lnSpc>
                    <a:spcPct val="120000"/>
                  </a:lnSpc>
                  <a:buFont typeface="Arial" panose="020B0604020202020204" pitchFamily="34" charset="0"/>
                  <a:buChar char="•"/>
                </a:pPr>
                <a:r>
                  <a:rPr lang="en-US" sz="2200" dirty="0"/>
                  <a:t>Non-malleable extractors</a:t>
                </a:r>
              </a:p>
              <a:p>
                <a:pPr marL="692658" lvl="1" indent="-342900">
                  <a:lnSpc>
                    <a:spcPct val="120000"/>
                  </a:lnSpc>
                  <a:buFont typeface="Arial" panose="020B0604020202020204" pitchFamily="34" charset="0"/>
                  <a:buChar char="•"/>
                </a:pPr>
                <a:r>
                  <a:rPr lang="en-US" sz="2200" dirty="0"/>
                  <a:t>[ACLV’17] for rate </a:t>
                </a:r>
                <a14:m>
                  <m:oMath xmlns:m="http://schemas.openxmlformats.org/officeDocument/2006/math">
                    <m:r>
                      <a:rPr lang="en-US" sz="2200" b="0" i="1" smtClean="0">
                        <a:latin typeface="Cambria Math" panose="02040503050406030204" pitchFamily="18" charset="0"/>
                      </a:rPr>
                      <m:t>&gt;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a14:m>
                <a:r>
                  <a:rPr lang="en-US" sz="2200" dirty="0"/>
                  <a:t> , large seed length</a:t>
                </a:r>
              </a:p>
              <a:p>
                <a:pPr marL="57150" indent="0">
                  <a:buNone/>
                </a:pPr>
                <a:endParaRPr lang="en-US" sz="2400" dirty="0"/>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180682" y="1211648"/>
                <a:ext cx="7772400" cy="4807288"/>
              </a:xfrm>
              <a:prstGeom prst="rect">
                <a:avLst/>
              </a:prstGeom>
              <a:blipFill>
                <a:blip r:embed="rId3"/>
                <a:stretch>
                  <a:fillRect l="-235"/>
                </a:stretch>
              </a:blipFill>
            </p:spPr>
            <p:txBody>
              <a:bodyPr/>
              <a:lstStyle/>
              <a:p>
                <a:r>
                  <a:rPr lang="en-US">
                    <a:noFill/>
                  </a:rPr>
                  <a:t> </a:t>
                </a:r>
              </a:p>
            </p:txBody>
          </p:sp>
        </mc:Fallback>
      </mc:AlternateContent>
    </p:spTree>
    <p:extLst>
      <p:ext uri="{BB962C8B-B14F-4D97-AF65-F5344CB8AC3E}">
        <p14:creationId xmlns:p14="http://schemas.microsoft.com/office/powerpoint/2010/main" val="784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227" y="757212"/>
            <a:ext cx="3273136" cy="24548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quantum 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528" y="4016139"/>
            <a:ext cx="3449239" cy="19442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0616" y="3517323"/>
            <a:ext cx="3650358" cy="400110"/>
          </a:xfrm>
          <a:prstGeom prst="rect">
            <a:avLst/>
          </a:prstGeom>
        </p:spPr>
        <p:txBody>
          <a:bodyPr wrap="none">
            <a:spAutoFit/>
          </a:bodyPr>
          <a:lstStyle/>
          <a:p>
            <a:r>
              <a:rPr lang="en-US" sz="2000" dirty="0">
                <a:solidFill>
                  <a:schemeClr val="accent5"/>
                </a:solidFill>
                <a:latin typeface="Bell MT" panose="02020503060305020303" pitchFamily="18" charset="0"/>
              </a:rPr>
              <a:t>http://iqim.caltech.edu/outreach</a:t>
            </a:r>
          </a:p>
        </p:txBody>
      </p:sp>
      <p:pic>
        <p:nvPicPr>
          <p:cNvPr id="3" name="Picture 2"/>
          <p:cNvPicPr>
            <a:picLocks noChangeAspect="1"/>
          </p:cNvPicPr>
          <p:nvPr/>
        </p:nvPicPr>
        <p:blipFill>
          <a:blip r:embed="rId5"/>
          <a:stretch>
            <a:fillRect/>
          </a:stretch>
        </p:blipFill>
        <p:spPr>
          <a:xfrm>
            <a:off x="77495" y="162517"/>
            <a:ext cx="2733121" cy="1189391"/>
          </a:xfrm>
          <a:prstGeom prst="rect">
            <a:avLst/>
          </a:prstGeom>
        </p:spPr>
      </p:pic>
      <p:pic>
        <p:nvPicPr>
          <p:cNvPr id="4" name="Picture 3"/>
          <p:cNvPicPr>
            <a:picLocks noChangeAspect="1"/>
          </p:cNvPicPr>
          <p:nvPr/>
        </p:nvPicPr>
        <p:blipFill>
          <a:blip r:embed="rId6"/>
          <a:stretch>
            <a:fillRect/>
          </a:stretch>
        </p:blipFill>
        <p:spPr>
          <a:xfrm>
            <a:off x="6571930" y="200245"/>
            <a:ext cx="2572070" cy="819039"/>
          </a:xfrm>
          <a:prstGeom prst="rect">
            <a:avLst/>
          </a:prstGeom>
        </p:spPr>
      </p:pic>
    </p:spTree>
    <p:extLst>
      <p:ext uri="{BB962C8B-B14F-4D97-AF65-F5344CB8AC3E}">
        <p14:creationId xmlns:p14="http://schemas.microsoft.com/office/powerpoint/2010/main" val="366282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2"/>
          </p:nvPr>
        </p:nvSpPr>
        <p:spPr>
          <a:xfrm>
            <a:off x="914400" y="3090444"/>
            <a:ext cx="7772400" cy="1825617"/>
          </a:xfrm>
        </p:spPr>
        <p:txBody>
          <a:bodyPr>
            <a:normAutofit/>
          </a:bodyPr>
          <a:lstStyle/>
          <a:p>
            <a:pPr>
              <a:lnSpc>
                <a:spcPct val="90000"/>
              </a:lnSpc>
            </a:pPr>
            <a:r>
              <a:rPr lang="en-US" sz="2400" dirty="0"/>
              <a:t>Goal:  convert weak shared secret X to uniform secret.</a:t>
            </a:r>
          </a:p>
          <a:p>
            <a:pPr>
              <a:lnSpc>
                <a:spcPct val="90000"/>
              </a:lnSpc>
            </a:pPr>
            <a:endParaRPr lang="en-US" sz="2400" dirty="0"/>
          </a:p>
          <a:p>
            <a:br>
              <a:rPr lang="en-US" sz="2400" i="1" dirty="0">
                <a:solidFill>
                  <a:schemeClr val="tx1"/>
                </a:solidFill>
              </a:rPr>
            </a:br>
            <a:r>
              <a:rPr lang="en-US" sz="2400" dirty="0">
                <a:solidFill>
                  <a:schemeClr val="tx1"/>
                </a:solidFill>
              </a:rPr>
              <a:t>Correct by strong extractor definition</a:t>
            </a:r>
          </a:p>
        </p:txBody>
      </p:sp>
      <p:pic>
        <p:nvPicPr>
          <p:cNvPr id="5837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037510"/>
            <a:ext cx="2209800" cy="1825625"/>
          </a:xfrm>
        </p:spPr>
      </p:pic>
      <p:sp>
        <p:nvSpPr>
          <p:cNvPr id="58373" name="Line 5"/>
          <p:cNvSpPr>
            <a:spLocks noChangeShapeType="1"/>
          </p:cNvSpPr>
          <p:nvPr/>
        </p:nvSpPr>
        <p:spPr bwMode="auto">
          <a:xfrm>
            <a:off x="3124200" y="2191247"/>
            <a:ext cx="3200400" cy="0"/>
          </a:xfrm>
          <a:prstGeom prst="line">
            <a:avLst/>
          </a:prstGeom>
          <a:noFill/>
          <a:ln w="19050" cmpd="sng">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83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00985"/>
            <a:ext cx="2133600" cy="19716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Straight Arrow Connector 2"/>
          <p:cNvCxnSpPr/>
          <p:nvPr/>
        </p:nvCxnSpPr>
        <p:spPr>
          <a:xfrm flipH="1">
            <a:off x="3124200" y="1037510"/>
            <a:ext cx="669860" cy="158750"/>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a:off x="5624043" y="1037510"/>
            <a:ext cx="700557" cy="278279"/>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82665" y="1754514"/>
            <a:ext cx="941183" cy="461665"/>
          </a:xfrm>
          <a:prstGeom prst="rect">
            <a:avLst/>
          </a:prstGeom>
          <a:noFill/>
        </p:spPr>
        <p:txBody>
          <a:bodyPr wrap="none" rtlCol="0">
            <a:spAutoFit/>
          </a:bodyPr>
          <a:lstStyle/>
          <a:p>
            <a:r>
              <a:rPr lang="en-US" sz="2400" dirty="0"/>
              <a:t>public</a:t>
            </a:r>
          </a:p>
        </p:txBody>
      </p:sp>
      <p:sp>
        <p:nvSpPr>
          <p:cNvPr id="8" name="TextBox 7"/>
          <p:cNvSpPr txBox="1"/>
          <p:nvPr/>
        </p:nvSpPr>
        <p:spPr>
          <a:xfrm>
            <a:off x="896714" y="3571898"/>
            <a:ext cx="684803" cy="461665"/>
          </a:xfrm>
          <a:prstGeom prst="rect">
            <a:avLst/>
          </a:prstGeom>
          <a:noFill/>
        </p:spPr>
        <p:txBody>
          <a:bodyPr wrap="none" rtlCol="0">
            <a:spAutoFit/>
          </a:bodyPr>
          <a:lstStyle/>
          <a:p>
            <a:r>
              <a:rPr lang="en-US" sz="2400" dirty="0"/>
              <a:t>Pick</a:t>
            </a:r>
          </a:p>
        </p:txBody>
      </p:sp>
      <p:pic>
        <p:nvPicPr>
          <p:cNvPr id="11" name="Picture 10"/>
          <p:cNvPicPr>
            <a:picLocks noChangeAspect="1"/>
          </p:cNvPicPr>
          <p:nvPr/>
        </p:nvPicPr>
        <p:blipFill>
          <a:blip r:embed="rId5"/>
          <a:stretch>
            <a:fillRect/>
          </a:stretch>
        </p:blipFill>
        <p:spPr>
          <a:xfrm>
            <a:off x="1660395" y="3639863"/>
            <a:ext cx="1816100" cy="393700"/>
          </a:xfrm>
          <a:prstGeom prst="rect">
            <a:avLst/>
          </a:prstGeom>
        </p:spPr>
      </p:pic>
      <p:cxnSp>
        <p:nvCxnSpPr>
          <p:cNvPr id="13" name="Straight Arrow Connector 12"/>
          <p:cNvCxnSpPr/>
          <p:nvPr/>
        </p:nvCxnSpPr>
        <p:spPr>
          <a:xfrm>
            <a:off x="3759563" y="3969551"/>
            <a:ext cx="2386681"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69956" y="3446331"/>
            <a:ext cx="364202" cy="523220"/>
          </a:xfrm>
          <a:prstGeom prst="rect">
            <a:avLst/>
          </a:prstGeom>
          <a:noFill/>
        </p:spPr>
        <p:txBody>
          <a:bodyPr wrap="none" rtlCol="0">
            <a:spAutoFit/>
          </a:bodyPr>
          <a:lstStyle/>
          <a:p>
            <a:r>
              <a:rPr lang="en-US" sz="2800" dirty="0"/>
              <a:t>Y</a:t>
            </a:r>
          </a:p>
        </p:txBody>
      </p:sp>
      <mc:AlternateContent xmlns:mc="http://schemas.openxmlformats.org/markup-compatibility/2006">
        <mc:Choice xmlns:a14="http://schemas.microsoft.com/office/drawing/2010/main" Requires="a14">
          <p:sp>
            <p:nvSpPr>
              <p:cNvPr id="16" name="TextBox 15"/>
              <p:cNvSpPr txBox="1"/>
              <p:nvPr/>
            </p:nvSpPr>
            <p:spPr>
              <a:xfrm>
                <a:off x="936172" y="4781641"/>
                <a:ext cx="6550383" cy="615874"/>
              </a:xfrm>
              <a:prstGeom prst="rect">
                <a:avLst/>
              </a:prstGeom>
              <a:noFill/>
            </p:spPr>
            <p:txBody>
              <a:bodyPr wrap="none" rtlCol="0">
                <a:spAutoFit/>
              </a:bodyPr>
              <a:lstStyle/>
              <a:p>
                <a:r>
                  <a:rPr lang="en-US" sz="2400" i="1" dirty="0"/>
                  <a:t>Proof</a:t>
                </a:r>
                <a:r>
                  <a:rPr lang="en-US" sz="2400" dirty="0"/>
                  <a:t>: for most </a:t>
                </a:r>
                <a14:m>
                  <m:oMath xmlns:m="http://schemas.openxmlformats.org/officeDocument/2006/math">
                    <m:r>
                      <a:rPr lang="en-US" sz="2400" b="0" i="1" smtClean="0">
                        <a:latin typeface="Cambria Math" panose="02040503050406030204" pitchFamily="18" charset="0"/>
                      </a:rPr>
                      <m:t>𝐸</m:t>
                    </m:r>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oMath>
                </a14:m>
                <a:r>
                  <a:rPr lang="en-US" sz="2400" dirty="0"/>
                  <a:t>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𝐻</m:t>
                        </m:r>
                      </m:e>
                      <m:sub>
                        <m:r>
                          <a:rPr lang="en-US" sz="2400" b="0" i="1" dirty="0" smtClean="0">
                            <a:latin typeface="Cambria Math" panose="02040503050406030204" pitchFamily="18" charset="0"/>
                          </a:rPr>
                          <m:t>∞</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𝑋</m:t>
                        </m:r>
                      </m:e>
                      <m:e>
                        <m:r>
                          <a:rPr lang="en-US" sz="2400" b="0" i="1" dirty="0" smtClean="0">
                            <a:latin typeface="Cambria Math" panose="02040503050406030204" pitchFamily="18" charset="0"/>
                          </a:rPr>
                          <m:t>𝐸</m:t>
                        </m:r>
                        <m:r>
                          <a:rPr lang="en-US" sz="2400" b="0" i="1" dirty="0" smtClean="0">
                            <a:latin typeface="Cambria Math" panose="02040503050406030204" pitchFamily="18" charset="0"/>
                          </a:rPr>
                          <m:t>=</m:t>
                        </m:r>
                        <m:r>
                          <a:rPr lang="en-US" sz="2400" b="0" i="1" dirty="0" smtClean="0">
                            <a:latin typeface="Cambria Math" panose="02040503050406030204" pitchFamily="18" charset="0"/>
                          </a:rPr>
                          <m:t>𝑒</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m:rPr>
                        <m:sty m:val="p"/>
                      </m:rPr>
                      <a:rPr lang="en-US" sz="2400" b="0" i="1" dirty="0" smtClean="0">
                        <a:latin typeface="Cambria Math" panose="02040503050406030204" pitchFamily="18" charset="0"/>
                      </a:rPr>
                      <m:t>log</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r>
                          <a:rPr lang="en-US" sz="2400" b="0" i="1" dirty="0" smtClean="0">
                            <a:latin typeface="Cambria Math" panose="02040503050406030204" pitchFamily="18" charset="0"/>
                          </a:rPr>
                          <m:t>𝜀</m:t>
                        </m:r>
                        <m:r>
                          <a:rPr lang="en-US" sz="2400" b="0" i="1" dirty="0" smtClean="0">
                            <a:latin typeface="Cambria Math" panose="02040503050406030204" pitchFamily="18" charset="0"/>
                          </a:rPr>
                          <m:t> </m:t>
                        </m:r>
                      </m:den>
                    </m:f>
                    <m:r>
                      <a:rPr lang="en-US" sz="2400" b="0" i="1" dirty="0" smtClean="0">
                        <a:latin typeface="Cambria Math" panose="02040503050406030204" pitchFamily="18" charset="0"/>
                      </a:rPr>
                      <m:t> </m:t>
                    </m:r>
                  </m:oMath>
                </a14:m>
                <a:endParaRPr lang="en-US" sz="2400" dirty="0"/>
              </a:p>
            </p:txBody>
          </p:sp>
        </mc:Choice>
        <mc:Fallback>
          <p:sp>
            <p:nvSpPr>
              <p:cNvPr id="16" name="TextBox 15"/>
              <p:cNvSpPr txBox="1">
                <a:spLocks noRot="1" noChangeAspect="1" noMove="1" noResize="1" noEditPoints="1" noAdjustHandles="1" noChangeArrowheads="1" noChangeShapeType="1" noTextEdit="1"/>
              </p:cNvSpPr>
              <p:nvPr/>
            </p:nvSpPr>
            <p:spPr>
              <a:xfrm>
                <a:off x="936172" y="4781641"/>
                <a:ext cx="6550383" cy="615874"/>
              </a:xfrm>
              <a:prstGeom prst="rect">
                <a:avLst/>
              </a:prstGeom>
              <a:blipFill>
                <a:blip r:embed="rId6"/>
                <a:stretch>
                  <a:fillRect l="-1490" b="-9901"/>
                </a:stretch>
              </a:blipFill>
            </p:spPr>
            <p:txBody>
              <a:bodyPr/>
              <a:lstStyle/>
              <a:p>
                <a:r>
                  <a:rPr lang="en-US">
                    <a:noFill/>
                  </a:rPr>
                  <a:t> </a:t>
                </a:r>
              </a:p>
            </p:txBody>
          </p:sp>
        </mc:Fallback>
      </mc:AlternateContent>
      <p:sp>
        <p:nvSpPr>
          <p:cNvPr id="17" name="Title 1">
            <a:extLst>
              <a:ext uri="{FF2B5EF4-FFF2-40B4-BE49-F238E27FC236}">
                <a16:creationId xmlns:a16="http://schemas.microsoft.com/office/drawing/2014/main" id="{6F9E6667-2A96-40C3-A85C-387DCAC6917B}"/>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Recall privacy amplification</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EB16607-788B-459B-9A44-305AD098324B}"/>
                  </a:ext>
                </a:extLst>
              </p:cNvPr>
              <p:cNvSpPr txBox="1"/>
              <p:nvPr/>
            </p:nvSpPr>
            <p:spPr>
              <a:xfrm>
                <a:off x="6306914" y="3673904"/>
                <a:ext cx="16646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b="0" i="1" smtClean="0">
                          <a:latin typeface="Cambria Math" panose="02040503050406030204" pitchFamily="18" charset="0"/>
                        </a:rPr>
                        <m:t>Ext</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𝑌</m:t>
                      </m:r>
                      <m:r>
                        <a:rPr lang="en-US" sz="2800" b="0" i="1" smtClean="0">
                          <a:latin typeface="Cambria Math" panose="02040503050406030204" pitchFamily="18" charset="0"/>
                        </a:rPr>
                        <m:t>)</m:t>
                      </m:r>
                    </m:oMath>
                  </m:oMathPara>
                </a14:m>
                <a:endParaRPr lang="en-US" sz="2800" dirty="0"/>
              </a:p>
            </p:txBody>
          </p:sp>
        </mc:Choice>
        <mc:Fallback>
          <p:sp>
            <p:nvSpPr>
              <p:cNvPr id="7" name="TextBox 6">
                <a:extLst>
                  <a:ext uri="{FF2B5EF4-FFF2-40B4-BE49-F238E27FC236}">
                    <a16:creationId xmlns:a16="http://schemas.microsoft.com/office/drawing/2014/main" id="{2EB16607-788B-459B-9A44-305AD098324B}"/>
                  </a:ext>
                </a:extLst>
              </p:cNvPr>
              <p:cNvSpPr txBox="1">
                <a:spLocks noRot="1" noChangeAspect="1" noMove="1" noResize="1" noEditPoints="1" noAdjustHandles="1" noChangeArrowheads="1" noChangeShapeType="1" noTextEdit="1"/>
              </p:cNvSpPr>
              <p:nvPr/>
            </p:nvSpPr>
            <p:spPr>
              <a:xfrm>
                <a:off x="6306914" y="3673904"/>
                <a:ext cx="166468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CEEF416-A626-4BCB-821C-084F5FA922F1}"/>
                  </a:ext>
                </a:extLst>
              </p:cNvPr>
              <p:cNvSpPr txBox="1"/>
              <p:nvPr/>
            </p:nvSpPr>
            <p:spPr>
              <a:xfrm>
                <a:off x="936172" y="5497718"/>
                <a:ext cx="6931962" cy="461665"/>
              </a:xfrm>
              <a:prstGeom prst="rect">
                <a:avLst/>
              </a:prstGeom>
              <a:noFill/>
            </p:spPr>
            <p:txBody>
              <a:bodyPr wrap="none" rtlCol="0">
                <a:spAutoFit/>
              </a:bodyPr>
              <a:lstStyle/>
              <a:p>
                <a:r>
                  <a:rPr lang="en-US" sz="2400" i="1" dirty="0">
                    <a:solidFill>
                      <a:schemeClr val="accent2"/>
                    </a:solidFill>
                  </a:rPr>
                  <a:t>Unbounded</a:t>
                </a:r>
                <a:r>
                  <a:rPr lang="en-US" sz="2400" dirty="0">
                    <a:solidFill>
                      <a:schemeClr val="accent2"/>
                    </a:solidFill>
                  </a:rPr>
                  <a:t> passive adversary. What if </a:t>
                </a:r>
                <a14:m>
                  <m:oMath xmlns:m="http://schemas.openxmlformats.org/officeDocument/2006/math">
                    <m:r>
                      <a:rPr lang="en-US" sz="2400" b="0" i="1" smtClean="0">
                        <a:solidFill>
                          <a:schemeClr val="accent2"/>
                        </a:solidFill>
                        <a:latin typeface="Cambria Math" panose="02040503050406030204" pitchFamily="18" charset="0"/>
                      </a:rPr>
                      <m:t>𝐸</m:t>
                    </m:r>
                  </m:oMath>
                </a14:m>
                <a:r>
                  <a:rPr lang="en-US" sz="2400" dirty="0">
                    <a:solidFill>
                      <a:schemeClr val="accent2"/>
                    </a:solidFill>
                  </a:rPr>
                  <a:t> is quantum? </a:t>
                </a:r>
              </a:p>
            </p:txBody>
          </p:sp>
        </mc:Choice>
        <mc:Fallback>
          <p:sp>
            <p:nvSpPr>
              <p:cNvPr id="21" name="TextBox 20">
                <a:extLst>
                  <a:ext uri="{FF2B5EF4-FFF2-40B4-BE49-F238E27FC236}">
                    <a16:creationId xmlns:a16="http://schemas.microsoft.com/office/drawing/2014/main" id="{ACEEF416-A626-4BCB-821C-084F5FA922F1}"/>
                  </a:ext>
                </a:extLst>
              </p:cNvPr>
              <p:cNvSpPr txBox="1">
                <a:spLocks noRot="1" noChangeAspect="1" noMove="1" noResize="1" noEditPoints="1" noAdjustHandles="1" noChangeArrowheads="1" noChangeShapeType="1" noTextEdit="1"/>
              </p:cNvSpPr>
              <p:nvPr/>
            </p:nvSpPr>
            <p:spPr>
              <a:xfrm>
                <a:off x="936172" y="5497718"/>
                <a:ext cx="6931962" cy="461665"/>
              </a:xfrm>
              <a:prstGeom prst="rect">
                <a:avLst/>
              </a:prstGeom>
              <a:blipFill>
                <a:blip r:embed="rId8"/>
                <a:stretch>
                  <a:fillRect l="-1407"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680EB4B-E11A-4534-82C7-41EF3032AE9C}"/>
                  </a:ext>
                </a:extLst>
              </p:cNvPr>
              <p:cNvSpPr txBox="1"/>
              <p:nvPr/>
            </p:nvSpPr>
            <p:spPr>
              <a:xfrm>
                <a:off x="3712296" y="766175"/>
                <a:ext cx="20242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solidFill>
                                <a:schemeClr val="accent2"/>
                              </a:solidFill>
                              <a:latin typeface="Cambria Math" panose="02040503050406030204" pitchFamily="18" charset="0"/>
                            </a:rPr>
                            <m:t>𝐸</m:t>
                          </m:r>
                        </m:e>
                      </m:d>
                      <m:r>
                        <a:rPr lang="en-US" sz="2400" b="0" i="1" smtClean="0">
                          <a:latin typeface="Cambria Math" panose="02040503050406030204" pitchFamily="18" charset="0"/>
                        </a:rPr>
                        <m:t>≥</m:t>
                      </m:r>
                      <m:r>
                        <a:rPr lang="en-US" sz="2400" b="0" i="1" smtClean="0">
                          <a:latin typeface="Cambria Math" panose="02040503050406030204" pitchFamily="18" charset="0"/>
                        </a:rPr>
                        <m:t>𝑘</m:t>
                      </m:r>
                    </m:oMath>
                  </m:oMathPara>
                </a14:m>
                <a:endParaRPr lang="en-US" sz="2400" dirty="0"/>
              </a:p>
            </p:txBody>
          </p:sp>
        </mc:Choice>
        <mc:Fallback>
          <p:sp>
            <p:nvSpPr>
              <p:cNvPr id="19" name="TextBox 18">
                <a:extLst>
                  <a:ext uri="{FF2B5EF4-FFF2-40B4-BE49-F238E27FC236}">
                    <a16:creationId xmlns:a16="http://schemas.microsoft.com/office/drawing/2014/main" id="{7680EB4B-E11A-4534-82C7-41EF3032AE9C}"/>
                  </a:ext>
                </a:extLst>
              </p:cNvPr>
              <p:cNvSpPr txBox="1">
                <a:spLocks noRot="1" noChangeAspect="1" noMove="1" noResize="1" noEditPoints="1" noAdjustHandles="1" noChangeArrowheads="1" noChangeShapeType="1" noTextEdit="1"/>
              </p:cNvSpPr>
              <p:nvPr/>
            </p:nvSpPr>
            <p:spPr>
              <a:xfrm>
                <a:off x="3712296" y="766175"/>
                <a:ext cx="2024208" cy="461665"/>
              </a:xfrm>
              <a:prstGeom prst="rect">
                <a:avLst/>
              </a:prstGeom>
              <a:blipFill>
                <a:blip r:embed="rId9"/>
                <a:stretch>
                  <a:fillRect b="-18667"/>
                </a:stretch>
              </a:blipFill>
            </p:spPr>
            <p:txBody>
              <a:bodyPr/>
              <a:lstStyle/>
              <a:p>
                <a:r>
                  <a:rPr lang="en-US">
                    <a:noFill/>
                  </a:rPr>
                  <a:t> </a:t>
                </a:r>
              </a:p>
            </p:txBody>
          </p:sp>
        </mc:Fallback>
      </mc:AlternateContent>
    </p:spTree>
    <p:extLst>
      <p:ext uri="{BB962C8B-B14F-4D97-AF65-F5344CB8AC3E}">
        <p14:creationId xmlns:p14="http://schemas.microsoft.com/office/powerpoint/2010/main" val="56418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7" grpId="0"/>
      <p:bldP spid="2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8371" name="Rectangle 3"/>
              <p:cNvSpPr>
                <a:spLocks noGrp="1" noChangeArrowheads="1"/>
              </p:cNvSpPr>
              <p:nvPr>
                <p:ph type="body" sz="half" idx="2"/>
              </p:nvPr>
            </p:nvSpPr>
            <p:spPr>
              <a:xfrm>
                <a:off x="178557" y="1100690"/>
                <a:ext cx="7772400" cy="4321702"/>
              </a:xfrm>
            </p:spPr>
            <p:txBody>
              <a:bodyPr>
                <a:normAutofit/>
              </a:bodyPr>
              <a:lstStyle/>
              <a:p>
                <a:pPr marL="400050" indent="-342900">
                  <a:buFont typeface="Arial" panose="020B0604020202020204" pitchFamily="34" charset="0"/>
                  <a:buChar char="•"/>
                </a:pPr>
                <a:r>
                  <a:rPr lang="en-US" sz="2400" dirty="0"/>
                  <a:t>Physical source of randomness: “quantum fluctuations”</a:t>
                </a:r>
              </a:p>
              <a:p>
                <a:pPr marL="400050" indent="-342900">
                  <a:lnSpc>
                    <a:spcPct val="110000"/>
                  </a:lnSpc>
                  <a:buFont typeface="Arial" panose="020B0604020202020204" pitchFamily="34" charset="0"/>
                  <a:buChar char="•"/>
                </a:pPr>
                <a:r>
                  <a:rPr lang="en-US" sz="2400" dirty="0"/>
                  <a:t>Cryptography:  </a:t>
                </a:r>
                <a14:m>
                  <m:oMath xmlns:m="http://schemas.openxmlformats.org/officeDocument/2006/math">
                    <m:r>
                      <a:rPr lang="en-US" sz="2400" b="0" i="1" dirty="0" smtClean="0">
                        <a:latin typeface="Cambria Math" panose="02040503050406030204" pitchFamily="18" charset="0"/>
                      </a:rPr>
                      <m:t>𝑋</m:t>
                    </m:r>
                  </m:oMath>
                </a14:m>
                <a:r>
                  <a:rPr lang="en-US" sz="2400" dirty="0"/>
                  <a:t> comes from weak key exchange protocol</a:t>
                </a:r>
                <a:br>
                  <a:rPr lang="en-US" sz="2400" dirty="0"/>
                </a:br>
                <a:r>
                  <a:rPr lang="en-US" sz="2400" dirty="0"/>
                  <a:t>Ex: quantum key distribution</a:t>
                </a:r>
              </a:p>
              <a:p>
                <a:pPr marL="400050" indent="-342900">
                  <a:lnSpc>
                    <a:spcPct val="110000"/>
                  </a:lnSpc>
                  <a:buFont typeface="Arial" panose="020B0604020202020204" pitchFamily="34" charset="0"/>
                  <a:buChar char="•"/>
                </a:pPr>
                <a:endParaRPr lang="en-US" sz="2400" dirty="0"/>
              </a:p>
              <a:p>
                <a:pPr marL="400050" indent="-342900">
                  <a:lnSpc>
                    <a:spcPct val="110000"/>
                  </a:lnSpc>
                  <a:buFont typeface="Arial" panose="020B0604020202020204" pitchFamily="34" charset="0"/>
                  <a:buChar char="•"/>
                </a:pPr>
                <a:endParaRPr lang="en-US" sz="2400" dirty="0"/>
              </a:p>
              <a:p>
                <a:pPr marL="400050" indent="-342900">
                  <a:lnSpc>
                    <a:spcPct val="110000"/>
                  </a:lnSpc>
                  <a:buFont typeface="Arial" panose="020B0604020202020204" pitchFamily="34" charset="0"/>
                  <a:buChar char="•"/>
                </a:pPr>
                <a:endParaRPr lang="en-US" sz="2400" dirty="0"/>
              </a:p>
              <a:p>
                <a:pPr marL="57150" indent="0">
                  <a:lnSpc>
                    <a:spcPct val="110000"/>
                  </a:lnSpc>
                  <a:buNone/>
                </a:pPr>
                <a:r>
                  <a:rPr lang="en-US" sz="100" dirty="0"/>
                  <a:t> </a:t>
                </a:r>
                <a:endParaRPr lang="en-US" sz="2400" dirty="0"/>
              </a:p>
              <a:p>
                <a:pPr marL="400050" indent="-342900">
                  <a:lnSpc>
                    <a:spcPct val="110000"/>
                  </a:lnSpc>
                  <a:buFont typeface="Arial" panose="020B0604020202020204" pitchFamily="34" charset="0"/>
                  <a:buChar char="•"/>
                </a:pPr>
                <a:r>
                  <a:rPr lang="en-US" sz="2400" dirty="0"/>
                  <a:t>Randomness certification/expansion</a:t>
                </a:r>
              </a:p>
            </p:txBody>
          </p:sp>
        </mc:Choice>
        <mc:Fallback>
          <p:sp>
            <p:nvSpPr>
              <p:cNvPr id="58371" name="Rectangle 3"/>
              <p:cNvSpPr>
                <a:spLocks noGrp="1" noRot="1" noChangeAspect="1" noMove="1" noResize="1" noEditPoints="1" noAdjustHandles="1" noChangeArrowheads="1" noChangeShapeType="1" noTextEdit="1"/>
              </p:cNvSpPr>
              <p:nvPr>
                <p:ph type="body" sz="half" idx="2"/>
              </p:nvPr>
            </p:nvSpPr>
            <p:spPr>
              <a:xfrm>
                <a:off x="178557" y="1100690"/>
                <a:ext cx="7772400" cy="4321702"/>
              </a:xfrm>
              <a:blipFill>
                <a:blip r:embed="rId3"/>
                <a:stretch>
                  <a:fillRect l="-1490"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itle 1">
                <a:extLst>
                  <a:ext uri="{FF2B5EF4-FFF2-40B4-BE49-F238E27FC236}">
                    <a16:creationId xmlns:a16="http://schemas.microsoft.com/office/drawing/2014/main" id="{6F9E6667-2A96-40C3-A85C-387DCAC6917B}"/>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Sources of entropy </a:t>
                </a:r>
                <a14:m>
                  <m:oMath xmlns:m="http://schemas.openxmlformats.org/officeDocument/2006/math">
                    <m:r>
                      <a:rPr lang="en-US" b="0" i="1" smtClean="0">
                        <a:solidFill>
                          <a:schemeClr val="accent2"/>
                        </a:solidFill>
                        <a:latin typeface="Cambria Math" panose="02040503050406030204" pitchFamily="18" charset="0"/>
                      </a:rPr>
                      <m:t>𝑋</m:t>
                    </m:r>
                  </m:oMath>
                </a14:m>
                <a:endParaRPr lang="en-US" dirty="0">
                  <a:solidFill>
                    <a:schemeClr val="accent2"/>
                  </a:solidFill>
                </a:endParaRPr>
              </a:p>
            </p:txBody>
          </p:sp>
        </mc:Choice>
        <mc:Fallback xmlns="">
          <p:sp>
            <p:nvSpPr>
              <p:cNvPr id="17" name="Title 1">
                <a:extLst>
                  <a:ext uri="{FF2B5EF4-FFF2-40B4-BE49-F238E27FC236}">
                    <a16:creationId xmlns:a16="http://schemas.microsoft.com/office/drawing/2014/main" id="{6F9E6667-2A96-40C3-A85C-387DCAC6917B}"/>
                  </a:ext>
                </a:extLst>
              </p:cNvPr>
              <p:cNvSpPr txBox="1">
                <a:spLocks noRot="1" noChangeAspect="1" noMove="1" noResize="1" noEditPoints="1" noAdjustHandles="1" noChangeArrowheads="1" noChangeShapeType="1" noTextEdit="1"/>
              </p:cNvSpPr>
              <p:nvPr/>
            </p:nvSpPr>
            <p:spPr>
              <a:xfrm>
                <a:off x="260971" y="211939"/>
                <a:ext cx="8595645" cy="619844"/>
              </a:xfrm>
              <a:prstGeom prst="rect">
                <a:avLst/>
              </a:prstGeom>
              <a:blipFill>
                <a:blip r:embed="rId4"/>
                <a:stretch>
                  <a:fillRect l="-2553" t="-33663" b="-40594"/>
                </a:stretch>
              </a:blipFill>
            </p:spPr>
            <p:txBody>
              <a:bodyPr/>
              <a:lstStyle/>
              <a:p>
                <a:r>
                  <a:rPr lang="en-US">
                    <a:noFill/>
                  </a:rPr>
                  <a:t> </a:t>
                </a:r>
              </a:p>
            </p:txBody>
          </p:sp>
        </mc:Fallback>
      </mc:AlternateContent>
      <p:pic>
        <p:nvPicPr>
          <p:cNvPr id="19" name="Picture 18" descr="Screen shot 2011-12-14 at 3.23.17 PM.png">
            <a:extLst>
              <a:ext uri="{FF2B5EF4-FFF2-40B4-BE49-F238E27FC236}">
                <a16:creationId xmlns:a16="http://schemas.microsoft.com/office/drawing/2014/main" id="{ABA33761-C43E-45FE-B7B9-B6071358A0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6278" y="2357993"/>
            <a:ext cx="690396" cy="78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creen shot 2011-12-14 at 3.23.24 PM.png">
            <a:extLst>
              <a:ext uri="{FF2B5EF4-FFF2-40B4-BE49-F238E27FC236}">
                <a16:creationId xmlns:a16="http://schemas.microsoft.com/office/drawing/2014/main" id="{1FA62D49-E511-4533-A048-0A3676049B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8970" y="2378880"/>
            <a:ext cx="814183" cy="77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B878FC7C-0356-4F6F-9A41-590E1DEF0180}"/>
              </a:ext>
            </a:extLst>
          </p:cNvPr>
          <p:cNvSpPr txBox="1"/>
          <p:nvPr/>
        </p:nvSpPr>
        <p:spPr>
          <a:xfrm>
            <a:off x="4643220" y="2822120"/>
            <a:ext cx="821059" cy="400110"/>
          </a:xfrm>
          <a:prstGeom prst="rect">
            <a:avLst/>
          </a:prstGeom>
          <a:noFill/>
        </p:spPr>
        <p:txBody>
          <a:bodyPr wrap="none" rtlCol="0">
            <a:spAutoFit/>
          </a:bodyPr>
          <a:lstStyle/>
          <a:p>
            <a:r>
              <a:rPr lang="en-US" sz="2000" dirty="0">
                <a:solidFill>
                  <a:schemeClr val="bg2">
                    <a:lumMod val="50000"/>
                  </a:schemeClr>
                </a:solidFill>
              </a:rPr>
              <a:t>meas.</a:t>
            </a:r>
          </a:p>
        </p:txBody>
      </p:sp>
      <p:grpSp>
        <p:nvGrpSpPr>
          <p:cNvPr id="24" name="Group 23">
            <a:extLst>
              <a:ext uri="{FF2B5EF4-FFF2-40B4-BE49-F238E27FC236}">
                <a16:creationId xmlns:a16="http://schemas.microsoft.com/office/drawing/2014/main" id="{AE059010-7B12-49BB-9403-8FAE193121C4}"/>
              </a:ext>
            </a:extLst>
          </p:cNvPr>
          <p:cNvGrpSpPr/>
          <p:nvPr/>
        </p:nvGrpSpPr>
        <p:grpSpPr>
          <a:xfrm>
            <a:off x="4637957" y="3684629"/>
            <a:ext cx="909223" cy="479515"/>
            <a:chOff x="5460198" y="1871695"/>
            <a:chExt cx="909223" cy="421400"/>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D17E01-2EF7-41F7-8866-560019A8F55B}"/>
                    </a:ext>
                  </a:extLst>
                </p:cNvPr>
                <p:cNvSpPr txBox="1"/>
                <p:nvPr/>
              </p:nvSpPr>
              <p:spPr>
                <a:xfrm>
                  <a:off x="5460198" y="1892985"/>
                  <a:ext cx="909223" cy="400110"/>
                </a:xfrm>
                <a:prstGeom prst="rect">
                  <a:avLst/>
                </a:prstGeom>
                <a:noFill/>
              </p:spPr>
              <p:txBody>
                <a:bodyPr wrap="none" rtlCol="0">
                  <a:spAutoFit/>
                </a:bodyPr>
                <a:lstStyle/>
                <a:p>
                  <a14:m>
                    <m:oMath xmlns:m="http://schemas.openxmlformats.org/officeDocument/2006/math">
                      <m:r>
                        <a:rPr lang="en-US" sz="2000" i="1" dirty="0" smtClean="0">
                          <a:solidFill>
                            <a:schemeClr val="bg2">
                              <a:lumMod val="50000"/>
                            </a:schemeClr>
                          </a:solidFill>
                          <a:latin typeface="Cambria Math"/>
                        </a:rPr>
                        <m:t>0</m:t>
                      </m:r>
                    </m:oMath>
                  </a14:m>
                  <a:r>
                    <a:rPr lang="en-US" sz="2000" dirty="0">
                      <a:solidFill>
                        <a:schemeClr val="bg2">
                          <a:lumMod val="50000"/>
                        </a:schemeClr>
                      </a:solidFill>
                    </a:rPr>
                    <a:t>101…</a:t>
                  </a:r>
                </a:p>
              </p:txBody>
            </p:sp>
          </mc:Choice>
          <mc:Fallback xmlns="">
            <p:sp>
              <p:nvSpPr>
                <p:cNvPr id="25" name="TextBox 24">
                  <a:extLst>
                    <a:ext uri="{FF2B5EF4-FFF2-40B4-BE49-F238E27FC236}">
                      <a16:creationId xmlns:a16="http://schemas.microsoft.com/office/drawing/2014/main" id="{13D17E01-2EF7-41F7-8866-560019A8F55B}"/>
                    </a:ext>
                  </a:extLst>
                </p:cNvPr>
                <p:cNvSpPr txBox="1">
                  <a:spLocks noRot="1" noChangeAspect="1" noMove="1" noResize="1" noEditPoints="1" noAdjustHandles="1" noChangeArrowheads="1" noChangeShapeType="1" noTextEdit="1"/>
                </p:cNvSpPr>
                <p:nvPr/>
              </p:nvSpPr>
              <p:spPr>
                <a:xfrm>
                  <a:off x="5460198" y="1892985"/>
                  <a:ext cx="909223" cy="400110"/>
                </a:xfrm>
                <a:prstGeom prst="rect">
                  <a:avLst/>
                </a:prstGeom>
                <a:blipFill>
                  <a:blip r:embed="rId7"/>
                  <a:stretch>
                    <a:fillRect t="-6667" r="-4027" b="-10667"/>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3A32F65C-557D-4615-90C0-1BE35A3ACC2D}"/>
                </a:ext>
              </a:extLst>
            </p:cNvPr>
            <p:cNvCxnSpPr/>
            <p:nvPr/>
          </p:nvCxnSpPr>
          <p:spPr>
            <a:xfrm flipV="1">
              <a:off x="6100829" y="1871695"/>
              <a:ext cx="221042" cy="162015"/>
            </a:xfrm>
            <a:prstGeom prst="straightConnector1">
              <a:avLst/>
            </a:prstGeom>
            <a:ln w="1905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40CD233-AFCB-439B-AE52-DD61CD9AF090}"/>
              </a:ext>
            </a:extLst>
          </p:cNvPr>
          <p:cNvSpPr txBox="1"/>
          <p:nvPr/>
        </p:nvSpPr>
        <p:spPr>
          <a:xfrm>
            <a:off x="7755983" y="2824759"/>
            <a:ext cx="806631" cy="400110"/>
          </a:xfrm>
          <a:prstGeom prst="rect">
            <a:avLst/>
          </a:prstGeom>
          <a:noFill/>
        </p:spPr>
        <p:txBody>
          <a:bodyPr wrap="none" rtlCol="0">
            <a:spAutoFit/>
          </a:bodyPr>
          <a:lstStyle/>
          <a:p>
            <a:r>
              <a:rPr lang="en-US" sz="2000" dirty="0">
                <a:solidFill>
                  <a:schemeClr val="bg2">
                    <a:lumMod val="50000"/>
                  </a:schemeClr>
                </a:solidFill>
              </a:rPr>
              <a:t>meas</a:t>
            </a:r>
            <a:r>
              <a:rPr lang="en-US" sz="2000" dirty="0">
                <a:solidFill>
                  <a:schemeClr val="accent6">
                    <a:lumMod val="75000"/>
                  </a:schemeClr>
                </a:solidFill>
              </a:rPr>
              <a:t>.</a:t>
            </a:r>
          </a:p>
        </p:txBody>
      </p:sp>
      <p:grpSp>
        <p:nvGrpSpPr>
          <p:cNvPr id="30" name="Group 29">
            <a:extLst>
              <a:ext uri="{FF2B5EF4-FFF2-40B4-BE49-F238E27FC236}">
                <a16:creationId xmlns:a16="http://schemas.microsoft.com/office/drawing/2014/main" id="{E6B2FC27-C1F7-4AA8-B421-CFA0A5C40039}"/>
              </a:ext>
            </a:extLst>
          </p:cNvPr>
          <p:cNvGrpSpPr/>
          <p:nvPr/>
        </p:nvGrpSpPr>
        <p:grpSpPr>
          <a:xfrm>
            <a:off x="5357049" y="3174391"/>
            <a:ext cx="2379214" cy="486655"/>
            <a:chOff x="7109034" y="1930664"/>
            <a:chExt cx="1366069" cy="486655"/>
          </a:xfrm>
        </p:grpSpPr>
        <p:sp>
          <p:nvSpPr>
            <p:cNvPr id="31" name="Freeform 102">
              <a:extLst>
                <a:ext uri="{FF2B5EF4-FFF2-40B4-BE49-F238E27FC236}">
                  <a16:creationId xmlns:a16="http://schemas.microsoft.com/office/drawing/2014/main" id="{F4C0C7D6-F56C-446E-8473-8A431F38F4E9}"/>
                </a:ext>
              </a:extLst>
            </p:cNvPr>
            <p:cNvSpPr>
              <a:spLocks noChangeArrowheads="1"/>
            </p:cNvSpPr>
            <p:nvPr/>
          </p:nvSpPr>
          <p:spPr bwMode="auto">
            <a:xfrm>
              <a:off x="7270625" y="2079104"/>
              <a:ext cx="1060856" cy="169112"/>
            </a:xfrm>
            <a:custGeom>
              <a:avLst/>
              <a:gdLst>
                <a:gd name="T0" fmla="*/ 0 w 3850824"/>
                <a:gd name="T1" fmla="*/ 236747 h 361846"/>
                <a:gd name="T2" fmla="*/ 131323 w 3850824"/>
                <a:gd name="T3" fmla="*/ 86504 h 361846"/>
                <a:gd name="T4" fmla="*/ 233464 w 3850824"/>
                <a:gd name="T5" fmla="*/ 359673 h 361846"/>
                <a:gd name="T6" fmla="*/ 379379 w 3850824"/>
                <a:gd name="T7" fmla="*/ 86504 h 361846"/>
                <a:gd name="T8" fmla="*/ 496111 w 3850824"/>
                <a:gd name="T9" fmla="*/ 359673 h 361846"/>
                <a:gd name="T10" fmla="*/ 612843 w 3850824"/>
                <a:gd name="T11" fmla="*/ 72846 h 361846"/>
                <a:gd name="T12" fmla="*/ 714983 w 3850824"/>
                <a:gd name="T13" fmla="*/ 332356 h 361846"/>
                <a:gd name="T14" fmla="*/ 824419 w 3850824"/>
                <a:gd name="T15" fmla="*/ 45528 h 361846"/>
                <a:gd name="T16" fmla="*/ 926559 w 3850824"/>
                <a:gd name="T17" fmla="*/ 332356 h 361846"/>
                <a:gd name="T18" fmla="*/ 1043292 w 3850824"/>
                <a:gd name="T19" fmla="*/ 45528 h 361846"/>
                <a:gd name="T20" fmla="*/ 1145432 w 3850824"/>
                <a:gd name="T21" fmla="*/ 305040 h 361846"/>
                <a:gd name="T22" fmla="*/ 1254868 w 3850824"/>
                <a:gd name="T23" fmla="*/ 31870 h 361846"/>
                <a:gd name="T24" fmla="*/ 1349713 w 3850824"/>
                <a:gd name="T25" fmla="*/ 305040 h 361846"/>
                <a:gd name="T26" fmla="*/ 1451853 w 3850824"/>
                <a:gd name="T27" fmla="*/ 45528 h 361846"/>
                <a:gd name="T28" fmla="*/ 1532106 w 3850824"/>
                <a:gd name="T29" fmla="*/ 318699 h 361846"/>
                <a:gd name="T30" fmla="*/ 1648838 w 3850824"/>
                <a:gd name="T31" fmla="*/ 18211 h 361846"/>
                <a:gd name="T32" fmla="*/ 1736387 w 3850824"/>
                <a:gd name="T33" fmla="*/ 332356 h 361846"/>
                <a:gd name="T34" fmla="*/ 1838528 w 3850824"/>
                <a:gd name="T35" fmla="*/ 18211 h 361846"/>
                <a:gd name="T36" fmla="*/ 1926077 w 3850824"/>
                <a:gd name="T37" fmla="*/ 332356 h 361846"/>
                <a:gd name="T38" fmla="*/ 2013626 w 3850824"/>
                <a:gd name="T39" fmla="*/ 18211 h 361846"/>
                <a:gd name="T40" fmla="*/ 2057400 w 3850824"/>
                <a:gd name="T41" fmla="*/ 223089 h 3618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50824"/>
                <a:gd name="T64" fmla="*/ 0 h 361846"/>
                <a:gd name="T65" fmla="*/ 3850824 w 3850824"/>
                <a:gd name="T66" fmla="*/ 361846 h 3618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50824" h="361846">
                  <a:moveTo>
                    <a:pt x="0" y="236679"/>
                  </a:moveTo>
                  <a:cubicBezTo>
                    <a:pt x="86484" y="151338"/>
                    <a:pt x="172968" y="65997"/>
                    <a:pt x="245797" y="86479"/>
                  </a:cubicBezTo>
                  <a:cubicBezTo>
                    <a:pt x="318626" y="106961"/>
                    <a:pt x="359592" y="359570"/>
                    <a:pt x="436973" y="359570"/>
                  </a:cubicBezTo>
                  <a:cubicBezTo>
                    <a:pt x="514354" y="359570"/>
                    <a:pt x="628149" y="86479"/>
                    <a:pt x="710081" y="86479"/>
                  </a:cubicBezTo>
                  <a:cubicBezTo>
                    <a:pt x="792013" y="86479"/>
                    <a:pt x="855739" y="361846"/>
                    <a:pt x="928568" y="359570"/>
                  </a:cubicBezTo>
                  <a:cubicBezTo>
                    <a:pt x="1001397" y="357294"/>
                    <a:pt x="1078777" y="77377"/>
                    <a:pt x="1147054" y="72825"/>
                  </a:cubicBezTo>
                  <a:cubicBezTo>
                    <a:pt x="1215331" y="68274"/>
                    <a:pt x="1272229" y="336813"/>
                    <a:pt x="1338230" y="332261"/>
                  </a:cubicBezTo>
                  <a:cubicBezTo>
                    <a:pt x="1404231" y="327709"/>
                    <a:pt x="1477060" y="45515"/>
                    <a:pt x="1543061" y="45515"/>
                  </a:cubicBezTo>
                  <a:cubicBezTo>
                    <a:pt x="1609062" y="45515"/>
                    <a:pt x="1665959" y="332261"/>
                    <a:pt x="1734236" y="332261"/>
                  </a:cubicBezTo>
                  <a:cubicBezTo>
                    <a:pt x="1802513" y="332261"/>
                    <a:pt x="1884446" y="50067"/>
                    <a:pt x="1952723" y="45515"/>
                  </a:cubicBezTo>
                  <a:cubicBezTo>
                    <a:pt x="2021000" y="40964"/>
                    <a:pt x="2077898" y="307228"/>
                    <a:pt x="2143899" y="304952"/>
                  </a:cubicBezTo>
                  <a:cubicBezTo>
                    <a:pt x="2209900" y="302676"/>
                    <a:pt x="2285005" y="31861"/>
                    <a:pt x="2348730" y="31861"/>
                  </a:cubicBezTo>
                  <a:cubicBezTo>
                    <a:pt x="2412455" y="31861"/>
                    <a:pt x="2464801" y="302676"/>
                    <a:pt x="2526250" y="304952"/>
                  </a:cubicBezTo>
                  <a:cubicBezTo>
                    <a:pt x="2587699" y="307228"/>
                    <a:pt x="2660529" y="43239"/>
                    <a:pt x="2717426" y="45515"/>
                  </a:cubicBezTo>
                  <a:cubicBezTo>
                    <a:pt x="2774323" y="47791"/>
                    <a:pt x="2806186" y="323158"/>
                    <a:pt x="2867635" y="318607"/>
                  </a:cubicBezTo>
                  <a:cubicBezTo>
                    <a:pt x="2929084" y="314056"/>
                    <a:pt x="3022396" y="15930"/>
                    <a:pt x="3086121" y="18206"/>
                  </a:cubicBezTo>
                  <a:cubicBezTo>
                    <a:pt x="3149846" y="20482"/>
                    <a:pt x="3190813" y="332261"/>
                    <a:pt x="3249986" y="332261"/>
                  </a:cubicBezTo>
                  <a:cubicBezTo>
                    <a:pt x="3309159" y="332261"/>
                    <a:pt x="3381989" y="18206"/>
                    <a:pt x="3441162" y="18206"/>
                  </a:cubicBezTo>
                  <a:cubicBezTo>
                    <a:pt x="3500335" y="18206"/>
                    <a:pt x="3550405" y="332261"/>
                    <a:pt x="3605027" y="332261"/>
                  </a:cubicBezTo>
                  <a:cubicBezTo>
                    <a:pt x="3659649" y="332261"/>
                    <a:pt x="3727926" y="36412"/>
                    <a:pt x="3768892" y="18206"/>
                  </a:cubicBezTo>
                  <a:cubicBezTo>
                    <a:pt x="3809858" y="0"/>
                    <a:pt x="3850824" y="223025"/>
                    <a:pt x="3850824" y="223025"/>
                  </a:cubicBezTo>
                </a:path>
              </a:pathLst>
            </a:custGeom>
            <a:noFill/>
            <a:ln w="25400">
              <a:solidFill>
                <a:schemeClr val="accent2"/>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tx2"/>
                </a:solidFill>
                <a:latin typeface="+mn-lt"/>
                <a:ea typeface="+mn-ea"/>
              </a:endParaRPr>
            </a:p>
          </p:txBody>
        </p:sp>
        <p:pic>
          <p:nvPicPr>
            <p:cNvPr id="32" name="Picture 31" descr="photon.jpg">
              <a:extLst>
                <a:ext uri="{FF2B5EF4-FFF2-40B4-BE49-F238E27FC236}">
                  <a16:creationId xmlns:a16="http://schemas.microsoft.com/office/drawing/2014/main" id="{31C0AFE0-94CC-4063-B7ED-21D83D3C6925}"/>
                </a:ext>
              </a:extLst>
            </p:cNvPr>
            <p:cNvPicPr>
              <a:picLocks noChangeAspect="1"/>
            </p:cNvPicPr>
            <p:nvPr/>
          </p:nvPicPr>
          <p:blipFill>
            <a:blip r:embed="rId8"/>
            <a:srcRect l="67809" t="15842" r="15429" b="17624"/>
            <a:stretch>
              <a:fillRect/>
            </a:stretch>
          </p:blipFill>
          <p:spPr>
            <a:xfrm>
              <a:off x="7109034" y="1944749"/>
              <a:ext cx="154127" cy="472570"/>
            </a:xfrm>
            <a:prstGeom prst="rect">
              <a:avLst/>
            </a:prstGeom>
          </p:spPr>
        </p:pic>
        <p:pic>
          <p:nvPicPr>
            <p:cNvPr id="33" name="Picture 32" descr="photon.jpg">
              <a:extLst>
                <a:ext uri="{FF2B5EF4-FFF2-40B4-BE49-F238E27FC236}">
                  <a16:creationId xmlns:a16="http://schemas.microsoft.com/office/drawing/2014/main" id="{87164BC5-AC21-42E0-86D7-2759A89DF245}"/>
                </a:ext>
              </a:extLst>
            </p:cNvPr>
            <p:cNvPicPr>
              <a:picLocks noChangeAspect="1"/>
            </p:cNvPicPr>
            <p:nvPr/>
          </p:nvPicPr>
          <p:blipFill>
            <a:blip r:embed="rId8"/>
            <a:srcRect l="67809" t="15842" r="15429" b="17624"/>
            <a:stretch>
              <a:fillRect/>
            </a:stretch>
          </p:blipFill>
          <p:spPr>
            <a:xfrm>
              <a:off x="8342804" y="1930664"/>
              <a:ext cx="132299" cy="472570"/>
            </a:xfrm>
            <a:prstGeom prst="rect">
              <a:avLst/>
            </a:prstGeom>
          </p:spPr>
        </p:pic>
      </p:grpSp>
      <p:grpSp>
        <p:nvGrpSpPr>
          <p:cNvPr id="34" name="Group 33">
            <a:extLst>
              <a:ext uri="{FF2B5EF4-FFF2-40B4-BE49-F238E27FC236}">
                <a16:creationId xmlns:a16="http://schemas.microsoft.com/office/drawing/2014/main" id="{AB8DEE67-7292-48E8-94F3-431820409903}"/>
              </a:ext>
            </a:extLst>
          </p:cNvPr>
          <p:cNvGrpSpPr/>
          <p:nvPr/>
        </p:nvGrpSpPr>
        <p:grpSpPr>
          <a:xfrm>
            <a:off x="5357049" y="3202329"/>
            <a:ext cx="819355" cy="472570"/>
            <a:chOff x="7085840" y="1944749"/>
            <a:chExt cx="609638" cy="472570"/>
          </a:xfrm>
        </p:grpSpPr>
        <p:sp>
          <p:nvSpPr>
            <p:cNvPr id="35" name="Freeform 110">
              <a:extLst>
                <a:ext uri="{FF2B5EF4-FFF2-40B4-BE49-F238E27FC236}">
                  <a16:creationId xmlns:a16="http://schemas.microsoft.com/office/drawing/2014/main" id="{A424B294-166F-4026-97B2-4C08DA2B24DC}"/>
                </a:ext>
              </a:extLst>
            </p:cNvPr>
            <p:cNvSpPr>
              <a:spLocks noChangeArrowheads="1"/>
            </p:cNvSpPr>
            <p:nvPr/>
          </p:nvSpPr>
          <p:spPr bwMode="auto">
            <a:xfrm>
              <a:off x="7199233" y="2079104"/>
              <a:ext cx="309450" cy="169112"/>
            </a:xfrm>
            <a:custGeom>
              <a:avLst/>
              <a:gdLst>
                <a:gd name="T0" fmla="*/ 0 w 3850824"/>
                <a:gd name="T1" fmla="*/ 236747 h 361846"/>
                <a:gd name="T2" fmla="*/ 131323 w 3850824"/>
                <a:gd name="T3" fmla="*/ 86504 h 361846"/>
                <a:gd name="T4" fmla="*/ 233464 w 3850824"/>
                <a:gd name="T5" fmla="*/ 359673 h 361846"/>
                <a:gd name="T6" fmla="*/ 379379 w 3850824"/>
                <a:gd name="T7" fmla="*/ 86504 h 361846"/>
                <a:gd name="T8" fmla="*/ 496111 w 3850824"/>
                <a:gd name="T9" fmla="*/ 359673 h 361846"/>
                <a:gd name="T10" fmla="*/ 612843 w 3850824"/>
                <a:gd name="T11" fmla="*/ 72846 h 361846"/>
                <a:gd name="T12" fmla="*/ 714983 w 3850824"/>
                <a:gd name="T13" fmla="*/ 332356 h 361846"/>
                <a:gd name="T14" fmla="*/ 824419 w 3850824"/>
                <a:gd name="T15" fmla="*/ 45528 h 361846"/>
                <a:gd name="T16" fmla="*/ 926559 w 3850824"/>
                <a:gd name="T17" fmla="*/ 332356 h 361846"/>
                <a:gd name="T18" fmla="*/ 1043292 w 3850824"/>
                <a:gd name="T19" fmla="*/ 45528 h 361846"/>
                <a:gd name="T20" fmla="*/ 1145432 w 3850824"/>
                <a:gd name="T21" fmla="*/ 305040 h 361846"/>
                <a:gd name="T22" fmla="*/ 1254868 w 3850824"/>
                <a:gd name="T23" fmla="*/ 31870 h 361846"/>
                <a:gd name="T24" fmla="*/ 1349713 w 3850824"/>
                <a:gd name="T25" fmla="*/ 305040 h 361846"/>
                <a:gd name="T26" fmla="*/ 1451853 w 3850824"/>
                <a:gd name="T27" fmla="*/ 45528 h 361846"/>
                <a:gd name="T28" fmla="*/ 1532106 w 3850824"/>
                <a:gd name="T29" fmla="*/ 318699 h 361846"/>
                <a:gd name="T30" fmla="*/ 1648838 w 3850824"/>
                <a:gd name="T31" fmla="*/ 18211 h 361846"/>
                <a:gd name="T32" fmla="*/ 1736387 w 3850824"/>
                <a:gd name="T33" fmla="*/ 332356 h 361846"/>
                <a:gd name="T34" fmla="*/ 1838528 w 3850824"/>
                <a:gd name="T35" fmla="*/ 18211 h 361846"/>
                <a:gd name="T36" fmla="*/ 1926077 w 3850824"/>
                <a:gd name="T37" fmla="*/ 332356 h 361846"/>
                <a:gd name="T38" fmla="*/ 2013626 w 3850824"/>
                <a:gd name="T39" fmla="*/ 18211 h 361846"/>
                <a:gd name="T40" fmla="*/ 2057400 w 3850824"/>
                <a:gd name="T41" fmla="*/ 223089 h 3618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50824"/>
                <a:gd name="T64" fmla="*/ 0 h 361846"/>
                <a:gd name="T65" fmla="*/ 3850824 w 3850824"/>
                <a:gd name="T66" fmla="*/ 361846 h 3618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50824" h="361846">
                  <a:moveTo>
                    <a:pt x="0" y="236679"/>
                  </a:moveTo>
                  <a:cubicBezTo>
                    <a:pt x="86484" y="151338"/>
                    <a:pt x="172968" y="65997"/>
                    <a:pt x="245797" y="86479"/>
                  </a:cubicBezTo>
                  <a:cubicBezTo>
                    <a:pt x="318626" y="106961"/>
                    <a:pt x="359592" y="359570"/>
                    <a:pt x="436973" y="359570"/>
                  </a:cubicBezTo>
                  <a:cubicBezTo>
                    <a:pt x="514354" y="359570"/>
                    <a:pt x="628149" y="86479"/>
                    <a:pt x="710081" y="86479"/>
                  </a:cubicBezTo>
                  <a:cubicBezTo>
                    <a:pt x="792013" y="86479"/>
                    <a:pt x="855739" y="361846"/>
                    <a:pt x="928568" y="359570"/>
                  </a:cubicBezTo>
                  <a:cubicBezTo>
                    <a:pt x="1001397" y="357294"/>
                    <a:pt x="1078777" y="77377"/>
                    <a:pt x="1147054" y="72825"/>
                  </a:cubicBezTo>
                  <a:cubicBezTo>
                    <a:pt x="1215331" y="68274"/>
                    <a:pt x="1272229" y="336813"/>
                    <a:pt x="1338230" y="332261"/>
                  </a:cubicBezTo>
                  <a:cubicBezTo>
                    <a:pt x="1404231" y="327709"/>
                    <a:pt x="1477060" y="45515"/>
                    <a:pt x="1543061" y="45515"/>
                  </a:cubicBezTo>
                  <a:cubicBezTo>
                    <a:pt x="1609062" y="45515"/>
                    <a:pt x="1665959" y="332261"/>
                    <a:pt x="1734236" y="332261"/>
                  </a:cubicBezTo>
                  <a:cubicBezTo>
                    <a:pt x="1802513" y="332261"/>
                    <a:pt x="1884446" y="50067"/>
                    <a:pt x="1952723" y="45515"/>
                  </a:cubicBezTo>
                  <a:cubicBezTo>
                    <a:pt x="2021000" y="40964"/>
                    <a:pt x="2077898" y="307228"/>
                    <a:pt x="2143899" y="304952"/>
                  </a:cubicBezTo>
                  <a:cubicBezTo>
                    <a:pt x="2209900" y="302676"/>
                    <a:pt x="2285005" y="31861"/>
                    <a:pt x="2348730" y="31861"/>
                  </a:cubicBezTo>
                  <a:cubicBezTo>
                    <a:pt x="2412455" y="31861"/>
                    <a:pt x="2464801" y="302676"/>
                    <a:pt x="2526250" y="304952"/>
                  </a:cubicBezTo>
                  <a:cubicBezTo>
                    <a:pt x="2587699" y="307228"/>
                    <a:pt x="2660529" y="43239"/>
                    <a:pt x="2717426" y="45515"/>
                  </a:cubicBezTo>
                  <a:cubicBezTo>
                    <a:pt x="2774323" y="47791"/>
                    <a:pt x="2806186" y="323158"/>
                    <a:pt x="2867635" y="318607"/>
                  </a:cubicBezTo>
                  <a:cubicBezTo>
                    <a:pt x="2929084" y="314056"/>
                    <a:pt x="3022396" y="15930"/>
                    <a:pt x="3086121" y="18206"/>
                  </a:cubicBezTo>
                  <a:cubicBezTo>
                    <a:pt x="3149846" y="20482"/>
                    <a:pt x="3190813" y="332261"/>
                    <a:pt x="3249986" y="332261"/>
                  </a:cubicBezTo>
                  <a:cubicBezTo>
                    <a:pt x="3309159" y="332261"/>
                    <a:pt x="3381989" y="18206"/>
                    <a:pt x="3441162" y="18206"/>
                  </a:cubicBezTo>
                  <a:cubicBezTo>
                    <a:pt x="3500335" y="18206"/>
                    <a:pt x="3550405" y="332261"/>
                    <a:pt x="3605027" y="332261"/>
                  </a:cubicBezTo>
                  <a:cubicBezTo>
                    <a:pt x="3659649" y="332261"/>
                    <a:pt x="3727926" y="36412"/>
                    <a:pt x="3768892" y="18206"/>
                  </a:cubicBezTo>
                  <a:cubicBezTo>
                    <a:pt x="3809858" y="0"/>
                    <a:pt x="3850824" y="223025"/>
                    <a:pt x="3850824" y="223025"/>
                  </a:cubicBezTo>
                </a:path>
              </a:pathLst>
            </a:custGeom>
            <a:solidFill>
              <a:schemeClr val="accent2"/>
            </a:solidFill>
            <a:ln w="25400">
              <a:solidFill>
                <a:schemeClr val="accent2"/>
              </a:solidFill>
              <a:miter lim="800000"/>
              <a:headEnd/>
              <a:tailEnd/>
            </a:ln>
            <a:effectLst>
              <a:outerShdw blurRad="40000" dist="20000" dir="5400000" rotWithShape="0">
                <a:srgbClr val="808080">
                  <a:alpha val="37999"/>
                </a:srgbClr>
              </a:outerShdw>
            </a:effectLst>
            <a:extLst/>
          </p:spPr>
          <p:txBody>
            <a:bodyPr anchor="ctr"/>
            <a:lstStyle/>
            <a:p>
              <a:pPr algn="ctr">
                <a:defRPr/>
              </a:pPr>
              <a:endParaRPr lang="en-US">
                <a:solidFill>
                  <a:schemeClr val="tx2"/>
                </a:solidFill>
                <a:latin typeface="+mn-lt"/>
                <a:ea typeface="+mn-ea"/>
              </a:endParaRPr>
            </a:p>
          </p:txBody>
        </p:sp>
        <p:pic>
          <p:nvPicPr>
            <p:cNvPr id="36" name="Picture 35" descr="photon.jpg">
              <a:extLst>
                <a:ext uri="{FF2B5EF4-FFF2-40B4-BE49-F238E27FC236}">
                  <a16:creationId xmlns:a16="http://schemas.microsoft.com/office/drawing/2014/main" id="{4F24E930-678B-4F7A-B4F8-2BF90C6D2E7B}"/>
                </a:ext>
              </a:extLst>
            </p:cNvPr>
            <p:cNvPicPr>
              <a:picLocks noChangeAspect="1"/>
            </p:cNvPicPr>
            <p:nvPr/>
          </p:nvPicPr>
          <p:blipFill>
            <a:blip r:embed="rId8"/>
            <a:srcRect l="67809" t="15842" r="15429" b="17624"/>
            <a:stretch>
              <a:fillRect/>
            </a:stretch>
          </p:blipFill>
          <p:spPr>
            <a:xfrm>
              <a:off x="7085840" y="1944749"/>
              <a:ext cx="177322" cy="472570"/>
            </a:xfrm>
            <a:prstGeom prst="rect">
              <a:avLst/>
            </a:prstGeom>
          </p:spPr>
        </p:pic>
        <p:pic>
          <p:nvPicPr>
            <p:cNvPr id="37" name="Picture 36" descr="photon.jpg">
              <a:extLst>
                <a:ext uri="{FF2B5EF4-FFF2-40B4-BE49-F238E27FC236}">
                  <a16:creationId xmlns:a16="http://schemas.microsoft.com/office/drawing/2014/main" id="{0163BAC9-7556-4D36-AECA-E093F80791DF}"/>
                </a:ext>
              </a:extLst>
            </p:cNvPr>
            <p:cNvPicPr>
              <a:picLocks noChangeAspect="1"/>
            </p:cNvPicPr>
            <p:nvPr/>
          </p:nvPicPr>
          <p:blipFill>
            <a:blip r:embed="rId8"/>
            <a:srcRect l="67809" t="15842" r="15429" b="17624"/>
            <a:stretch>
              <a:fillRect/>
            </a:stretch>
          </p:blipFill>
          <p:spPr>
            <a:xfrm>
              <a:off x="7518156" y="1944749"/>
              <a:ext cx="177322" cy="472570"/>
            </a:xfrm>
            <a:prstGeom prst="rect">
              <a:avLst/>
            </a:prstGeom>
          </p:spPr>
        </p:pic>
      </p:grpSp>
      <p:sp>
        <p:nvSpPr>
          <p:cNvPr id="38" name="Rectangle 37">
            <a:extLst>
              <a:ext uri="{FF2B5EF4-FFF2-40B4-BE49-F238E27FC236}">
                <a16:creationId xmlns:a16="http://schemas.microsoft.com/office/drawing/2014/main" id="{B4571445-4D9C-4649-B471-6298F722FC8A}"/>
              </a:ext>
            </a:extLst>
          </p:cNvPr>
          <p:cNvSpPr/>
          <p:nvPr/>
        </p:nvSpPr>
        <p:spPr>
          <a:xfrm>
            <a:off x="5247181" y="3186166"/>
            <a:ext cx="444295" cy="485513"/>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96485B32-3348-40DD-8E46-F23B5DAD11E3}"/>
              </a:ext>
            </a:extLst>
          </p:cNvPr>
          <p:cNvSpPr/>
          <p:nvPr/>
        </p:nvSpPr>
        <p:spPr>
          <a:xfrm>
            <a:off x="7359376" y="3189386"/>
            <a:ext cx="444295" cy="485513"/>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 name="Group 39">
            <a:extLst>
              <a:ext uri="{FF2B5EF4-FFF2-40B4-BE49-F238E27FC236}">
                <a16:creationId xmlns:a16="http://schemas.microsoft.com/office/drawing/2014/main" id="{251D277C-341B-437C-ACA8-70BECE3034CA}"/>
              </a:ext>
            </a:extLst>
          </p:cNvPr>
          <p:cNvGrpSpPr/>
          <p:nvPr/>
        </p:nvGrpSpPr>
        <p:grpSpPr>
          <a:xfrm>
            <a:off x="7621053" y="3655062"/>
            <a:ext cx="1166754" cy="400110"/>
            <a:chOff x="8634450" y="2090470"/>
            <a:chExt cx="1166754" cy="400110"/>
          </a:xfrm>
        </p:grpSpPr>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1AE330A1-E51A-4A7C-8E56-9CF95656807D}"/>
                    </a:ext>
                  </a:extLst>
                </p:cNvPr>
                <p:cNvSpPr txBox="1"/>
                <p:nvPr/>
              </p:nvSpPr>
              <p:spPr>
                <a:xfrm>
                  <a:off x="8753032" y="2090470"/>
                  <a:ext cx="10481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chemeClr val="bg2">
                                <a:lumMod val="50000"/>
                              </a:schemeClr>
                            </a:solidFill>
                            <a:latin typeface="Cambria Math"/>
                          </a:rPr>
                          <m:t>0</m:t>
                        </m:r>
                        <m:r>
                          <a:rPr lang="en-US" sz="2000" b="0" i="1" dirty="0" smtClean="0">
                            <a:solidFill>
                              <a:schemeClr val="bg2">
                                <a:lumMod val="50000"/>
                              </a:schemeClr>
                            </a:solidFill>
                            <a:latin typeface="Cambria Math" panose="02040503050406030204" pitchFamily="18" charset="0"/>
                          </a:rPr>
                          <m:t>10</m:t>
                        </m:r>
                        <m:r>
                          <a:rPr lang="en-US" sz="2000" b="0" i="1" dirty="0" smtClean="0">
                            <a:solidFill>
                              <a:schemeClr val="bg2">
                                <a:lumMod val="50000"/>
                              </a:schemeClr>
                            </a:solidFill>
                            <a:latin typeface="Cambria Math" panose="02040503050406030204" pitchFamily="18" charset="0"/>
                          </a:rPr>
                          <m:t>1</m:t>
                        </m:r>
                        <m:r>
                          <a:rPr lang="en-US" sz="2000" b="0" i="1" dirty="0" smtClean="0">
                            <a:solidFill>
                              <a:schemeClr val="bg2">
                                <a:lumMod val="50000"/>
                              </a:schemeClr>
                            </a:solidFill>
                            <a:latin typeface="Cambria Math" panose="02040503050406030204" pitchFamily="18" charset="0"/>
                          </a:rPr>
                          <m:t>…</m:t>
                        </m:r>
                      </m:oMath>
                    </m:oMathPara>
                  </a14:m>
                  <a:endParaRPr lang="en-US" sz="2000" dirty="0">
                    <a:solidFill>
                      <a:schemeClr val="bg2">
                        <a:lumMod val="50000"/>
                      </a:schemeClr>
                    </a:solidFill>
                  </a:endParaRPr>
                </a:p>
              </p:txBody>
            </p:sp>
          </mc:Choice>
          <mc:Fallback>
            <p:sp>
              <p:nvSpPr>
                <p:cNvPr id="41" name="TextBox 40">
                  <a:extLst>
                    <a:ext uri="{FF2B5EF4-FFF2-40B4-BE49-F238E27FC236}">
                      <a16:creationId xmlns:a16="http://schemas.microsoft.com/office/drawing/2014/main" id="{1AE330A1-E51A-4A7C-8E56-9CF95656807D}"/>
                    </a:ext>
                  </a:extLst>
                </p:cNvPr>
                <p:cNvSpPr txBox="1">
                  <a:spLocks noRot="1" noChangeAspect="1" noMove="1" noResize="1" noEditPoints="1" noAdjustHandles="1" noChangeArrowheads="1" noChangeShapeType="1" noTextEdit="1"/>
                </p:cNvSpPr>
                <p:nvPr/>
              </p:nvSpPr>
              <p:spPr>
                <a:xfrm>
                  <a:off x="8753032" y="2090470"/>
                  <a:ext cx="1048172" cy="400110"/>
                </a:xfrm>
                <a:prstGeom prst="rect">
                  <a:avLst/>
                </a:prstGeom>
                <a:blipFill>
                  <a:blip r:embed="rId9"/>
                  <a:stretch>
                    <a:fillRect/>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35401B31-ED1C-4DBA-A95F-D76CDA3CE4C5}"/>
                </a:ext>
              </a:extLst>
            </p:cNvPr>
            <p:cNvCxnSpPr/>
            <p:nvPr/>
          </p:nvCxnSpPr>
          <p:spPr>
            <a:xfrm flipH="1" flipV="1">
              <a:off x="8634450" y="2128424"/>
              <a:ext cx="210192" cy="178329"/>
            </a:xfrm>
            <a:prstGeom prst="straightConnector1">
              <a:avLst/>
            </a:prstGeom>
            <a:ln w="1905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3" name="Picture 3" descr="C:\Users\thomas\AppData\Local\Microsoft\Windows\Temporary Internet Files\Content.IE5\4ZCKUSH6\MC900198712[1].wmf">
            <a:extLst>
              <a:ext uri="{FF2B5EF4-FFF2-40B4-BE49-F238E27FC236}">
                <a16:creationId xmlns:a16="http://schemas.microsoft.com/office/drawing/2014/main" id="{60DDD724-7CC3-4BB3-8893-9579FF09CC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5548" y="3699119"/>
            <a:ext cx="1373434" cy="14013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415EF4A-1597-4576-8E88-B261B6502311}"/>
                  </a:ext>
                </a:extLst>
              </p:cNvPr>
              <p:cNvSpPr txBox="1"/>
              <p:nvPr/>
            </p:nvSpPr>
            <p:spPr>
              <a:xfrm>
                <a:off x="465634" y="2675643"/>
                <a:ext cx="4109330" cy="883575"/>
              </a:xfrm>
              <a:prstGeom prst="rect">
                <a:avLst/>
              </a:prstGeom>
              <a:noFill/>
            </p:spPr>
            <p:txBody>
              <a:bodyPr wrap="none" rtlCol="0">
                <a:spAutoFit/>
              </a:bodyPr>
              <a:lstStyle/>
              <a:p>
                <a:pPr>
                  <a:lnSpc>
                    <a:spcPct val="110000"/>
                  </a:lnSpc>
                </a:pPr>
                <a:r>
                  <a:rPr lang="en-US" sz="2400" dirty="0"/>
                  <a:t>Protocol guarantees generation</a:t>
                </a:r>
              </a:p>
              <a:p>
                <a:pPr>
                  <a:lnSpc>
                    <a:spcPct val="110000"/>
                  </a:lnSpc>
                </a:pPr>
                <a:r>
                  <a:rPr lang="en-US" sz="2400" dirty="0"/>
                  <a:t>of weak secret: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e>
                        <m:r>
                          <a:rPr lang="en-US" sz="2400" b="0" i="1" smtClean="0">
                            <a:solidFill>
                              <a:schemeClr val="accent2"/>
                            </a:solidFill>
                            <a:latin typeface="Cambria Math" panose="02040503050406030204" pitchFamily="18" charset="0"/>
                          </a:rPr>
                          <m:t>𝐸</m:t>
                        </m:r>
                      </m:e>
                    </m:d>
                    <m:r>
                      <a:rPr lang="en-US" sz="2400" b="0" i="1" smtClean="0">
                        <a:latin typeface="Cambria Math" panose="02040503050406030204" pitchFamily="18" charset="0"/>
                      </a:rPr>
                      <m:t>≥</m:t>
                    </m:r>
                    <m:r>
                      <a:rPr lang="en-US" sz="2400" b="0" i="1" smtClean="0">
                        <a:latin typeface="Cambria Math" panose="02040503050406030204" pitchFamily="18" charset="0"/>
                      </a:rPr>
                      <m:t>𝑘</m:t>
                    </m:r>
                  </m:oMath>
                </a14:m>
                <a:endParaRPr lang="en-US" sz="2400" dirty="0"/>
              </a:p>
            </p:txBody>
          </p:sp>
        </mc:Choice>
        <mc:Fallback>
          <p:sp>
            <p:nvSpPr>
              <p:cNvPr id="10" name="TextBox 9">
                <a:extLst>
                  <a:ext uri="{FF2B5EF4-FFF2-40B4-BE49-F238E27FC236}">
                    <a16:creationId xmlns:a16="http://schemas.microsoft.com/office/drawing/2014/main" id="{9415EF4A-1597-4576-8E88-B261B6502311}"/>
                  </a:ext>
                </a:extLst>
              </p:cNvPr>
              <p:cNvSpPr txBox="1">
                <a:spLocks noRot="1" noChangeAspect="1" noMove="1" noResize="1" noEditPoints="1" noAdjustHandles="1" noChangeArrowheads="1" noChangeShapeType="1" noTextEdit="1"/>
              </p:cNvSpPr>
              <p:nvPr/>
            </p:nvSpPr>
            <p:spPr>
              <a:xfrm>
                <a:off x="465634" y="2675643"/>
                <a:ext cx="4109330" cy="883575"/>
              </a:xfrm>
              <a:prstGeom prst="rect">
                <a:avLst/>
              </a:prstGeom>
              <a:blipFill>
                <a:blip r:embed="rId11"/>
                <a:stretch>
                  <a:fillRect l="-2226" t="-3448" r="-1484" b="-15172"/>
                </a:stretch>
              </a:blipFill>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EE67D61A-744C-4E69-962C-467E2942D1F4}"/>
              </a:ext>
            </a:extLst>
          </p:cNvPr>
          <p:cNvSpPr/>
          <p:nvPr/>
        </p:nvSpPr>
        <p:spPr>
          <a:xfrm>
            <a:off x="2111391" y="3679429"/>
            <a:ext cx="1821116" cy="671209"/>
          </a:xfrm>
          <a:prstGeom prst="wedgeRoundRectCallout">
            <a:avLst>
              <a:gd name="adj1" fmla="val 24772"/>
              <a:gd name="adj2" fmla="val -72861"/>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2"/>
                </a:solidFill>
              </a:rPr>
              <a:t>Quantum</a:t>
            </a:r>
            <a:r>
              <a:rPr lang="en-US" sz="2000" dirty="0">
                <a:solidFill>
                  <a:schemeClr val="accent2"/>
                </a:solidFill>
              </a:rPr>
              <a:t> side information! </a:t>
            </a:r>
            <a:r>
              <a:rPr lang="en-US" dirty="0"/>
              <a:t>!</a:t>
            </a:r>
          </a:p>
        </p:txBody>
      </p:sp>
      <mc:AlternateContent xmlns:mc="http://schemas.openxmlformats.org/markup-compatibility/2006">
        <mc:Choice xmlns:a14="http://schemas.microsoft.com/office/drawing/2010/main" Requires="a14">
          <p:sp>
            <p:nvSpPr>
              <p:cNvPr id="46" name="Rectangle 3">
                <a:extLst>
                  <a:ext uri="{FF2B5EF4-FFF2-40B4-BE49-F238E27FC236}">
                    <a16:creationId xmlns:a16="http://schemas.microsoft.com/office/drawing/2014/main" id="{0930151E-ADA7-40C0-8574-BAC151F0C70C}"/>
                  </a:ext>
                </a:extLst>
              </p:cNvPr>
              <p:cNvSpPr txBox="1">
                <a:spLocks noChangeArrowheads="1"/>
              </p:cNvSpPr>
              <p:nvPr/>
            </p:nvSpPr>
            <p:spPr>
              <a:xfrm>
                <a:off x="200612" y="5244087"/>
                <a:ext cx="7772400" cy="88492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10000"/>
                  </a:lnSpc>
                  <a:buFont typeface="Arial" panose="020B0604020202020204" pitchFamily="34" charset="0"/>
                  <a:buChar char="•"/>
                </a:pPr>
                <a:r>
                  <a:rPr lang="en-US" sz="2400" dirty="0"/>
                  <a:t>Do strong extractors extract uniform bits</a:t>
                </a:r>
                <a:br>
                  <a:rPr lang="en-US" sz="2400" dirty="0"/>
                </a:br>
                <a:r>
                  <a:rPr lang="en-US" sz="2400" dirty="0"/>
                  <a:t>from </a:t>
                </a:r>
                <a14:m>
                  <m:oMath xmlns:m="http://schemas.openxmlformats.org/officeDocument/2006/math">
                    <m:r>
                      <a:rPr lang="en-US" sz="2400" b="0" i="1" smtClean="0">
                        <a:latin typeface="Cambria Math" panose="02040503050406030204" pitchFamily="18" charset="0"/>
                      </a:rPr>
                      <m:t>𝑋</m:t>
                    </m:r>
                  </m:oMath>
                </a14:m>
                <a:r>
                  <a:rPr lang="en-US" sz="2400" dirty="0"/>
                  <a:t> </a:t>
                </a:r>
                <a:r>
                  <a:rPr lang="en-US" sz="2400" dirty="0" err="1"/>
                  <a:t>s.t.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m:t>
                        </m:r>
                      </m:sub>
                    </m:sSub>
                    <m:d>
                      <m:dPr>
                        <m:ctrlPr>
                          <a:rPr lang="en-US" sz="2400" i="1">
                            <a:latin typeface="Cambria Math" panose="02040503050406030204" pitchFamily="18" charset="0"/>
                          </a:rPr>
                        </m:ctrlPr>
                      </m:dPr>
                      <m:e>
                        <m:r>
                          <a:rPr lang="en-US" sz="2400" i="1">
                            <a:latin typeface="Cambria Math" panose="02040503050406030204" pitchFamily="18" charset="0"/>
                          </a:rPr>
                          <m:t>𝑋</m:t>
                        </m:r>
                      </m:e>
                      <m:e>
                        <m:r>
                          <a:rPr lang="en-US" sz="2400" i="1">
                            <a:solidFill>
                              <a:schemeClr val="accent2"/>
                            </a:solidFill>
                            <a:latin typeface="Cambria Math" panose="02040503050406030204" pitchFamily="18" charset="0"/>
                          </a:rPr>
                          <m:t>𝐸</m:t>
                        </m:r>
                      </m:e>
                    </m:d>
                    <m:r>
                      <a:rPr lang="en-US" sz="2400" i="1">
                        <a:latin typeface="Cambria Math" panose="02040503050406030204" pitchFamily="18" charset="0"/>
                      </a:rPr>
                      <m:t>≥</m:t>
                    </m:r>
                    <m:r>
                      <a:rPr lang="en-US" sz="2400" i="1">
                        <a:latin typeface="Cambria Math" panose="02040503050406030204" pitchFamily="18" charset="0"/>
                      </a:rPr>
                      <m:t>𝑘</m:t>
                    </m:r>
                  </m:oMath>
                </a14:m>
                <a:r>
                  <a:rPr lang="en-US" sz="2400" dirty="0"/>
                  <a:t>, for </a:t>
                </a:r>
                <a14:m>
                  <m:oMath xmlns:m="http://schemas.openxmlformats.org/officeDocument/2006/math">
                    <m:r>
                      <a:rPr lang="en-US" sz="2400" b="0" i="1" smtClean="0">
                        <a:solidFill>
                          <a:schemeClr val="accent2"/>
                        </a:solidFill>
                        <a:latin typeface="Cambria Math" panose="02040503050406030204" pitchFamily="18" charset="0"/>
                      </a:rPr>
                      <m:t>𝐸</m:t>
                    </m:r>
                  </m:oMath>
                </a14:m>
                <a:r>
                  <a:rPr lang="en-US" sz="2400" dirty="0"/>
                  <a:t> quantum? </a:t>
                </a:r>
              </a:p>
            </p:txBody>
          </p:sp>
        </mc:Choice>
        <mc:Fallback>
          <p:sp>
            <p:nvSpPr>
              <p:cNvPr id="46" name="Rectangle 3">
                <a:extLst>
                  <a:ext uri="{FF2B5EF4-FFF2-40B4-BE49-F238E27FC236}">
                    <a16:creationId xmlns:a16="http://schemas.microsoft.com/office/drawing/2014/main" id="{0930151E-ADA7-40C0-8574-BAC151F0C70C}"/>
                  </a:ext>
                </a:extLst>
              </p:cNvPr>
              <p:cNvSpPr txBox="1">
                <a:spLocks noRot="1" noChangeAspect="1" noMove="1" noResize="1" noEditPoints="1" noAdjustHandles="1" noChangeArrowheads="1" noChangeShapeType="1" noTextEdit="1"/>
              </p:cNvSpPr>
              <p:nvPr/>
            </p:nvSpPr>
            <p:spPr>
              <a:xfrm>
                <a:off x="200612" y="5244087"/>
                <a:ext cx="7772400" cy="884929"/>
              </a:xfrm>
              <a:prstGeom prst="rect">
                <a:avLst/>
              </a:prstGeom>
              <a:blipFill>
                <a:blip r:embed="rId12"/>
                <a:stretch>
                  <a:fillRect l="-1569" t="-3448" b="-15172"/>
                </a:stretch>
              </a:blipFill>
            </p:spPr>
            <p:txBody>
              <a:bodyPr/>
              <a:lstStyle/>
              <a:p>
                <a:r>
                  <a:rPr lang="en-US">
                    <a:noFill/>
                  </a:rPr>
                  <a:t> </a:t>
                </a:r>
              </a:p>
            </p:txBody>
          </p:sp>
        </mc:Fallback>
      </mc:AlternateContent>
      <p:sp>
        <p:nvSpPr>
          <p:cNvPr id="44" name="Freeform 102">
            <a:extLst>
              <a:ext uri="{FF2B5EF4-FFF2-40B4-BE49-F238E27FC236}">
                <a16:creationId xmlns:a16="http://schemas.microsoft.com/office/drawing/2014/main" id="{E56A0159-E6F5-471A-9C79-18AD9E3581FC}"/>
              </a:ext>
            </a:extLst>
          </p:cNvPr>
          <p:cNvSpPr>
            <a:spLocks noChangeArrowheads="1"/>
          </p:cNvSpPr>
          <p:nvPr/>
        </p:nvSpPr>
        <p:spPr bwMode="auto">
          <a:xfrm rot="2775478">
            <a:off x="6153900" y="3769095"/>
            <a:ext cx="1121109" cy="108430"/>
          </a:xfrm>
          <a:custGeom>
            <a:avLst/>
            <a:gdLst>
              <a:gd name="T0" fmla="*/ 0 w 3850824"/>
              <a:gd name="T1" fmla="*/ 236747 h 361846"/>
              <a:gd name="T2" fmla="*/ 131323 w 3850824"/>
              <a:gd name="T3" fmla="*/ 86504 h 361846"/>
              <a:gd name="T4" fmla="*/ 233464 w 3850824"/>
              <a:gd name="T5" fmla="*/ 359673 h 361846"/>
              <a:gd name="T6" fmla="*/ 379379 w 3850824"/>
              <a:gd name="T7" fmla="*/ 86504 h 361846"/>
              <a:gd name="T8" fmla="*/ 496111 w 3850824"/>
              <a:gd name="T9" fmla="*/ 359673 h 361846"/>
              <a:gd name="T10" fmla="*/ 612843 w 3850824"/>
              <a:gd name="T11" fmla="*/ 72846 h 361846"/>
              <a:gd name="T12" fmla="*/ 714983 w 3850824"/>
              <a:gd name="T13" fmla="*/ 332356 h 361846"/>
              <a:gd name="T14" fmla="*/ 824419 w 3850824"/>
              <a:gd name="T15" fmla="*/ 45528 h 361846"/>
              <a:gd name="T16" fmla="*/ 926559 w 3850824"/>
              <a:gd name="T17" fmla="*/ 332356 h 361846"/>
              <a:gd name="T18" fmla="*/ 1043292 w 3850824"/>
              <a:gd name="T19" fmla="*/ 45528 h 361846"/>
              <a:gd name="T20" fmla="*/ 1145432 w 3850824"/>
              <a:gd name="T21" fmla="*/ 305040 h 361846"/>
              <a:gd name="T22" fmla="*/ 1254868 w 3850824"/>
              <a:gd name="T23" fmla="*/ 31870 h 361846"/>
              <a:gd name="T24" fmla="*/ 1349713 w 3850824"/>
              <a:gd name="T25" fmla="*/ 305040 h 361846"/>
              <a:gd name="T26" fmla="*/ 1451853 w 3850824"/>
              <a:gd name="T27" fmla="*/ 45528 h 361846"/>
              <a:gd name="T28" fmla="*/ 1532106 w 3850824"/>
              <a:gd name="T29" fmla="*/ 318699 h 361846"/>
              <a:gd name="T30" fmla="*/ 1648838 w 3850824"/>
              <a:gd name="T31" fmla="*/ 18211 h 361846"/>
              <a:gd name="T32" fmla="*/ 1736387 w 3850824"/>
              <a:gd name="T33" fmla="*/ 332356 h 361846"/>
              <a:gd name="T34" fmla="*/ 1838528 w 3850824"/>
              <a:gd name="T35" fmla="*/ 18211 h 361846"/>
              <a:gd name="T36" fmla="*/ 1926077 w 3850824"/>
              <a:gd name="T37" fmla="*/ 332356 h 361846"/>
              <a:gd name="T38" fmla="*/ 2013626 w 3850824"/>
              <a:gd name="T39" fmla="*/ 18211 h 361846"/>
              <a:gd name="T40" fmla="*/ 2057400 w 3850824"/>
              <a:gd name="T41" fmla="*/ 223089 h 3618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50824"/>
              <a:gd name="T64" fmla="*/ 0 h 361846"/>
              <a:gd name="T65" fmla="*/ 3850824 w 3850824"/>
              <a:gd name="T66" fmla="*/ 361846 h 3618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50824" h="361846">
                <a:moveTo>
                  <a:pt x="0" y="236679"/>
                </a:moveTo>
                <a:cubicBezTo>
                  <a:pt x="86484" y="151338"/>
                  <a:pt x="172968" y="65997"/>
                  <a:pt x="245797" y="86479"/>
                </a:cubicBezTo>
                <a:cubicBezTo>
                  <a:pt x="318626" y="106961"/>
                  <a:pt x="359592" y="359570"/>
                  <a:pt x="436973" y="359570"/>
                </a:cubicBezTo>
                <a:cubicBezTo>
                  <a:pt x="514354" y="359570"/>
                  <a:pt x="628149" y="86479"/>
                  <a:pt x="710081" y="86479"/>
                </a:cubicBezTo>
                <a:cubicBezTo>
                  <a:pt x="792013" y="86479"/>
                  <a:pt x="855739" y="361846"/>
                  <a:pt x="928568" y="359570"/>
                </a:cubicBezTo>
                <a:cubicBezTo>
                  <a:pt x="1001397" y="357294"/>
                  <a:pt x="1078777" y="77377"/>
                  <a:pt x="1147054" y="72825"/>
                </a:cubicBezTo>
                <a:cubicBezTo>
                  <a:pt x="1215331" y="68274"/>
                  <a:pt x="1272229" y="336813"/>
                  <a:pt x="1338230" y="332261"/>
                </a:cubicBezTo>
                <a:cubicBezTo>
                  <a:pt x="1404231" y="327709"/>
                  <a:pt x="1477060" y="45515"/>
                  <a:pt x="1543061" y="45515"/>
                </a:cubicBezTo>
                <a:cubicBezTo>
                  <a:pt x="1609062" y="45515"/>
                  <a:pt x="1665959" y="332261"/>
                  <a:pt x="1734236" y="332261"/>
                </a:cubicBezTo>
                <a:cubicBezTo>
                  <a:pt x="1802513" y="332261"/>
                  <a:pt x="1884446" y="50067"/>
                  <a:pt x="1952723" y="45515"/>
                </a:cubicBezTo>
                <a:cubicBezTo>
                  <a:pt x="2021000" y="40964"/>
                  <a:pt x="2077898" y="307228"/>
                  <a:pt x="2143899" y="304952"/>
                </a:cubicBezTo>
                <a:cubicBezTo>
                  <a:pt x="2209900" y="302676"/>
                  <a:pt x="2285005" y="31861"/>
                  <a:pt x="2348730" y="31861"/>
                </a:cubicBezTo>
                <a:cubicBezTo>
                  <a:pt x="2412455" y="31861"/>
                  <a:pt x="2464801" y="302676"/>
                  <a:pt x="2526250" y="304952"/>
                </a:cubicBezTo>
                <a:cubicBezTo>
                  <a:pt x="2587699" y="307228"/>
                  <a:pt x="2660529" y="43239"/>
                  <a:pt x="2717426" y="45515"/>
                </a:cubicBezTo>
                <a:cubicBezTo>
                  <a:pt x="2774323" y="47791"/>
                  <a:pt x="2806186" y="323158"/>
                  <a:pt x="2867635" y="318607"/>
                </a:cubicBezTo>
                <a:cubicBezTo>
                  <a:pt x="2929084" y="314056"/>
                  <a:pt x="3022396" y="15930"/>
                  <a:pt x="3086121" y="18206"/>
                </a:cubicBezTo>
                <a:cubicBezTo>
                  <a:pt x="3149846" y="20482"/>
                  <a:pt x="3190813" y="332261"/>
                  <a:pt x="3249986" y="332261"/>
                </a:cubicBezTo>
                <a:cubicBezTo>
                  <a:pt x="3309159" y="332261"/>
                  <a:pt x="3381989" y="18206"/>
                  <a:pt x="3441162" y="18206"/>
                </a:cubicBezTo>
                <a:cubicBezTo>
                  <a:pt x="3500335" y="18206"/>
                  <a:pt x="3550405" y="332261"/>
                  <a:pt x="3605027" y="332261"/>
                </a:cubicBezTo>
                <a:cubicBezTo>
                  <a:pt x="3659649" y="332261"/>
                  <a:pt x="3727926" y="36412"/>
                  <a:pt x="3768892" y="18206"/>
                </a:cubicBezTo>
                <a:cubicBezTo>
                  <a:pt x="3809858" y="0"/>
                  <a:pt x="3850824" y="223025"/>
                  <a:pt x="3850824" y="223025"/>
                </a:cubicBezTo>
              </a:path>
            </a:pathLst>
          </a:custGeom>
          <a:noFill/>
          <a:ln w="25400">
            <a:solidFill>
              <a:schemeClr val="accent2"/>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tx2"/>
              </a:solidFill>
              <a:latin typeface="+mn-lt"/>
              <a:ea typeface="+mn-ea"/>
            </a:endParaRPr>
          </a:p>
        </p:txBody>
      </p:sp>
      <p:pic>
        <p:nvPicPr>
          <p:cNvPr id="45" name="Picture 44" descr="photon.jpg">
            <a:extLst>
              <a:ext uri="{FF2B5EF4-FFF2-40B4-BE49-F238E27FC236}">
                <a16:creationId xmlns:a16="http://schemas.microsoft.com/office/drawing/2014/main" id="{F2463132-1499-4222-B839-FE01E0CA3E21}"/>
              </a:ext>
            </a:extLst>
          </p:cNvPr>
          <p:cNvPicPr>
            <a:picLocks noChangeAspect="1"/>
          </p:cNvPicPr>
          <p:nvPr/>
        </p:nvPicPr>
        <p:blipFill>
          <a:blip r:embed="rId8"/>
          <a:srcRect l="67809" t="15842" r="15429" b="17624"/>
          <a:stretch>
            <a:fillRect/>
          </a:stretch>
        </p:blipFill>
        <p:spPr>
          <a:xfrm>
            <a:off x="7082935" y="3986999"/>
            <a:ext cx="238321" cy="472570"/>
          </a:xfrm>
          <a:prstGeom prst="rect">
            <a:avLst/>
          </a:prstGeom>
        </p:spPr>
      </p:pic>
    </p:spTree>
    <p:extLst>
      <p:ext uri="{BB962C8B-B14F-4D97-AF65-F5344CB8AC3E}">
        <p14:creationId xmlns:p14="http://schemas.microsoft.com/office/powerpoint/2010/main" val="33000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8" grpId="0" animBg="1"/>
      <p:bldP spid="39" grpId="0" animBg="1"/>
      <p:bldP spid="10" grpId="0"/>
      <p:bldP spid="12" grpId="0" animBg="1"/>
      <p:bldP spid="46" grpId="0"/>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E403F-B036-462E-A20A-40C795B7604C}"/>
              </a:ext>
            </a:extLst>
          </p:cNvPr>
          <p:cNvPicPr>
            <a:picLocks noChangeAspect="1"/>
          </p:cNvPicPr>
          <p:nvPr/>
        </p:nvPicPr>
        <p:blipFill>
          <a:blip r:embed="rId3"/>
          <a:stretch>
            <a:fillRect/>
          </a:stretch>
        </p:blipFill>
        <p:spPr>
          <a:xfrm>
            <a:off x="3746772" y="1961989"/>
            <a:ext cx="5415516" cy="3443318"/>
          </a:xfrm>
          <a:prstGeom prst="rect">
            <a:avLst/>
          </a:prstGeom>
        </p:spPr>
      </p:pic>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Example: indexing extractor</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35466" y="1033272"/>
                <a:ext cx="8821150" cy="521208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10000"/>
                  </a:lnSpc>
                  <a:buFont typeface="Arial" panose="020B0604020202020204" pitchFamily="34" charset="0"/>
                  <a:buChar char="•"/>
                </a:pPr>
                <a:r>
                  <a:rPr lang="en-US" sz="2400" dirty="0"/>
                  <a:t>2-bit source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e>
                    </m:d>
                    <m:r>
                      <a:rPr lang="en-US" sz="2400" b="0" i="0" smtClean="0">
                        <a:latin typeface="Cambria Math" panose="02040503050406030204" pitchFamily="18" charset="0"/>
                      </a:rPr>
                      <m:t>,</m:t>
                    </m:r>
                  </m:oMath>
                </a14:m>
                <a:r>
                  <a:rPr lang="en-US" sz="2400" dirty="0"/>
                  <a:t>    seed </a:t>
                </a:r>
                <a14:m>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∈{1,2}</m:t>
                    </m:r>
                  </m:oMath>
                </a14:m>
                <a:r>
                  <a:rPr lang="en-US" sz="2400" dirty="0"/>
                  <a:t>,   </a:t>
                </a:r>
                <a14:m>
                  <m:oMath xmlns:m="http://schemas.openxmlformats.org/officeDocument/2006/math">
                    <m:r>
                      <m:rPr>
                        <m:sty m:val="p"/>
                      </m:rPr>
                      <a:rPr lang="en-US" sz="2400" b="0" i="1" dirty="0" smtClean="0">
                        <a:latin typeface="Cambria Math" panose="02040503050406030204" pitchFamily="18" charset="0"/>
                      </a:rPr>
                      <m:t>Ext</m:t>
                    </m:r>
                    <m:r>
                      <a:rPr lang="en-US" sz="2400" b="0" i="1" dirty="0" smtClean="0">
                        <a:latin typeface="Cambria Math" panose="02040503050406030204" pitchFamily="18" charset="0"/>
                      </a:rPr>
                      <m:t> </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𝑌</m:t>
                        </m:r>
                      </m:e>
                    </m:d>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𝑌</m:t>
                        </m:r>
                      </m:sub>
                    </m:sSub>
                  </m:oMath>
                </a14:m>
                <a:endParaRPr lang="en-US" sz="2400" dirty="0"/>
              </a:p>
              <a:p>
                <a:pPr marL="400050" indent="-342900">
                  <a:lnSpc>
                    <a:spcPct val="110000"/>
                  </a:lnSpc>
                  <a:buFont typeface="Arial" panose="020B0604020202020204" pitchFamily="34" charset="0"/>
                  <a:buChar char="•"/>
                </a:pPr>
                <a:r>
                  <a:rPr lang="en-US" sz="2400" b="0" dirty="0"/>
                  <a:t>Bounded storage model: </a:t>
                </a:r>
                <a14:m>
                  <m:oMath xmlns:m="http://schemas.openxmlformats.org/officeDocument/2006/math">
                    <m:r>
                      <a:rPr lang="en-US" sz="2400" b="0" i="1" dirty="0" smtClean="0">
                        <a:latin typeface="Cambria Math" panose="02040503050406030204" pitchFamily="18" charset="0"/>
                      </a:rPr>
                      <m:t>𝐸</m:t>
                    </m:r>
                  </m:oMath>
                </a14:m>
                <a:r>
                  <a:rPr lang="en-US" sz="2400" dirty="0"/>
                  <a:t> = 1 bit/1 qubit</a:t>
                </a:r>
              </a:p>
              <a:p>
                <a:pPr marL="400050" indent="-342900">
                  <a:lnSpc>
                    <a:spcPct val="110000"/>
                  </a:lnSpc>
                  <a:buFont typeface="Arial" panose="020B0604020202020204" pitchFamily="34" charset="0"/>
                  <a:buChar char="•"/>
                </a:pPr>
                <a:r>
                  <a:rPr lang="en-US" sz="2400" dirty="0"/>
                  <a:t>Classical: </a:t>
                </a:r>
                <a14:m>
                  <m:oMath xmlns:m="http://schemas.openxmlformats.org/officeDocument/2006/math">
                    <m:r>
                      <a:rPr lang="en-US" sz="2400" b="0" i="1" smtClean="0">
                        <a:latin typeface="Cambria Math" panose="02040503050406030204" pitchFamily="18" charset="0"/>
                      </a:rPr>
                      <m:t>𝐸</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a14:m>
                <a:r>
                  <a:rPr lang="en-US" sz="2400" dirty="0"/>
                  <a:t>gives advantage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endParaRPr lang="en-US" sz="2400" dirty="0"/>
              </a:p>
              <a:p>
                <a:pPr marL="400050" indent="-342900">
                  <a:lnSpc>
                    <a:spcPct val="110000"/>
                  </a:lnSpc>
                  <a:buFont typeface="Arial" panose="020B0604020202020204" pitchFamily="34" charset="0"/>
                  <a:buChar char="•"/>
                </a:pPr>
                <a:r>
                  <a:rPr lang="en-US" sz="2400" dirty="0"/>
                  <a:t>Quantum: can get </a:t>
                </a:r>
                <a:br>
                  <a:rPr lang="en-US" sz="2400" dirty="0"/>
                </a:br>
                <a:r>
                  <a:rPr lang="en-US" sz="2400" dirty="0"/>
                  <a:t>advantage </a:t>
                </a:r>
                <a14:m>
                  <m:oMath xmlns:m="http://schemas.openxmlformats.org/officeDocument/2006/math">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e>
                        </m:rad>
                      </m:num>
                      <m:den>
                        <m:r>
                          <a:rPr lang="en-US" sz="2400" b="0" i="1" smtClean="0">
                            <a:latin typeface="Cambria Math" panose="02040503050406030204" pitchFamily="18" charset="0"/>
                          </a:rPr>
                          <m:t>2</m:t>
                        </m:r>
                      </m:den>
                    </m:f>
                    <m:r>
                      <a:rPr lang="en-US" sz="2400" b="0" i="1" smtClean="0">
                        <a:latin typeface="Cambria Math" panose="02040503050406030204" pitchFamily="18" charset="0"/>
                      </a:rPr>
                      <m:t>≈0.85</m:t>
                    </m:r>
                  </m:oMath>
                </a14:m>
                <a:br>
                  <a:rPr lang="en-US" sz="2400" dirty="0"/>
                </a:br>
                <a:r>
                  <a:rPr lang="en-US" dirty="0"/>
                  <a:t>[ANTV’98]</a:t>
                </a:r>
                <a:endParaRPr lang="en-US" sz="2400" dirty="0"/>
              </a:p>
              <a:p>
                <a:pPr marL="57150" indent="0">
                  <a:lnSpc>
                    <a:spcPct val="110000"/>
                  </a:lnSpc>
                  <a:buNone/>
                </a:pPr>
                <a:endParaRPr lang="en-US" sz="2400" i="1" dirty="0">
                  <a:latin typeface="Cambria Math" panose="02040503050406030204" pitchFamily="18" charset="0"/>
                </a:endParaRPr>
              </a:p>
              <a:p>
                <a:pPr marL="400050" indent="-342900">
                  <a:lnSpc>
                    <a:spcPct val="110000"/>
                  </a:lnSpc>
                  <a:buFont typeface="Arial" panose="020B0604020202020204" pitchFamily="34" charset="0"/>
                  <a:buChar char="•"/>
                </a:pPr>
                <a:endParaRPr lang="en-US" sz="2400" i="1" dirty="0">
                  <a:latin typeface="Cambria Math" panose="02040503050406030204" pitchFamily="18" charset="0"/>
                </a:endParaRPr>
              </a:p>
              <a:p>
                <a:pPr marL="400050" indent="-342900">
                  <a:lnSpc>
                    <a:spcPct val="110000"/>
                  </a:lnSpc>
                  <a:buFont typeface="Arial" panose="020B0604020202020204" pitchFamily="34" charset="0"/>
                  <a:buChar char="•"/>
                </a:pPr>
                <a:r>
                  <a:rPr lang="en-US" sz="2400" dirty="0"/>
                  <a:t>Does not generalize: no asymptotic quantum advantage</a:t>
                </a:r>
                <a:br>
                  <a:rPr lang="en-US" sz="2400" dirty="0"/>
                </a:br>
                <a:r>
                  <a:rPr lang="en-US" sz="2400" dirty="0"/>
                  <a:t>for random access codes</a:t>
                </a:r>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35466" y="1033272"/>
                <a:ext cx="8821150" cy="5212080"/>
              </a:xfrm>
              <a:prstGeom prst="rect">
                <a:avLst/>
              </a:prstGeom>
              <a:blipFill>
                <a:blip r:embed="rId4"/>
                <a:stretch>
                  <a:fillRect l="-346" t="-936" b="-819"/>
                </a:stretch>
              </a:blipFill>
            </p:spPr>
            <p:txBody>
              <a:bodyPr/>
              <a:lstStyle/>
              <a:p>
                <a:r>
                  <a:rPr lang="en-US">
                    <a:noFill/>
                  </a:rPr>
                  <a:t> </a:t>
                </a:r>
              </a:p>
            </p:txBody>
          </p:sp>
        </mc:Fallback>
      </mc:AlternateContent>
    </p:spTree>
    <p:extLst>
      <p:ext uri="{BB962C8B-B14F-4D97-AF65-F5344CB8AC3E}">
        <p14:creationId xmlns:p14="http://schemas.microsoft.com/office/powerpoint/2010/main" val="12694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p:cNvGrpSpPr/>
          <p:nvPr/>
        </p:nvGrpSpPr>
        <p:grpSpPr>
          <a:xfrm>
            <a:off x="2030573" y="1460359"/>
            <a:ext cx="2606717" cy="1864425"/>
            <a:chOff x="2186517" y="1412175"/>
            <a:chExt cx="2606717" cy="1864425"/>
          </a:xfrm>
        </p:grpSpPr>
        <p:sp>
          <p:nvSpPr>
            <p:cNvPr id="11" name="TextBox 10"/>
            <p:cNvSpPr txBox="1"/>
            <p:nvPr/>
          </p:nvSpPr>
          <p:spPr>
            <a:xfrm>
              <a:off x="2286000" y="1412175"/>
              <a:ext cx="381836" cy="400110"/>
            </a:xfrm>
            <a:prstGeom prst="rect">
              <a:avLst/>
            </a:prstGeom>
            <a:noFill/>
          </p:spPr>
          <p:txBody>
            <a:bodyPr wrap="none" rtlCol="0">
              <a:spAutoFit/>
            </a:bodyPr>
            <a:lstStyle/>
            <a:p>
              <a:r>
                <a:rPr lang="en-US" sz="2000" dirty="0"/>
                <a:t>x</a:t>
              </a:r>
              <a:r>
                <a:rPr lang="en-US" sz="2000" baseline="-25000" dirty="0"/>
                <a:t>1</a:t>
              </a:r>
            </a:p>
          </p:txBody>
        </p:sp>
        <p:sp>
          <p:nvSpPr>
            <p:cNvPr id="12" name="TextBox 11"/>
            <p:cNvSpPr txBox="1"/>
            <p:nvPr/>
          </p:nvSpPr>
          <p:spPr>
            <a:xfrm>
              <a:off x="2298342" y="1669165"/>
              <a:ext cx="381836" cy="400110"/>
            </a:xfrm>
            <a:prstGeom prst="rect">
              <a:avLst/>
            </a:prstGeom>
            <a:noFill/>
          </p:spPr>
          <p:txBody>
            <a:bodyPr wrap="none" rtlCol="0">
              <a:spAutoFit/>
            </a:bodyPr>
            <a:lstStyle/>
            <a:p>
              <a:r>
                <a:rPr lang="en-US" sz="2000" dirty="0"/>
                <a:t>x</a:t>
              </a:r>
              <a:r>
                <a:rPr lang="en-US" sz="2000" baseline="-25000" dirty="0"/>
                <a:t>3</a:t>
              </a:r>
            </a:p>
          </p:txBody>
        </p:sp>
        <p:sp>
          <p:nvSpPr>
            <p:cNvPr id="13" name="TextBox 12"/>
            <p:cNvSpPr txBox="1"/>
            <p:nvPr/>
          </p:nvSpPr>
          <p:spPr>
            <a:xfrm>
              <a:off x="2186517" y="2869255"/>
              <a:ext cx="524503" cy="400110"/>
            </a:xfrm>
            <a:prstGeom prst="rect">
              <a:avLst/>
            </a:prstGeom>
            <a:noFill/>
          </p:spPr>
          <p:txBody>
            <a:bodyPr wrap="none" rtlCol="0">
              <a:spAutoFit/>
            </a:bodyPr>
            <a:lstStyle/>
            <a:p>
              <a:r>
                <a:rPr lang="en-US" sz="2000" dirty="0"/>
                <a:t>x</a:t>
              </a:r>
              <a:r>
                <a:rPr lang="en-US" sz="2000" baseline="-25000" dirty="0"/>
                <a:t>n-1</a:t>
              </a:r>
            </a:p>
          </p:txBody>
        </p:sp>
        <p:grpSp>
          <p:nvGrpSpPr>
            <p:cNvPr id="6" name="Group 39"/>
            <p:cNvGrpSpPr/>
            <p:nvPr/>
          </p:nvGrpSpPr>
          <p:grpSpPr>
            <a:xfrm>
              <a:off x="2643717" y="1592965"/>
              <a:ext cx="1763196" cy="1556223"/>
              <a:chOff x="1981200" y="1752600"/>
              <a:chExt cx="1371600" cy="1219200"/>
            </a:xfrm>
          </p:grpSpPr>
          <p:sp>
            <p:nvSpPr>
              <p:cNvPr id="4" name="Oval 3"/>
              <p:cNvSpPr/>
              <p:nvPr/>
            </p:nvSpPr>
            <p:spPr>
              <a:xfrm>
                <a:off x="19812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81200" y="1976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812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766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6600" y="1976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766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766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6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766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407725" y="1429000"/>
              <a:ext cx="381836" cy="400110"/>
            </a:xfrm>
            <a:prstGeom prst="rect">
              <a:avLst/>
            </a:prstGeom>
            <a:noFill/>
          </p:spPr>
          <p:txBody>
            <a:bodyPr wrap="none" rtlCol="0">
              <a:spAutoFit/>
            </a:bodyPr>
            <a:lstStyle/>
            <a:p>
              <a:r>
                <a:rPr lang="en-US" sz="2000" dirty="0"/>
                <a:t>x</a:t>
              </a:r>
              <a:r>
                <a:rPr lang="en-US" sz="2000" baseline="-25000" dirty="0"/>
                <a:t>2</a:t>
              </a:r>
            </a:p>
          </p:txBody>
        </p:sp>
        <p:sp>
          <p:nvSpPr>
            <p:cNvPr id="27" name="TextBox 26"/>
            <p:cNvSpPr txBox="1"/>
            <p:nvPr/>
          </p:nvSpPr>
          <p:spPr>
            <a:xfrm>
              <a:off x="4396317" y="1692915"/>
              <a:ext cx="381836" cy="400110"/>
            </a:xfrm>
            <a:prstGeom prst="rect">
              <a:avLst/>
            </a:prstGeom>
            <a:noFill/>
          </p:spPr>
          <p:txBody>
            <a:bodyPr wrap="none" rtlCol="0">
              <a:spAutoFit/>
            </a:bodyPr>
            <a:lstStyle/>
            <a:p>
              <a:r>
                <a:rPr lang="en-US" sz="2000" dirty="0"/>
                <a:t>x</a:t>
              </a:r>
              <a:r>
                <a:rPr lang="en-US" sz="2000" baseline="-25000" dirty="0"/>
                <a:t>4</a:t>
              </a:r>
            </a:p>
          </p:txBody>
        </p:sp>
        <p:sp>
          <p:nvSpPr>
            <p:cNvPr id="28" name="TextBox 27"/>
            <p:cNvSpPr txBox="1"/>
            <p:nvPr/>
          </p:nvSpPr>
          <p:spPr>
            <a:xfrm>
              <a:off x="4408192" y="2876490"/>
              <a:ext cx="385042" cy="400110"/>
            </a:xfrm>
            <a:prstGeom prst="rect">
              <a:avLst/>
            </a:prstGeom>
            <a:noFill/>
          </p:spPr>
          <p:txBody>
            <a:bodyPr wrap="none" rtlCol="0">
              <a:spAutoFit/>
            </a:bodyPr>
            <a:lstStyle/>
            <a:p>
              <a:r>
                <a:rPr lang="en-US" sz="2000" dirty="0" err="1"/>
                <a:t>x</a:t>
              </a:r>
              <a:r>
                <a:rPr lang="en-US" sz="2000" baseline="-25000" dirty="0" err="1"/>
                <a:t>n</a:t>
              </a:r>
              <a:endParaRPr lang="en-US" sz="2000" baseline="-25000" dirty="0"/>
            </a:p>
          </p:txBody>
        </p:sp>
      </p:grpSp>
      <p:grpSp>
        <p:nvGrpSpPr>
          <p:cNvPr id="20" name="Group 40"/>
          <p:cNvGrpSpPr/>
          <p:nvPr/>
        </p:nvGrpSpPr>
        <p:grpSpPr>
          <a:xfrm>
            <a:off x="2572787" y="1702399"/>
            <a:ext cx="1595976" cy="1437560"/>
            <a:chOff x="2003332" y="1988035"/>
            <a:chExt cx="1595976" cy="1437560"/>
          </a:xfrm>
        </p:grpSpPr>
        <p:cxnSp>
          <p:nvCxnSpPr>
            <p:cNvPr id="30" name="Straight Connector 29"/>
            <p:cNvCxnSpPr/>
            <p:nvPr/>
          </p:nvCxnSpPr>
          <p:spPr>
            <a:xfrm rot="16200000" flipH="1">
              <a:off x="2092333" y="1914449"/>
              <a:ext cx="1424571" cy="158163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016273" y="1988035"/>
              <a:ext cx="1581631" cy="25108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214577" y="2040864"/>
              <a:ext cx="1173486" cy="159597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39" name="Object 38"/>
          <p:cNvGraphicFramePr>
            <a:graphicFrameLocks noChangeAspect="1"/>
          </p:cNvGraphicFramePr>
          <p:nvPr>
            <p:extLst>
              <p:ext uri="{D42A27DB-BD31-4B8C-83A1-F6EECF244321}">
                <p14:modId xmlns:p14="http://schemas.microsoft.com/office/powerpoint/2010/main" val="1575860351"/>
              </p:ext>
            </p:extLst>
          </p:nvPr>
        </p:nvGraphicFramePr>
        <p:xfrm>
          <a:off x="5535773" y="2122099"/>
          <a:ext cx="3376083" cy="419100"/>
        </p:xfrm>
        <a:graphic>
          <a:graphicData uri="http://schemas.openxmlformats.org/presentationml/2006/ole">
            <mc:AlternateContent xmlns:mc="http://schemas.openxmlformats.org/markup-compatibility/2006">
              <mc:Choice xmlns:v="urn:schemas-microsoft-com:vml" Requires="v">
                <p:oleObj spid="_x0000_s1098" name="Equation" r:id="rId5" imgW="1841400" imgH="228600" progId="Equation.3">
                  <p:embed/>
                </p:oleObj>
              </mc:Choice>
              <mc:Fallback>
                <p:oleObj name="Equation" r:id="rId5" imgW="1841400" imgH="228600" progId="Equation.3">
                  <p:embed/>
                  <p:pic>
                    <p:nvPicPr>
                      <p:cNvPr id="39"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5773" y="2122099"/>
                        <a:ext cx="337608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42" name="TextBox 41"/>
              <p:cNvSpPr txBox="1"/>
              <p:nvPr/>
            </p:nvSpPr>
            <p:spPr>
              <a:xfrm>
                <a:off x="152400" y="3524684"/>
                <a:ext cx="8610600" cy="3190810"/>
              </a:xfrm>
              <a:prstGeom prst="rect">
                <a:avLst/>
              </a:prstGeom>
              <a:noFill/>
            </p:spPr>
            <p:txBody>
              <a:bodyPr wrap="square" rtlCol="0">
                <a:spAutoFit/>
              </a:bodyPr>
              <a:lstStyle/>
              <a:p>
                <a:pPr>
                  <a:lnSpc>
                    <a:spcPct val="120000"/>
                  </a:lnSpc>
                  <a:buFont typeface="Arial" pitchFamily="34" charset="0"/>
                  <a:buChar char="•"/>
                </a:pPr>
                <a:r>
                  <a:rPr lang="en-US" sz="2400" dirty="0"/>
                  <a:t>  Classical adversary: cannot do better than birthday paradox </a:t>
                </a:r>
              </a:p>
              <a:p>
                <a:pPr lvl="1">
                  <a:lnSpc>
                    <a:spcPct val="120000"/>
                  </a:lnSpc>
                </a:pPr>
                <a:r>
                  <a:rPr lang="en-US" sz="2400" dirty="0"/>
                  <a:t>→ need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𝑛</m:t>
                    </m:r>
                    <m:r>
                      <a:rPr lang="en-US" sz="2400" i="1" dirty="0" smtClean="0">
                        <a:latin typeface="Cambria Math" panose="02040503050406030204" pitchFamily="18" charset="0"/>
                      </a:rPr>
                      <m:t> </m:t>
                    </m:r>
                  </m:oMath>
                </a14:m>
                <a:r>
                  <a:rPr lang="en-US" sz="2400" dirty="0"/>
                  <a:t>bits of information about </a:t>
                </a:r>
                <a14:m>
                  <m:oMath xmlns:m="http://schemas.openxmlformats.org/officeDocument/2006/math">
                    <m:r>
                      <a:rPr lang="en-US" sz="2400" i="1" dirty="0" smtClean="0">
                        <a:latin typeface="Cambria Math" panose="02040503050406030204" pitchFamily="18" charset="0"/>
                      </a:rPr>
                      <m:t>𝑥</m:t>
                    </m:r>
                  </m:oMath>
                </a14:m>
                <a:endParaRPr lang="en-US" sz="2400" dirty="0"/>
              </a:p>
              <a:p>
                <a:pPr>
                  <a:lnSpc>
                    <a:spcPct val="120000"/>
                  </a:lnSpc>
                  <a:buFont typeface="Arial" pitchFamily="34" charset="0"/>
                  <a:buChar char="•"/>
                </a:pPr>
                <a:endParaRPr lang="en-US" sz="1600" dirty="0"/>
              </a:p>
              <a:p>
                <a:pPr>
                  <a:lnSpc>
                    <a:spcPct val="120000"/>
                  </a:lnSpc>
                  <a:buFont typeface="Arial" pitchFamily="34" charset="0"/>
                  <a:buChar char="•"/>
                </a:pPr>
                <a:r>
                  <a:rPr lang="en-US" sz="2400" dirty="0"/>
                  <a:t>  Quantum adversary: store </a:t>
                </a:r>
                <a:br>
                  <a:rPr lang="en-US" sz="2400" dirty="0"/>
                </a:br>
                <a:r>
                  <a:rPr lang="en-US" sz="2400" dirty="0"/>
                  <a:t>						 measure along matching edges</a:t>
                </a:r>
                <a:br>
                  <a:rPr lang="en-US" sz="2400" dirty="0"/>
                </a:br>
                <a:r>
                  <a:rPr lang="en-US" sz="2400" dirty="0"/>
                  <a:t> 	→ constant advantage using only </a:t>
                </a:r>
                <a14:m>
                  <m:oMath xmlns:m="http://schemas.openxmlformats.org/officeDocument/2006/math">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smtClean="0">
                        <a:latin typeface="Cambria Math" panose="02040503050406030204" pitchFamily="18" charset="0"/>
                      </a:rPr>
                      <m:t>𝑛</m:t>
                    </m:r>
                  </m:oMath>
                </a14:m>
                <a:r>
                  <a:rPr lang="en-US" sz="2400" dirty="0"/>
                  <a:t> qubits</a:t>
                </a:r>
              </a:p>
              <a:p>
                <a:pPr lvl="1">
                  <a:buFont typeface="Arial" pitchFamily="34" charset="0"/>
                  <a:buChar char="•"/>
                </a:pPr>
                <a:endParaRPr lang="en-US" sz="1600" dirty="0"/>
              </a:p>
              <a:p>
                <a:pPr lvl="1">
                  <a:buFont typeface="Arial" pitchFamily="34" charset="0"/>
                  <a:buChar char="•"/>
                </a:pPr>
                <a:endParaRPr lang="en-US" sz="2000" dirty="0"/>
              </a:p>
            </p:txBody>
          </p:sp>
        </mc:Choice>
        <mc:Fallback>
          <p:sp>
            <p:nvSpPr>
              <p:cNvPr id="42" name="TextBox 41"/>
              <p:cNvSpPr txBox="1">
                <a:spLocks noRot="1" noChangeAspect="1" noMove="1" noResize="1" noEditPoints="1" noAdjustHandles="1" noChangeArrowheads="1" noChangeShapeType="1" noTextEdit="1"/>
              </p:cNvSpPr>
              <p:nvPr/>
            </p:nvSpPr>
            <p:spPr>
              <a:xfrm>
                <a:off x="152400" y="3524684"/>
                <a:ext cx="8610600" cy="3190810"/>
              </a:xfrm>
              <a:prstGeom prst="rect">
                <a:avLst/>
              </a:prstGeom>
              <a:blipFill>
                <a:blip r:embed="rId7"/>
                <a:stretch>
                  <a:fillRect l="-920" t="-191"/>
                </a:stretch>
              </a:blipFill>
            </p:spPr>
            <p:txBody>
              <a:bodyPr/>
              <a:lstStyle/>
              <a:p>
                <a:r>
                  <a:rPr lang="en-US">
                    <a:noFill/>
                  </a:rPr>
                  <a:t> </a:t>
                </a:r>
              </a:p>
            </p:txBody>
          </p:sp>
        </mc:Fallback>
      </mc:AlternateContent>
      <p:graphicFrame>
        <p:nvGraphicFramePr>
          <p:cNvPr id="43" name="Object 42"/>
          <p:cNvGraphicFramePr>
            <a:graphicFrameLocks noChangeAspect="1"/>
          </p:cNvGraphicFramePr>
          <p:nvPr>
            <p:extLst>
              <p:ext uri="{D42A27DB-BD31-4B8C-83A1-F6EECF244321}">
                <p14:modId xmlns:p14="http://schemas.microsoft.com/office/powerpoint/2010/main" val="2325517225"/>
              </p:ext>
            </p:extLst>
          </p:nvPr>
        </p:nvGraphicFramePr>
        <p:xfrm>
          <a:off x="3771106" y="4682671"/>
          <a:ext cx="2211388" cy="630238"/>
        </p:xfrm>
        <a:graphic>
          <a:graphicData uri="http://schemas.openxmlformats.org/presentationml/2006/ole">
            <mc:AlternateContent xmlns:mc="http://schemas.openxmlformats.org/markup-compatibility/2006">
              <mc:Choice xmlns:v="urn:schemas-microsoft-com:vml" Requires="v">
                <p:oleObj spid="_x0000_s1099" name="Equation" r:id="rId8" imgW="1473120" imgH="419040" progId="Equation.3">
                  <p:embed/>
                </p:oleObj>
              </mc:Choice>
              <mc:Fallback>
                <p:oleObj name="Equation" r:id="rId8" imgW="1473120" imgH="419040" progId="Equation.3">
                  <p:embed/>
                  <p:pic>
                    <p:nvPicPr>
                      <p:cNvPr id="43"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1106" y="4682671"/>
                        <a:ext cx="2211388"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6" name="TextBox 45"/>
              <p:cNvSpPr txBox="1"/>
              <p:nvPr/>
            </p:nvSpPr>
            <p:spPr>
              <a:xfrm>
                <a:off x="-103494" y="1536559"/>
                <a:ext cx="2018501" cy="1938992"/>
              </a:xfrm>
              <a:prstGeom prst="rect">
                <a:avLst/>
              </a:prstGeom>
              <a:noFill/>
            </p:spPr>
            <p:txBody>
              <a:bodyPr wrap="none" rtlCol="0">
                <a:spAutoFit/>
              </a:bodyPr>
              <a:lstStyle/>
              <a:p>
                <a:r>
                  <a:rPr lang="en-US" sz="2000" dirty="0">
                    <a:solidFill>
                      <a:schemeClr val="tx2"/>
                    </a:solidFill>
                  </a:rPr>
                  <a:t>      </a:t>
                </a:r>
                <a14:m>
                  <m:oMath xmlns:m="http://schemas.openxmlformats.org/officeDocument/2006/math">
                    <m:r>
                      <a:rPr lang="en-US" sz="2000" i="1" dirty="0" smtClean="0">
                        <a:solidFill>
                          <a:schemeClr val="tx2"/>
                        </a:solidFill>
                        <a:latin typeface="Cambria Math" panose="02040503050406030204" pitchFamily="18" charset="0"/>
                      </a:rPr>
                      <m:t>𝑋</m:t>
                    </m:r>
                  </m:oMath>
                </a14:m>
                <a:r>
                  <a:rPr lang="en-US" sz="2000" dirty="0">
                    <a:solidFill>
                      <a:schemeClr val="tx2"/>
                    </a:solidFill>
                  </a:rPr>
                  <a:t>: </a:t>
                </a:r>
                <a14:m>
                  <m:oMath xmlns:m="http://schemas.openxmlformats.org/officeDocument/2006/math">
                    <m:r>
                      <a:rPr lang="en-US" sz="2000" i="1" dirty="0" smtClean="0">
                        <a:solidFill>
                          <a:schemeClr val="tx2"/>
                        </a:solidFill>
                        <a:latin typeface="Cambria Math" panose="02040503050406030204" pitchFamily="18" charset="0"/>
                      </a:rPr>
                      <m:t>𝑛</m:t>
                    </m:r>
                  </m:oMath>
                </a14:m>
                <a:r>
                  <a:rPr lang="en-US" sz="2000" dirty="0">
                    <a:solidFill>
                      <a:schemeClr val="tx2"/>
                    </a:solidFill>
                  </a:rPr>
                  <a:t>-bit string</a:t>
                </a:r>
              </a:p>
              <a:p>
                <a:r>
                  <a:rPr lang="en-US" sz="2000" dirty="0">
                    <a:solidFill>
                      <a:schemeClr val="accent2"/>
                    </a:solidFill>
                  </a:rPr>
                  <a:t>      </a:t>
                </a:r>
                <a14:m>
                  <m:oMath xmlns:m="http://schemas.openxmlformats.org/officeDocument/2006/math">
                    <m:r>
                      <a:rPr lang="en-US" sz="2000" i="1" dirty="0" smtClean="0">
                        <a:solidFill>
                          <a:schemeClr val="accent2"/>
                        </a:solidFill>
                        <a:latin typeface="Cambria Math" panose="02040503050406030204" pitchFamily="18" charset="0"/>
                      </a:rPr>
                      <m:t>𝑌</m:t>
                    </m:r>
                  </m:oMath>
                </a14:m>
                <a:r>
                  <a:rPr lang="en-US" sz="2000" dirty="0">
                    <a:solidFill>
                      <a:schemeClr val="accent2"/>
                    </a:solidFill>
                  </a:rPr>
                  <a:t>: perfect </a:t>
                </a:r>
              </a:p>
              <a:p>
                <a:r>
                  <a:rPr lang="en-US" sz="2000" dirty="0">
                    <a:solidFill>
                      <a:schemeClr val="accent2"/>
                    </a:solidFill>
                  </a:rPr>
                  <a:t>           matching </a:t>
                </a:r>
              </a:p>
              <a:p>
                <a:r>
                  <a:rPr lang="en-US" sz="2000" dirty="0">
                    <a:solidFill>
                      <a:schemeClr val="accent2"/>
                    </a:solidFill>
                  </a:rPr>
                  <a:t>           chosen </a:t>
                </a:r>
              </a:p>
              <a:p>
                <a:r>
                  <a:rPr lang="en-US" sz="2000" dirty="0">
                    <a:solidFill>
                      <a:schemeClr val="accent2"/>
                    </a:solidFill>
                  </a:rPr>
                  <a:t>           among </a:t>
                </a:r>
                <a14:m>
                  <m:oMath xmlns:m="http://schemas.openxmlformats.org/officeDocument/2006/math">
                    <m:r>
                      <a:rPr lang="en-US" sz="2000" i="1" dirty="0" smtClean="0">
                        <a:solidFill>
                          <a:schemeClr val="accent2"/>
                        </a:solidFill>
                        <a:latin typeface="Cambria Math" panose="02040503050406030204" pitchFamily="18" charset="0"/>
                      </a:rPr>
                      <m:t>𝑛</m:t>
                    </m:r>
                    <m:r>
                      <a:rPr lang="en-US" sz="2000" i="1" baseline="30000" dirty="0" smtClean="0">
                        <a:solidFill>
                          <a:schemeClr val="accent2"/>
                        </a:solidFill>
                        <a:latin typeface="Cambria Math" panose="02040503050406030204" pitchFamily="18" charset="0"/>
                      </a:rPr>
                      <m:t>2</m:t>
                    </m:r>
                  </m:oMath>
                </a14:m>
                <a:endParaRPr lang="en-US" sz="2000" baseline="30000" dirty="0">
                  <a:solidFill>
                    <a:schemeClr val="accent2"/>
                  </a:solidFill>
                </a:endParaRPr>
              </a:p>
              <a:p>
                <a:r>
                  <a:rPr lang="en-US" sz="2000" dirty="0">
                    <a:solidFill>
                      <a:schemeClr val="accent2"/>
                    </a:solidFill>
                  </a:rPr>
                  <a:t>           </a:t>
                </a:r>
              </a:p>
            </p:txBody>
          </p:sp>
        </mc:Choice>
        <mc:Fallback xmlns="">
          <p:sp>
            <p:nvSpPr>
              <p:cNvPr id="46" name="TextBox 45"/>
              <p:cNvSpPr txBox="1">
                <a:spLocks noRot="1" noChangeAspect="1" noMove="1" noResize="1" noEditPoints="1" noAdjustHandles="1" noChangeArrowheads="1" noChangeShapeType="1" noTextEdit="1"/>
              </p:cNvSpPr>
              <p:nvPr/>
            </p:nvSpPr>
            <p:spPr>
              <a:xfrm>
                <a:off x="-103494" y="1536559"/>
                <a:ext cx="2018501" cy="1938992"/>
              </a:xfrm>
              <a:prstGeom prst="rect">
                <a:avLst/>
              </a:prstGeom>
              <a:blipFill>
                <a:blip r:embed="rId10"/>
                <a:stretch>
                  <a:fillRect t="-1572" r="-1511"/>
                </a:stretch>
              </a:blipFill>
            </p:spPr>
            <p:txBody>
              <a:bodyPr/>
              <a:lstStyle/>
              <a:p>
                <a:r>
                  <a:rPr lang="en-US">
                    <a:noFill/>
                  </a:rPr>
                  <a:t> </a:t>
                </a:r>
              </a:p>
            </p:txBody>
          </p:sp>
        </mc:Fallback>
      </mc:AlternateContent>
      <p:sp>
        <p:nvSpPr>
          <p:cNvPr id="49" name="TextBox 48"/>
          <p:cNvSpPr txBox="1"/>
          <p:nvPr/>
        </p:nvSpPr>
        <p:spPr>
          <a:xfrm>
            <a:off x="4744237" y="1872519"/>
            <a:ext cx="685800" cy="461665"/>
          </a:xfrm>
          <a:prstGeom prst="rect">
            <a:avLst/>
          </a:prstGeom>
          <a:noFill/>
        </p:spPr>
        <p:txBody>
          <a:bodyPr wrap="square" rtlCol="0">
            <a:spAutoFit/>
          </a:bodyPr>
          <a:lstStyle/>
          <a:p>
            <a:r>
              <a:rPr lang="en-US" sz="2400" dirty="0">
                <a:solidFill>
                  <a:schemeClr val="accent2"/>
                </a:solidFill>
              </a:rPr>
              <a:t>Ext</a:t>
            </a:r>
            <a:endParaRPr lang="en-US" dirty="0">
              <a:solidFill>
                <a:schemeClr val="accent2"/>
              </a:solidFill>
            </a:endParaRPr>
          </a:p>
        </p:txBody>
      </p:sp>
      <p:sp>
        <p:nvSpPr>
          <p:cNvPr id="50" name="Right Arrow 49"/>
          <p:cNvSpPr/>
          <p:nvPr/>
        </p:nvSpPr>
        <p:spPr>
          <a:xfrm>
            <a:off x="4720856" y="2268162"/>
            <a:ext cx="682034" cy="2052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4" name="TextBox 33"/>
              <p:cNvSpPr txBox="1"/>
              <p:nvPr/>
            </p:nvSpPr>
            <p:spPr>
              <a:xfrm>
                <a:off x="163890" y="890367"/>
                <a:ext cx="4838735" cy="4780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1" dirty="0" smtClean="0">
                          <a:latin typeface="Cambria Math" panose="02040503050406030204" pitchFamily="18" charset="0"/>
                        </a:rPr>
                        <m:t>Ext</m:t>
                      </m:r>
                      <m:r>
                        <a:rPr lang="en-US" sz="2400" i="1" dirty="0" smtClean="0">
                          <a:latin typeface="Cambria Math" panose="02040503050406030204" pitchFamily="18" charset="0"/>
                        </a:rPr>
                        <m:t>: </m:t>
                      </m:r>
                      <m:sSup>
                        <m:sSupPr>
                          <m:ctrlPr>
                            <a:rPr lang="en-US" sz="2400" b="0" i="1" dirty="0" smtClean="0">
                              <a:latin typeface="Cambria Math" panose="02040503050406030204" pitchFamily="18" charset="0"/>
                            </a:rPr>
                          </m:ctrlPr>
                        </m:sSupPr>
                        <m:e>
                          <m:d>
                            <m:dPr>
                              <m:begChr m:val="{"/>
                              <m:endChr m:val="}"/>
                              <m:ctrlPr>
                                <a:rPr lang="en-US" sz="2400" i="1" dirty="0" smtClean="0">
                                  <a:latin typeface="Cambria Math" panose="02040503050406030204" pitchFamily="18" charset="0"/>
                                </a:rPr>
                              </m:ctrlPr>
                            </m:dPr>
                            <m:e>
                              <m:r>
                                <a:rPr lang="en-US" sz="2400" i="1" dirty="0" smtClean="0">
                                  <a:latin typeface="Cambria Math" panose="02040503050406030204" pitchFamily="18" charset="0"/>
                                </a:rPr>
                                <m:t>0,1</m:t>
                              </m:r>
                            </m:e>
                          </m:d>
                        </m:e>
                        <m:sup>
                          <m:r>
                            <a:rPr lang="en-US" sz="2400" b="0" i="1" dirty="0" smtClean="0">
                              <a:latin typeface="Cambria Math" panose="02040503050406030204" pitchFamily="18" charset="0"/>
                            </a:rPr>
                            <m:t>𝑛</m:t>
                          </m:r>
                        </m:sup>
                      </m:sSup>
                      <m:r>
                        <a:rPr lang="en-US" sz="2400" b="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0,1</m:t>
                              </m:r>
                            </m:e>
                          </m:d>
                        </m:e>
                        <m:sup>
                          <m:r>
                            <a:rPr lang="en-US" sz="2400" b="0" i="1" dirty="0" smtClean="0">
                              <a:latin typeface="Cambria Math" panose="02040503050406030204" pitchFamily="18" charset="0"/>
                            </a:rPr>
                            <m:t>2</m:t>
                          </m:r>
                          <m:r>
                            <m:rPr>
                              <m:sty m:val="p"/>
                            </m:rPr>
                            <a:rPr lang="en-US" sz="2400" b="0" i="1" dirty="0" smtClean="0">
                              <a:latin typeface="Cambria Math" panose="02040503050406030204" pitchFamily="18" charset="0"/>
                            </a:rPr>
                            <m:t>log</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𝑛</m:t>
                          </m:r>
                        </m:sup>
                      </m:sSup>
                      <m:r>
                        <a:rPr lang="en-US" sz="2400" i="1" dirty="0">
                          <a:latin typeface="Cambria Math" panose="02040503050406030204" pitchFamily="18" charset="0"/>
                        </a:rPr>
                        <m:t>→ </m:t>
                      </m:r>
                      <m:sSup>
                        <m:sSupPr>
                          <m:ctrlPr>
                            <a:rPr lang="en-US" sz="2400" b="0" i="1" dirty="0" smtClean="0">
                              <a:latin typeface="Cambria Math" panose="02040503050406030204" pitchFamily="18" charset="0"/>
                            </a:rPr>
                          </m:ctrlPr>
                        </m:sSupPr>
                        <m:e>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0,1</m:t>
                              </m:r>
                            </m:e>
                          </m:d>
                        </m:e>
                        <m:sup>
                          <m:r>
                            <a:rPr lang="en-US" sz="2400" b="0" i="1" dirty="0" smtClean="0">
                              <a:latin typeface="Cambria Math" panose="02040503050406030204" pitchFamily="18" charset="0"/>
                            </a:rPr>
                            <m:t>𝑛</m:t>
                          </m:r>
                          <m:r>
                            <a:rPr lang="en-US" sz="2400" b="0" i="1" dirty="0" smtClean="0">
                              <a:latin typeface="Cambria Math" panose="02040503050406030204" pitchFamily="18" charset="0"/>
                            </a:rPr>
                            <m:t>/2</m:t>
                          </m:r>
                        </m:sup>
                      </m:sSup>
                    </m:oMath>
                  </m:oMathPara>
                </a14:m>
                <a:endParaRPr lang="en-US" sz="2400" dirty="0"/>
              </a:p>
            </p:txBody>
          </p:sp>
        </mc:Choice>
        <mc:Fallback>
          <p:sp>
            <p:nvSpPr>
              <p:cNvPr id="34" name="TextBox 33"/>
              <p:cNvSpPr txBox="1">
                <a:spLocks noRot="1" noChangeAspect="1" noMove="1" noResize="1" noEditPoints="1" noAdjustHandles="1" noChangeArrowheads="1" noChangeShapeType="1" noTextEdit="1"/>
              </p:cNvSpPr>
              <p:nvPr/>
            </p:nvSpPr>
            <p:spPr>
              <a:xfrm>
                <a:off x="163890" y="890367"/>
                <a:ext cx="4838735" cy="478080"/>
              </a:xfrm>
              <a:prstGeom prst="rect">
                <a:avLst/>
              </a:prstGeom>
              <a:blipFill>
                <a:blip r:embed="rId11"/>
                <a:stretch>
                  <a:fillRect/>
                </a:stretch>
              </a:blipFill>
            </p:spPr>
            <p:txBody>
              <a:bodyPr/>
              <a:lstStyle/>
              <a:p>
                <a:r>
                  <a:rPr lang="en-US">
                    <a:noFill/>
                  </a:rPr>
                  <a:t> </a:t>
                </a:r>
              </a:p>
            </p:txBody>
          </p:sp>
        </mc:Fallback>
      </mc:AlternateContent>
      <p:sp>
        <p:nvSpPr>
          <p:cNvPr id="40" name="TextBox 39"/>
          <p:cNvSpPr txBox="1"/>
          <p:nvPr/>
        </p:nvSpPr>
        <p:spPr>
          <a:xfrm>
            <a:off x="6567390" y="611404"/>
            <a:ext cx="1460143" cy="400110"/>
          </a:xfrm>
          <a:prstGeom prst="rect">
            <a:avLst/>
          </a:prstGeom>
          <a:noFill/>
        </p:spPr>
        <p:txBody>
          <a:bodyPr wrap="none" rtlCol="0">
            <a:spAutoFit/>
          </a:bodyPr>
          <a:lstStyle/>
          <a:p>
            <a:r>
              <a:rPr lang="en-US" sz="2000" dirty="0">
                <a:solidFill>
                  <a:schemeClr val="accent2"/>
                </a:solidFill>
              </a:rPr>
              <a:t>[GKKRW’07]</a:t>
            </a:r>
          </a:p>
        </p:txBody>
      </p:sp>
      <p:sp>
        <p:nvSpPr>
          <p:cNvPr id="41" name="Title 1">
            <a:extLst>
              <a:ext uri="{FF2B5EF4-FFF2-40B4-BE49-F238E27FC236}">
                <a16:creationId xmlns:a16="http://schemas.microsoft.com/office/drawing/2014/main" id="{1613EBB2-7288-47BC-A057-B5C3C8CCE7F5}"/>
              </a:ext>
            </a:extLst>
          </p:cNvPr>
          <p:cNvSpPr txBox="1">
            <a:spLocks/>
          </p:cNvSpPr>
          <p:nvPr/>
        </p:nvSpPr>
        <p:spPr>
          <a:xfrm>
            <a:off x="260971" y="112707"/>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Example: perfect matching extractor</a:t>
            </a:r>
          </a:p>
        </p:txBody>
      </p:sp>
    </p:spTree>
    <p:custDataLst>
      <p:tags r:id="rId2"/>
    </p:custDataLst>
    <p:extLst>
      <p:ext uri="{BB962C8B-B14F-4D97-AF65-F5344CB8AC3E}">
        <p14:creationId xmlns:p14="http://schemas.microsoft.com/office/powerpoint/2010/main" val="13550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p:cNvSpPr txBox="1">
                <a:spLocks/>
              </p:cNvSpPr>
              <p:nvPr/>
            </p:nvSpPr>
            <p:spPr>
              <a:xfrm>
                <a:off x="388191" y="3625641"/>
                <a:ext cx="9220200" cy="37647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200" dirty="0"/>
                  <a:t>Min-entropy: </a:t>
                </a:r>
                <a14:m>
                  <m:oMath xmlns:m="http://schemas.openxmlformats.org/officeDocument/2006/math">
                    <m:sSub>
                      <m:sSubPr>
                        <m:ctrlPr>
                          <a:rPr lang="en-US" sz="2200" b="0" i="1" smtClean="0">
                            <a:solidFill>
                              <a:schemeClr val="accent2"/>
                            </a:solidFill>
                            <a:latin typeface="Cambria Math" panose="02040503050406030204" pitchFamily="18" charset="0"/>
                          </a:rPr>
                        </m:ctrlPr>
                      </m:sSubPr>
                      <m:e>
                        <m:sSub>
                          <m:sSubPr>
                            <m:ctrlPr>
                              <a:rPr lang="en-US" sz="2200" b="0" i="1" smtClean="0">
                                <a:solidFill>
                                  <a:schemeClr val="accent2"/>
                                </a:solidFill>
                                <a:latin typeface="Cambria Math" panose="02040503050406030204" pitchFamily="18" charset="0"/>
                              </a:rPr>
                            </m:ctrlPr>
                          </m:sSubPr>
                          <m:e>
                            <m:r>
                              <m:rPr>
                                <m:nor/>
                              </m:rPr>
                              <a:rPr lang="en-US" sz="2200" b="0" i="0" smtClean="0">
                                <a:solidFill>
                                  <a:schemeClr val="accent2"/>
                                </a:solidFill>
                                <a:latin typeface="Cambria Math"/>
                              </a:rPr>
                              <m:t>H</m:t>
                            </m:r>
                          </m:e>
                          <m:sub>
                            <m:r>
                              <m:rPr>
                                <m:nor/>
                              </m:rPr>
                              <a:rPr lang="en-US" sz="2200" b="0" i="0" smtClean="0">
                                <a:solidFill>
                                  <a:schemeClr val="accent2"/>
                                </a:solidFill>
                                <a:latin typeface="Cambria Math"/>
                              </a:rPr>
                              <m:t>∞</m:t>
                            </m:r>
                          </m:sub>
                        </m:sSub>
                        <m:d>
                          <m:dPr>
                            <m:ctrlPr>
                              <a:rPr lang="en-US" sz="2200" b="0" i="1" smtClean="0">
                                <a:solidFill>
                                  <a:schemeClr val="accent2"/>
                                </a:solidFill>
                                <a:latin typeface="Cambria Math" panose="02040503050406030204" pitchFamily="18" charset="0"/>
                              </a:rPr>
                            </m:ctrlPr>
                          </m:dPr>
                          <m:e>
                            <m:r>
                              <a:rPr lang="en-US" sz="2200" b="0" i="1" smtClean="0">
                                <a:solidFill>
                                  <a:schemeClr val="accent2"/>
                                </a:solidFill>
                                <a:latin typeface="Cambria Math" panose="02040503050406030204" pitchFamily="18" charset="0"/>
                              </a:rPr>
                              <m:t>𝑋</m:t>
                            </m:r>
                          </m:e>
                        </m:d>
                        <m:r>
                          <m:rPr>
                            <m:nor/>
                          </m:rPr>
                          <a:rPr lang="en-US" sz="2200" b="0" i="0" smtClean="0">
                            <a:solidFill>
                              <a:schemeClr val="accent2"/>
                            </a:solidFill>
                            <a:latin typeface="Cambria Math"/>
                          </a:rPr>
                          <m:t>=−</m:t>
                        </m:r>
                        <m:r>
                          <m:rPr>
                            <m:nor/>
                          </m:rPr>
                          <a:rPr lang="en-US" sz="2200" b="0" i="0" smtClean="0">
                            <a:solidFill>
                              <a:schemeClr val="accent2"/>
                            </a:solidFill>
                            <a:latin typeface="Cambria Math"/>
                          </a:rPr>
                          <m:t>log</m:t>
                        </m:r>
                        <m:r>
                          <m:rPr>
                            <m:nor/>
                          </m:rPr>
                          <a:rPr lang="en-US" sz="2200" b="0" i="0" smtClean="0">
                            <a:solidFill>
                              <a:schemeClr val="accent2"/>
                            </a:solidFill>
                            <a:latin typeface="Cambria Math"/>
                          </a:rPr>
                          <m:t> (</m:t>
                        </m:r>
                        <m:r>
                          <m:rPr>
                            <m:nor/>
                          </m:rPr>
                          <a:rPr lang="en-US" sz="2200" b="0" i="0" smtClean="0">
                            <a:solidFill>
                              <a:schemeClr val="accent2"/>
                            </a:solidFill>
                            <a:latin typeface="Cambria Math"/>
                          </a:rPr>
                          <m:t>P</m:t>
                        </m:r>
                      </m:e>
                      <m:sub>
                        <m:r>
                          <m:rPr>
                            <m:nor/>
                          </m:rPr>
                          <a:rPr lang="en-US" sz="2200" b="0" i="0" smtClean="0">
                            <a:solidFill>
                              <a:schemeClr val="accent2"/>
                            </a:solidFill>
                            <a:latin typeface="Cambria Math"/>
                          </a:rPr>
                          <m:t>guess</m:t>
                        </m:r>
                      </m:sub>
                    </m:sSub>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𝑋</m:t>
                    </m:r>
                    <m:r>
                      <a:rPr lang="en-US" sz="2200" b="0" i="1" smtClean="0">
                        <a:solidFill>
                          <a:schemeClr val="accent2"/>
                        </a:solidFill>
                        <a:latin typeface="Cambria Math" panose="02040503050406030204" pitchFamily="18" charset="0"/>
                      </a:rPr>
                      <m:t>)</m:t>
                    </m:r>
                    <m:r>
                      <m:rPr>
                        <m:nor/>
                      </m:rPr>
                      <a:rPr lang="en-US" sz="2200" b="0" i="0" smtClean="0">
                        <a:solidFill>
                          <a:schemeClr val="accent2"/>
                        </a:solidFill>
                        <a:latin typeface="Cambria Math"/>
                      </a:rPr>
                      <m:t>)</m:t>
                    </m:r>
                  </m:oMath>
                </a14:m>
                <a:endParaRPr lang="en-US" sz="2200" dirty="0">
                  <a:solidFill>
                    <a:schemeClr val="tx2"/>
                  </a:solidFill>
                </a:endParaRPr>
              </a:p>
              <a:p>
                <a:pPr>
                  <a:lnSpc>
                    <a:spcPct val="120000"/>
                  </a:lnSpc>
                </a:pPr>
                <a:r>
                  <a:rPr lang="en-US" sz="2200" dirty="0"/>
                  <a:t>Conditional min-entropy </a:t>
                </a:r>
                <a14:m>
                  <m:oMath xmlns:m="http://schemas.openxmlformats.org/officeDocument/2006/math">
                    <m:sSub>
                      <m:sSubPr>
                        <m:ctrlPr>
                          <a:rPr lang="en-US" sz="2200" i="1" smtClean="0">
                            <a:solidFill>
                              <a:schemeClr val="accent2"/>
                            </a:solidFill>
                            <a:latin typeface="Cambria Math" panose="02040503050406030204" pitchFamily="18" charset="0"/>
                          </a:rPr>
                        </m:ctrlPr>
                      </m:sSubPr>
                      <m:e>
                        <m:sSub>
                          <m:sSubPr>
                            <m:ctrlPr>
                              <a:rPr lang="en-US" sz="2200" i="1">
                                <a:solidFill>
                                  <a:schemeClr val="accent2"/>
                                </a:solidFill>
                                <a:latin typeface="Cambria Math" panose="02040503050406030204" pitchFamily="18" charset="0"/>
                              </a:rPr>
                            </m:ctrlPr>
                          </m:sSubPr>
                          <m:e>
                            <m:r>
                              <m:rPr>
                                <m:nor/>
                              </m:rPr>
                              <a:rPr lang="en-US" sz="2200">
                                <a:solidFill>
                                  <a:schemeClr val="accent2"/>
                                </a:solidFill>
                                <a:latin typeface="Cambria Math"/>
                              </a:rPr>
                              <m:t>H</m:t>
                            </m:r>
                          </m:e>
                          <m:sub>
                            <m:r>
                              <m:rPr>
                                <m:nor/>
                              </m:rPr>
                              <a:rPr lang="en-US" sz="2200">
                                <a:solidFill>
                                  <a:schemeClr val="accent2"/>
                                </a:solidFill>
                                <a:latin typeface="Cambria Math"/>
                              </a:rPr>
                              <m:t>∞</m:t>
                            </m:r>
                          </m:sub>
                        </m:sSub>
                        <m:d>
                          <m:dPr>
                            <m:ctrlPr>
                              <a:rPr lang="en-US" sz="2200" i="1">
                                <a:solidFill>
                                  <a:schemeClr val="accent2"/>
                                </a:solidFill>
                                <a:latin typeface="Cambria Math" panose="02040503050406030204" pitchFamily="18" charset="0"/>
                              </a:rPr>
                            </m:ctrlPr>
                          </m:dPr>
                          <m:e>
                            <m:r>
                              <m:rPr>
                                <m:nor/>
                              </m:rPr>
                              <a:rPr lang="en-US" sz="2200">
                                <a:solidFill>
                                  <a:schemeClr val="accent2"/>
                                </a:solidFill>
                                <a:latin typeface="Cambria Math"/>
                              </a:rPr>
                              <m:t>X</m:t>
                            </m:r>
                          </m:e>
                          <m:e>
                            <m:r>
                              <m:rPr>
                                <m:nor/>
                              </m:rPr>
                              <a:rPr lang="en-US" sz="2200">
                                <a:solidFill>
                                  <a:schemeClr val="accent2"/>
                                </a:solidFill>
                                <a:latin typeface="Cambria Math"/>
                              </a:rPr>
                              <m:t>E</m:t>
                            </m:r>
                          </m:e>
                        </m:d>
                        <m:r>
                          <m:rPr>
                            <m:nor/>
                          </m:rPr>
                          <a:rPr lang="en-US" sz="2200">
                            <a:solidFill>
                              <a:schemeClr val="accent2"/>
                            </a:solidFill>
                            <a:latin typeface="Cambria Math"/>
                          </a:rPr>
                          <m:t>=−</m:t>
                        </m:r>
                        <m:r>
                          <m:rPr>
                            <m:nor/>
                          </m:rPr>
                          <a:rPr lang="en-US" sz="2200">
                            <a:solidFill>
                              <a:schemeClr val="accent2"/>
                            </a:solidFill>
                            <a:latin typeface="Cambria Math"/>
                          </a:rPr>
                          <m:t>log</m:t>
                        </m:r>
                        <m:r>
                          <m:rPr>
                            <m:nor/>
                          </m:rPr>
                          <a:rPr lang="en-US" sz="2200">
                            <a:solidFill>
                              <a:schemeClr val="accent2"/>
                            </a:solidFill>
                            <a:latin typeface="Cambria Math"/>
                          </a:rPr>
                          <m:t> (</m:t>
                        </m:r>
                        <m:r>
                          <m:rPr>
                            <m:nor/>
                          </m:rPr>
                          <a:rPr lang="en-US" sz="2200">
                            <a:solidFill>
                              <a:schemeClr val="accent2"/>
                            </a:solidFill>
                            <a:latin typeface="Cambria Math"/>
                          </a:rPr>
                          <m:t>P</m:t>
                        </m:r>
                      </m:e>
                      <m:sub>
                        <m:r>
                          <m:rPr>
                            <m:nor/>
                          </m:rPr>
                          <a:rPr lang="en-US" sz="2200">
                            <a:solidFill>
                              <a:schemeClr val="accent2"/>
                            </a:solidFill>
                            <a:latin typeface="Cambria Math"/>
                          </a:rPr>
                          <m:t>guess</m:t>
                        </m:r>
                      </m:sub>
                    </m:sSub>
                    <m:d>
                      <m:dPr>
                        <m:ctrlPr>
                          <a:rPr lang="en-US" sz="2200" i="1">
                            <a:solidFill>
                              <a:schemeClr val="accent2"/>
                            </a:solidFill>
                            <a:latin typeface="Cambria Math" panose="02040503050406030204" pitchFamily="18" charset="0"/>
                          </a:rPr>
                        </m:ctrlPr>
                      </m:dPr>
                      <m:e>
                        <m:r>
                          <m:rPr>
                            <m:nor/>
                          </m:rPr>
                          <a:rPr lang="en-US" sz="2200">
                            <a:solidFill>
                              <a:schemeClr val="accent2"/>
                            </a:solidFill>
                            <a:latin typeface="Cambria Math"/>
                          </a:rPr>
                          <m:t>X</m:t>
                        </m:r>
                      </m:e>
                      <m:e>
                        <m:r>
                          <m:rPr>
                            <m:nor/>
                          </m:rPr>
                          <a:rPr lang="en-US" sz="2200">
                            <a:solidFill>
                              <a:schemeClr val="accent2"/>
                            </a:solidFill>
                            <a:latin typeface="Cambria Math"/>
                          </a:rPr>
                          <m:t>E</m:t>
                        </m:r>
                      </m:e>
                    </m:d>
                    <m:r>
                      <m:rPr>
                        <m:nor/>
                      </m:rPr>
                      <a:rPr lang="en-US" sz="2200">
                        <a:solidFill>
                          <a:schemeClr val="accent2"/>
                        </a:solidFill>
                        <a:latin typeface="Cambria Math"/>
                      </a:rPr>
                      <m:t>)</m:t>
                    </m:r>
                  </m:oMath>
                </a14:m>
                <a:endParaRPr lang="en-US" sz="2200" dirty="0">
                  <a:solidFill>
                    <a:schemeClr val="accent2"/>
                  </a:solidFill>
                </a:endParaRPr>
              </a:p>
              <a:p>
                <a:pPr>
                  <a:lnSpc>
                    <a:spcPct val="120000"/>
                  </a:lnSpc>
                </a:pPr>
                <a:r>
                  <a:rPr lang="en-US" sz="2200" dirty="0"/>
                  <a:t>Optimal guessing strategy: </a:t>
                </a:r>
                <a:br>
                  <a:rPr lang="en-US" sz="2200" dirty="0">
                    <a:solidFill>
                      <a:schemeClr val="tx2"/>
                    </a:solidFill>
                  </a:rPr>
                </a:br>
                <a14:m>
                  <m:oMath xmlns:m="http://schemas.openxmlformats.org/officeDocument/2006/math">
                    <m:sSub>
                      <m:sSubPr>
                        <m:ctrlPr>
                          <a:rPr lang="en-US" sz="2200" b="0" i="1" smtClean="0">
                            <a:solidFill>
                              <a:schemeClr val="accent2"/>
                            </a:solidFill>
                            <a:latin typeface="Cambria Math" panose="02040503050406030204" pitchFamily="18" charset="0"/>
                          </a:rPr>
                        </m:ctrlPr>
                      </m:sSubPr>
                      <m:e>
                        <m:r>
                          <m:rPr>
                            <m:sty m:val="p"/>
                          </m:rPr>
                          <a:rPr lang="en-US" sz="2200" b="0" i="1" smtClean="0">
                            <a:solidFill>
                              <a:schemeClr val="accent2"/>
                            </a:solidFill>
                            <a:latin typeface="Cambria Math" panose="02040503050406030204" pitchFamily="18" charset="0"/>
                          </a:rPr>
                          <m:t>P</m:t>
                        </m:r>
                      </m:e>
                      <m:sub>
                        <m:r>
                          <m:rPr>
                            <m:sty m:val="p"/>
                          </m:rPr>
                          <a:rPr lang="en-US" sz="2200" b="0" i="1" smtClean="0">
                            <a:solidFill>
                              <a:schemeClr val="accent2"/>
                            </a:solidFill>
                            <a:latin typeface="Cambria Math" panose="02040503050406030204" pitchFamily="18" charset="0"/>
                          </a:rPr>
                          <m:t>guess</m:t>
                        </m:r>
                      </m:sub>
                    </m:sSub>
                    <m:d>
                      <m:dPr>
                        <m:ctrlPr>
                          <a:rPr lang="en-US" sz="2200" b="0" i="1" smtClean="0">
                            <a:solidFill>
                              <a:schemeClr val="accent2"/>
                            </a:solidFill>
                            <a:latin typeface="Cambria Math" panose="02040503050406030204" pitchFamily="18" charset="0"/>
                          </a:rPr>
                        </m:ctrlPr>
                      </m:dPr>
                      <m:e>
                        <m:r>
                          <a:rPr lang="en-US" sz="2200" b="0" i="1" smtClean="0">
                            <a:solidFill>
                              <a:schemeClr val="accent2"/>
                            </a:solidFill>
                            <a:latin typeface="Cambria Math" panose="02040503050406030204" pitchFamily="18" charset="0"/>
                          </a:rPr>
                          <m:t>𝑋</m:t>
                        </m:r>
                      </m:e>
                      <m:e>
                        <m:r>
                          <a:rPr lang="en-US" sz="2200" b="0" i="1" smtClean="0">
                            <a:solidFill>
                              <a:schemeClr val="accent2"/>
                            </a:solidFill>
                            <a:latin typeface="Cambria Math" panose="02040503050406030204" pitchFamily="18" charset="0"/>
                          </a:rPr>
                          <m:t>𝐸</m:t>
                        </m:r>
                      </m:e>
                    </m:d>
                    <m:r>
                      <a:rPr lang="en-US" sz="2200" b="0" i="1" smtClean="0">
                        <a:solidFill>
                          <a:schemeClr val="accent2"/>
                        </a:solidFill>
                        <a:latin typeface="Cambria Math" panose="02040503050406030204" pitchFamily="18" charset="0"/>
                      </a:rPr>
                      <m:t>=</m:t>
                    </m:r>
                    <m:sSub>
                      <m:sSubPr>
                        <m:ctrlPr>
                          <a:rPr lang="en-US" sz="2200" b="0" i="1" smtClean="0">
                            <a:solidFill>
                              <a:schemeClr val="accent2"/>
                            </a:solidFill>
                            <a:latin typeface="Cambria Math" panose="02040503050406030204" pitchFamily="18" charset="0"/>
                          </a:rPr>
                        </m:ctrlPr>
                      </m:sSubPr>
                      <m:e>
                        <m:r>
                          <m:rPr>
                            <m:sty m:val="p"/>
                          </m:rPr>
                          <a:rPr lang="en-US" sz="2200" b="0" i="1" smtClean="0">
                            <a:solidFill>
                              <a:schemeClr val="accent2"/>
                            </a:solidFill>
                            <a:latin typeface="Cambria Math" panose="02040503050406030204" pitchFamily="18" charset="0"/>
                          </a:rPr>
                          <m:t>E</m:t>
                        </m:r>
                      </m:e>
                      <m:sub>
                        <m:r>
                          <a:rPr lang="en-US" sz="2200" b="0" i="1" smtClean="0">
                            <a:solidFill>
                              <a:schemeClr val="accent2"/>
                            </a:solidFill>
                            <a:latin typeface="Cambria Math" panose="02040503050406030204" pitchFamily="18" charset="0"/>
                          </a:rPr>
                          <m:t>𝑒</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𝐸</m:t>
                        </m:r>
                      </m:sub>
                    </m:sSub>
                    <m:limLow>
                      <m:limLowPr>
                        <m:ctrlPr>
                          <a:rPr lang="en-US" sz="2200" b="0" i="1" smtClean="0">
                            <a:solidFill>
                              <a:schemeClr val="accent2"/>
                            </a:solidFill>
                            <a:latin typeface="Cambria Math" panose="02040503050406030204" pitchFamily="18" charset="0"/>
                          </a:rPr>
                        </m:ctrlPr>
                      </m:limLowPr>
                      <m:e>
                        <m:r>
                          <m:rPr>
                            <m:sty m:val="p"/>
                          </m:rPr>
                          <a:rPr lang="en-US" sz="2200" b="0" i="0" smtClean="0">
                            <a:solidFill>
                              <a:schemeClr val="accent2"/>
                            </a:solidFill>
                            <a:latin typeface="Cambria Math" panose="02040503050406030204" pitchFamily="18" charset="0"/>
                          </a:rPr>
                          <m:t>max</m:t>
                        </m:r>
                      </m:e>
                      <m:lim>
                        <m:r>
                          <a:rPr lang="en-US" sz="2200" b="0" i="1" smtClean="0">
                            <a:solidFill>
                              <a:schemeClr val="accent2"/>
                            </a:solidFill>
                            <a:latin typeface="Cambria Math" panose="02040503050406030204" pitchFamily="18" charset="0"/>
                          </a:rPr>
                          <m:t>𝑥</m:t>
                        </m:r>
                      </m:lim>
                    </m:limLow>
                    <m:r>
                      <a:rPr lang="en-US" sz="2200" b="0" i="1" smtClean="0">
                        <a:solidFill>
                          <a:schemeClr val="accent2"/>
                        </a:solidFill>
                        <a:latin typeface="Cambria Math" panose="02040503050406030204" pitchFamily="18" charset="0"/>
                      </a:rPr>
                      <m:t> </m:t>
                    </m:r>
                    <m:r>
                      <m:rPr>
                        <m:sty m:val="p"/>
                      </m:rPr>
                      <a:rPr lang="en-US" sz="2200" b="0" i="1" smtClean="0">
                        <a:solidFill>
                          <a:schemeClr val="accent2"/>
                        </a:solidFill>
                        <a:latin typeface="Cambria Math" panose="02040503050406030204" pitchFamily="18" charset="0"/>
                      </a:rPr>
                      <m:t>Pr</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𝑋</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𝑥</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𝐸</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𝑒</m:t>
                    </m:r>
                    <m:r>
                      <a:rPr lang="en-US" sz="2200" b="0" i="1" smtClean="0">
                        <a:solidFill>
                          <a:schemeClr val="accent2"/>
                        </a:solidFill>
                        <a:latin typeface="Cambria Math" panose="02040503050406030204" pitchFamily="18" charset="0"/>
                      </a:rPr>
                      <m:t>)</m:t>
                    </m:r>
                  </m:oMath>
                </a14:m>
                <a:endParaRPr lang="en-US" sz="2200" dirty="0">
                  <a:solidFill>
                    <a:schemeClr val="accent2"/>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388191" y="3625641"/>
                <a:ext cx="9220200" cy="3764765"/>
              </a:xfrm>
              <a:prstGeom prst="rect">
                <a:avLst/>
              </a:prstGeom>
              <a:blipFill>
                <a:blip r:embed="rId3"/>
                <a:stretch>
                  <a:fillRect l="-794"/>
                </a:stretch>
              </a:blipFill>
            </p:spPr>
            <p:txBody>
              <a:bodyPr/>
              <a:lstStyle/>
              <a:p>
                <a:r>
                  <a:rPr lang="en-US">
                    <a:noFill/>
                  </a:rPr>
                  <a:t> </a:t>
                </a:r>
              </a:p>
            </p:txBody>
          </p:sp>
        </mc:Fallback>
      </mc:AlternateContent>
      <p:cxnSp>
        <p:nvCxnSpPr>
          <p:cNvPr id="8" name="Straight Arrow Connector 7"/>
          <p:cNvCxnSpPr/>
          <p:nvPr/>
        </p:nvCxnSpPr>
        <p:spPr>
          <a:xfrm flipV="1">
            <a:off x="2319140" y="3043198"/>
            <a:ext cx="4648200" cy="38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330611" y="1335266"/>
            <a:ext cx="1383" cy="17504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893186" y="2825913"/>
                <a:ext cx="4263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93186" y="2825913"/>
                <a:ext cx="426399" cy="461665"/>
              </a:xfrm>
              <a:prstGeom prst="rect">
                <a:avLst/>
              </a:prstGeom>
              <a:blipFill>
                <a:blip r:embed="rId4"/>
                <a:stretch>
                  <a:fillRect/>
                </a:stretch>
              </a:blipFill>
            </p:spPr>
            <p:txBody>
              <a:bodyPr/>
              <a:lstStyle/>
              <a:p>
                <a:r>
                  <a:rPr lang="en-US">
                    <a:noFill/>
                  </a:rPr>
                  <a:t> </a:t>
                </a:r>
              </a:p>
            </p:txBody>
          </p:sp>
        </mc:Fallback>
      </mc:AlternateContent>
      <p:grpSp>
        <p:nvGrpSpPr>
          <p:cNvPr id="11" name="Group 10"/>
          <p:cNvGrpSpPr/>
          <p:nvPr/>
        </p:nvGrpSpPr>
        <p:grpSpPr>
          <a:xfrm>
            <a:off x="1120549" y="1428188"/>
            <a:ext cx="5860439" cy="476990"/>
            <a:chOff x="1004653" y="5485486"/>
            <a:chExt cx="5860439" cy="476990"/>
          </a:xfrm>
        </p:grpSpPr>
        <p:cxnSp>
          <p:nvCxnSpPr>
            <p:cNvPr id="12" name="Straight Connector 11"/>
            <p:cNvCxnSpPr/>
            <p:nvPr/>
          </p:nvCxnSpPr>
          <p:spPr>
            <a:xfrm flipH="1">
              <a:off x="2251478" y="5635823"/>
              <a:ext cx="461361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004653" y="5485486"/>
                  <a:ext cx="1297663" cy="4769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a:rPr>
                              <m:t>2</m:t>
                            </m:r>
                          </m:e>
                          <m:sup>
                            <m:r>
                              <a:rPr lang="en-US" sz="2400" b="0" i="1" smtClean="0">
                                <a:solidFill>
                                  <a:srgbClr val="FF0000"/>
                                </a:solidFill>
                                <a:latin typeface="Cambria Math"/>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a:rPr>
                                  <m:t>𝐻</m:t>
                                </m:r>
                              </m:e>
                              <m:sub>
                                <m:r>
                                  <a:rPr lang="en-US" sz="2400" b="0" i="1" smtClean="0">
                                    <a:solidFill>
                                      <a:srgbClr val="FF0000"/>
                                    </a:solidFill>
                                    <a:latin typeface="Cambria Math"/>
                                  </a:rPr>
                                  <m:t>∞</m:t>
                                </m:r>
                              </m:sub>
                            </m:sSub>
                            <m:r>
                              <a:rPr lang="en-US" sz="2400" b="0" i="1" smtClean="0">
                                <a:solidFill>
                                  <a:srgbClr val="FF0000"/>
                                </a:solidFill>
                                <a:latin typeface="Cambria Math"/>
                              </a:rPr>
                              <m:t>(</m:t>
                            </m:r>
                            <m:r>
                              <a:rPr lang="en-US" sz="2400" b="0" i="1" smtClean="0">
                                <a:solidFill>
                                  <a:srgbClr val="FF0000"/>
                                </a:solidFill>
                                <a:latin typeface="Cambria Math" panose="02040503050406030204" pitchFamily="18" charset="0"/>
                              </a:rPr>
                              <m:t>𝑋</m:t>
                            </m:r>
                            <m:r>
                              <a:rPr lang="en-US" sz="2400" b="0" i="1" smtClean="0">
                                <a:solidFill>
                                  <a:srgbClr val="FF0000"/>
                                </a:solidFill>
                                <a:latin typeface="Cambria Math"/>
                              </a:rPr>
                              <m:t>)</m:t>
                            </m:r>
                          </m:sup>
                        </m:sSup>
                      </m:oMath>
                    </m:oMathPara>
                  </a14:m>
                  <a:endParaRPr lang="en-US" sz="2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04653" y="5485486"/>
                  <a:ext cx="1297663" cy="476990"/>
                </a:xfrm>
                <a:prstGeom prst="rect">
                  <a:avLst/>
                </a:prstGeom>
                <a:blipFill>
                  <a:blip r:embed="rId5"/>
                  <a:stretch>
                    <a:fillRect/>
                  </a:stretch>
                </a:blipFill>
              </p:spPr>
              <p:txBody>
                <a:bodyPr/>
                <a:lstStyle/>
                <a:p>
                  <a:r>
                    <a:rPr lang="en-US">
                      <a:noFill/>
                    </a:rPr>
                    <a:t> </a:t>
                  </a:r>
                </a:p>
              </p:txBody>
            </p:sp>
          </mc:Fallback>
        </mc:AlternateContent>
      </p:grpSp>
      <p:sp>
        <p:nvSpPr>
          <p:cNvPr id="14" name="Freeform 13"/>
          <p:cNvSpPr/>
          <p:nvPr/>
        </p:nvSpPr>
        <p:spPr>
          <a:xfrm>
            <a:off x="2330611" y="1597145"/>
            <a:ext cx="4456363" cy="1439269"/>
          </a:xfrm>
          <a:custGeom>
            <a:avLst/>
            <a:gdLst>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15" fmla="*/ 2259874 w 2276203"/>
              <a:gd name="connsiteY15" fmla="*/ 642802 h 986790"/>
              <a:gd name="connsiteX16" fmla="*/ 2237014 w 2276203"/>
              <a:gd name="connsiteY16" fmla="*/ 597082 h 986790"/>
              <a:gd name="connsiteX17" fmla="*/ 2217420 w 2276203"/>
              <a:gd name="connsiteY17" fmla="*/ 502376 h 986790"/>
              <a:gd name="connsiteX0" fmla="*/ 0 w 2382610"/>
              <a:gd name="connsiteY0" fmla="*/ 779962 h 986790"/>
              <a:gd name="connsiteX1" fmla="*/ 111034 w 2382610"/>
              <a:gd name="connsiteY1" fmla="*/ 753836 h 986790"/>
              <a:gd name="connsiteX2" fmla="*/ 284117 w 2382610"/>
              <a:gd name="connsiteY2" fmla="*/ 224790 h 986790"/>
              <a:gd name="connsiteX3" fmla="*/ 388620 w 2382610"/>
              <a:gd name="connsiteY3" fmla="*/ 414202 h 986790"/>
              <a:gd name="connsiteX4" fmla="*/ 473528 w 2382610"/>
              <a:gd name="connsiteY4" fmla="*/ 126819 h 986790"/>
              <a:gd name="connsiteX5" fmla="*/ 636814 w 2382610"/>
              <a:gd name="connsiteY5" fmla="*/ 773430 h 986790"/>
              <a:gd name="connsiteX6" fmla="*/ 953588 w 2382610"/>
              <a:gd name="connsiteY6" fmla="*/ 793025 h 986790"/>
              <a:gd name="connsiteX7" fmla="*/ 1289957 w 2382610"/>
              <a:gd name="connsiteY7" fmla="*/ 904059 h 986790"/>
              <a:gd name="connsiteX8" fmla="*/ 1456508 w 2382610"/>
              <a:gd name="connsiteY8" fmla="*/ 352153 h 986790"/>
              <a:gd name="connsiteX9" fmla="*/ 1531620 w 2382610"/>
              <a:gd name="connsiteY9" fmla="*/ 678725 h 986790"/>
              <a:gd name="connsiteX10" fmla="*/ 1890848 w 2382610"/>
              <a:gd name="connsiteY10" fmla="*/ 721179 h 986790"/>
              <a:gd name="connsiteX11" fmla="*/ 2031274 w 2382610"/>
              <a:gd name="connsiteY11" fmla="*/ 22316 h 986790"/>
              <a:gd name="connsiteX12" fmla="*/ 2178231 w 2382610"/>
              <a:gd name="connsiteY12" fmla="*/ 855073 h 986790"/>
              <a:gd name="connsiteX13" fmla="*/ 2276203 w 2382610"/>
              <a:gd name="connsiteY13" fmla="*/ 812619 h 986790"/>
              <a:gd name="connsiteX14" fmla="*/ 2276203 w 2382610"/>
              <a:gd name="connsiteY14" fmla="*/ 812619 h 986790"/>
              <a:gd name="connsiteX15" fmla="*/ 2259874 w 2382610"/>
              <a:gd name="connsiteY15" fmla="*/ 642802 h 986790"/>
              <a:gd name="connsiteX16" fmla="*/ 2237014 w 2382610"/>
              <a:gd name="connsiteY16" fmla="*/ 597082 h 986790"/>
              <a:gd name="connsiteX17" fmla="*/ 2217420 w 2382610"/>
              <a:gd name="connsiteY17" fmla="*/ 502376 h 986790"/>
              <a:gd name="connsiteX0" fmla="*/ 0 w 2535010"/>
              <a:gd name="connsiteY0" fmla="*/ 779962 h 986790"/>
              <a:gd name="connsiteX1" fmla="*/ 111034 w 2535010"/>
              <a:gd name="connsiteY1" fmla="*/ 753836 h 986790"/>
              <a:gd name="connsiteX2" fmla="*/ 284117 w 2535010"/>
              <a:gd name="connsiteY2" fmla="*/ 224790 h 986790"/>
              <a:gd name="connsiteX3" fmla="*/ 388620 w 2535010"/>
              <a:gd name="connsiteY3" fmla="*/ 414202 h 986790"/>
              <a:gd name="connsiteX4" fmla="*/ 473528 w 2535010"/>
              <a:gd name="connsiteY4" fmla="*/ 126819 h 986790"/>
              <a:gd name="connsiteX5" fmla="*/ 636814 w 2535010"/>
              <a:gd name="connsiteY5" fmla="*/ 773430 h 986790"/>
              <a:gd name="connsiteX6" fmla="*/ 953588 w 2535010"/>
              <a:gd name="connsiteY6" fmla="*/ 793025 h 986790"/>
              <a:gd name="connsiteX7" fmla="*/ 1289957 w 2535010"/>
              <a:gd name="connsiteY7" fmla="*/ 904059 h 986790"/>
              <a:gd name="connsiteX8" fmla="*/ 1456508 w 2535010"/>
              <a:gd name="connsiteY8" fmla="*/ 352153 h 986790"/>
              <a:gd name="connsiteX9" fmla="*/ 1531620 w 2535010"/>
              <a:gd name="connsiteY9" fmla="*/ 678725 h 986790"/>
              <a:gd name="connsiteX10" fmla="*/ 1890848 w 2535010"/>
              <a:gd name="connsiteY10" fmla="*/ 721179 h 986790"/>
              <a:gd name="connsiteX11" fmla="*/ 2031274 w 2535010"/>
              <a:gd name="connsiteY11" fmla="*/ 22316 h 986790"/>
              <a:gd name="connsiteX12" fmla="*/ 2178231 w 2535010"/>
              <a:gd name="connsiteY12" fmla="*/ 855073 h 986790"/>
              <a:gd name="connsiteX13" fmla="*/ 2276203 w 2535010"/>
              <a:gd name="connsiteY13" fmla="*/ 812619 h 986790"/>
              <a:gd name="connsiteX14" fmla="*/ 2276203 w 2535010"/>
              <a:gd name="connsiteY14" fmla="*/ 812619 h 986790"/>
              <a:gd name="connsiteX15" fmla="*/ 2259874 w 2535010"/>
              <a:gd name="connsiteY15" fmla="*/ 642802 h 986790"/>
              <a:gd name="connsiteX16" fmla="*/ 2237014 w 2535010"/>
              <a:gd name="connsiteY16" fmla="*/ 597082 h 986790"/>
              <a:gd name="connsiteX17" fmla="*/ 2369820 w 2535010"/>
              <a:gd name="connsiteY17" fmla="*/ 578576 h 986790"/>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15" fmla="*/ 2259874 w 2276203"/>
              <a:gd name="connsiteY15" fmla="*/ 642802 h 986790"/>
              <a:gd name="connsiteX16" fmla="*/ 2237014 w 2276203"/>
              <a:gd name="connsiteY16" fmla="*/ 597082 h 986790"/>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15" fmla="*/ 2259874 w 2276203"/>
              <a:gd name="connsiteY15" fmla="*/ 642802 h 986790"/>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0" fmla="*/ 0 w 2276203"/>
              <a:gd name="connsiteY0" fmla="*/ 1085607 h 1233786"/>
              <a:gd name="connsiteX1" fmla="*/ 111034 w 2276203"/>
              <a:gd name="connsiteY1" fmla="*/ 1059481 h 1233786"/>
              <a:gd name="connsiteX2" fmla="*/ 284117 w 2276203"/>
              <a:gd name="connsiteY2" fmla="*/ 530435 h 1233786"/>
              <a:gd name="connsiteX3" fmla="*/ 388620 w 2276203"/>
              <a:gd name="connsiteY3" fmla="*/ 719847 h 1233786"/>
              <a:gd name="connsiteX4" fmla="*/ 473528 w 2276203"/>
              <a:gd name="connsiteY4" fmla="*/ 432464 h 1233786"/>
              <a:gd name="connsiteX5" fmla="*/ 636814 w 2276203"/>
              <a:gd name="connsiteY5" fmla="*/ 1079075 h 1233786"/>
              <a:gd name="connsiteX6" fmla="*/ 953588 w 2276203"/>
              <a:gd name="connsiteY6" fmla="*/ 1098670 h 1233786"/>
              <a:gd name="connsiteX7" fmla="*/ 1289957 w 2276203"/>
              <a:gd name="connsiteY7" fmla="*/ 1209704 h 1233786"/>
              <a:gd name="connsiteX8" fmla="*/ 1456508 w 2276203"/>
              <a:gd name="connsiteY8" fmla="*/ 657798 h 1233786"/>
              <a:gd name="connsiteX9" fmla="*/ 1531620 w 2276203"/>
              <a:gd name="connsiteY9" fmla="*/ 984370 h 1233786"/>
              <a:gd name="connsiteX10" fmla="*/ 1890848 w 2276203"/>
              <a:gd name="connsiteY10" fmla="*/ 1026824 h 1233786"/>
              <a:gd name="connsiteX11" fmla="*/ 2031274 w 2276203"/>
              <a:gd name="connsiteY11" fmla="*/ 414 h 1233786"/>
              <a:gd name="connsiteX12" fmla="*/ 2178231 w 2276203"/>
              <a:gd name="connsiteY12" fmla="*/ 1160718 h 1233786"/>
              <a:gd name="connsiteX13" fmla="*/ 2276203 w 2276203"/>
              <a:gd name="connsiteY13" fmla="*/ 1118264 h 1233786"/>
              <a:gd name="connsiteX14" fmla="*/ 2276203 w 2276203"/>
              <a:gd name="connsiteY14" fmla="*/ 1118264 h 1233786"/>
              <a:gd name="connsiteX0" fmla="*/ 0 w 2276203"/>
              <a:gd name="connsiteY0" fmla="*/ 1086192 h 1234371"/>
              <a:gd name="connsiteX1" fmla="*/ 111034 w 2276203"/>
              <a:gd name="connsiteY1" fmla="*/ 1060066 h 1234371"/>
              <a:gd name="connsiteX2" fmla="*/ 284117 w 2276203"/>
              <a:gd name="connsiteY2" fmla="*/ 531020 h 1234371"/>
              <a:gd name="connsiteX3" fmla="*/ 388620 w 2276203"/>
              <a:gd name="connsiteY3" fmla="*/ 720432 h 1234371"/>
              <a:gd name="connsiteX4" fmla="*/ 473528 w 2276203"/>
              <a:gd name="connsiteY4" fmla="*/ 433049 h 1234371"/>
              <a:gd name="connsiteX5" fmla="*/ 636814 w 2276203"/>
              <a:gd name="connsiteY5" fmla="*/ 1079660 h 1234371"/>
              <a:gd name="connsiteX6" fmla="*/ 953588 w 2276203"/>
              <a:gd name="connsiteY6" fmla="*/ 1099255 h 1234371"/>
              <a:gd name="connsiteX7" fmla="*/ 1289957 w 2276203"/>
              <a:gd name="connsiteY7" fmla="*/ 1210289 h 1234371"/>
              <a:gd name="connsiteX8" fmla="*/ 1456508 w 2276203"/>
              <a:gd name="connsiteY8" fmla="*/ 658383 h 1234371"/>
              <a:gd name="connsiteX9" fmla="*/ 1531620 w 2276203"/>
              <a:gd name="connsiteY9" fmla="*/ 984955 h 1234371"/>
              <a:gd name="connsiteX10" fmla="*/ 1821138 w 2276203"/>
              <a:gd name="connsiteY10" fmla="*/ 959170 h 1234371"/>
              <a:gd name="connsiteX11" fmla="*/ 2031274 w 2276203"/>
              <a:gd name="connsiteY11" fmla="*/ 999 h 1234371"/>
              <a:gd name="connsiteX12" fmla="*/ 2178231 w 2276203"/>
              <a:gd name="connsiteY12" fmla="*/ 1161303 h 1234371"/>
              <a:gd name="connsiteX13" fmla="*/ 2276203 w 2276203"/>
              <a:gd name="connsiteY13" fmla="*/ 1118849 h 1234371"/>
              <a:gd name="connsiteX14" fmla="*/ 2276203 w 2276203"/>
              <a:gd name="connsiteY14" fmla="*/ 1118849 h 1234371"/>
              <a:gd name="connsiteX0" fmla="*/ 0 w 2276203"/>
              <a:gd name="connsiteY0" fmla="*/ 1277104 h 1439269"/>
              <a:gd name="connsiteX1" fmla="*/ 111034 w 2276203"/>
              <a:gd name="connsiteY1" fmla="*/ 1250978 h 1439269"/>
              <a:gd name="connsiteX2" fmla="*/ 284117 w 2276203"/>
              <a:gd name="connsiteY2" fmla="*/ 721932 h 1439269"/>
              <a:gd name="connsiteX3" fmla="*/ 388620 w 2276203"/>
              <a:gd name="connsiteY3" fmla="*/ 911344 h 1439269"/>
              <a:gd name="connsiteX4" fmla="*/ 473528 w 2276203"/>
              <a:gd name="connsiteY4" fmla="*/ 623961 h 1439269"/>
              <a:gd name="connsiteX5" fmla="*/ 636814 w 2276203"/>
              <a:gd name="connsiteY5" fmla="*/ 1270572 h 1439269"/>
              <a:gd name="connsiteX6" fmla="*/ 953588 w 2276203"/>
              <a:gd name="connsiteY6" fmla="*/ 1290167 h 1439269"/>
              <a:gd name="connsiteX7" fmla="*/ 1289957 w 2276203"/>
              <a:gd name="connsiteY7" fmla="*/ 1401201 h 1439269"/>
              <a:gd name="connsiteX8" fmla="*/ 1456508 w 2276203"/>
              <a:gd name="connsiteY8" fmla="*/ 849295 h 1439269"/>
              <a:gd name="connsiteX9" fmla="*/ 1531620 w 2276203"/>
              <a:gd name="connsiteY9" fmla="*/ 1175867 h 1439269"/>
              <a:gd name="connsiteX10" fmla="*/ 1821138 w 2276203"/>
              <a:gd name="connsiteY10" fmla="*/ 1150082 h 1439269"/>
              <a:gd name="connsiteX11" fmla="*/ 2024303 w 2276203"/>
              <a:gd name="connsiteY11" fmla="*/ 842 h 1439269"/>
              <a:gd name="connsiteX12" fmla="*/ 2178231 w 2276203"/>
              <a:gd name="connsiteY12" fmla="*/ 1352215 h 1439269"/>
              <a:gd name="connsiteX13" fmla="*/ 2276203 w 2276203"/>
              <a:gd name="connsiteY13" fmla="*/ 1309761 h 1439269"/>
              <a:gd name="connsiteX14" fmla="*/ 2276203 w 2276203"/>
              <a:gd name="connsiteY14" fmla="*/ 1309761 h 143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6203" h="1439269">
                <a:moveTo>
                  <a:pt x="0" y="1277104"/>
                </a:moveTo>
                <a:cubicBezTo>
                  <a:pt x="31840" y="1310305"/>
                  <a:pt x="63681" y="1343507"/>
                  <a:pt x="111034" y="1250978"/>
                </a:cubicBezTo>
                <a:cubicBezTo>
                  <a:pt x="158387" y="1158449"/>
                  <a:pt x="237853" y="778538"/>
                  <a:pt x="284117" y="721932"/>
                </a:cubicBezTo>
                <a:cubicBezTo>
                  <a:pt x="330381" y="665326"/>
                  <a:pt x="357052" y="927673"/>
                  <a:pt x="388620" y="911344"/>
                </a:cubicBezTo>
                <a:cubicBezTo>
                  <a:pt x="420189" y="895016"/>
                  <a:pt x="432162" y="564090"/>
                  <a:pt x="473528" y="623961"/>
                </a:cubicBezTo>
                <a:cubicBezTo>
                  <a:pt x="514894" y="683832"/>
                  <a:pt x="556804" y="1159538"/>
                  <a:pt x="636814" y="1270572"/>
                </a:cubicBezTo>
                <a:cubicBezTo>
                  <a:pt x="716824" y="1381606"/>
                  <a:pt x="844731" y="1268396"/>
                  <a:pt x="953588" y="1290167"/>
                </a:cubicBezTo>
                <a:cubicBezTo>
                  <a:pt x="1062445" y="1311938"/>
                  <a:pt x="1206137" y="1474680"/>
                  <a:pt x="1289957" y="1401201"/>
                </a:cubicBezTo>
                <a:cubicBezTo>
                  <a:pt x="1373777" y="1327722"/>
                  <a:pt x="1416231" y="886851"/>
                  <a:pt x="1456508" y="849295"/>
                </a:cubicBezTo>
                <a:cubicBezTo>
                  <a:pt x="1496785" y="811739"/>
                  <a:pt x="1470848" y="1125736"/>
                  <a:pt x="1531620" y="1175867"/>
                </a:cubicBezTo>
                <a:cubicBezTo>
                  <a:pt x="1592392" y="1225998"/>
                  <a:pt x="1739024" y="1345920"/>
                  <a:pt x="1821138" y="1150082"/>
                </a:cubicBezTo>
                <a:cubicBezTo>
                  <a:pt x="1903252" y="954245"/>
                  <a:pt x="1964788" y="-32847"/>
                  <a:pt x="2024303" y="842"/>
                </a:cubicBezTo>
                <a:cubicBezTo>
                  <a:pt x="2083818" y="34531"/>
                  <a:pt x="2136248" y="1134062"/>
                  <a:pt x="2178231" y="1352215"/>
                </a:cubicBezTo>
                <a:cubicBezTo>
                  <a:pt x="2220214" y="1570368"/>
                  <a:pt x="2276203" y="1309761"/>
                  <a:pt x="2276203" y="1309761"/>
                </a:cubicBezTo>
                <a:lnTo>
                  <a:pt x="2276203" y="1309761"/>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2327050" y="1169845"/>
                <a:ext cx="135588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Pr</m:t>
                      </m:r>
                      <m:r>
                        <a:rPr lang="en-US" sz="2000" b="0" i="1" smtClean="0">
                          <a:latin typeface="Cambria Math"/>
                        </a:rPr>
                        <m:t>⁡(</m:t>
                      </m:r>
                      <m:r>
                        <a:rPr lang="en-US" sz="2000" b="0" i="1" smtClean="0">
                          <a:latin typeface="Cambria Math" panose="02040503050406030204" pitchFamily="18" charset="0"/>
                        </a:rPr>
                        <m:t>𝑋</m:t>
                      </m:r>
                      <m:r>
                        <a:rPr lang="en-US" sz="2000" b="0" i="1" smtClean="0">
                          <a:latin typeface="Cambria Math"/>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327050" y="1169845"/>
                <a:ext cx="1355884" cy="400110"/>
              </a:xfrm>
              <a:prstGeom prst="rect">
                <a:avLst/>
              </a:prstGeom>
              <a:blipFill>
                <a:blip r:embed="rId6"/>
                <a:stretch>
                  <a:fillRect b="-13636"/>
                </a:stretch>
              </a:blipFill>
            </p:spPr>
            <p:txBody>
              <a:bodyPr/>
              <a:lstStyle/>
              <a:p>
                <a:r>
                  <a:rPr lang="en-US">
                    <a:noFill/>
                  </a:rPr>
                  <a:t> </a:t>
                </a:r>
              </a:p>
            </p:txBody>
          </p:sp>
        </mc:Fallback>
      </mc:AlternateContent>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Conditional min-entropy</a:t>
            </a:r>
          </a:p>
        </p:txBody>
      </p:sp>
    </p:spTree>
    <p:extLst>
      <p:ext uri="{BB962C8B-B14F-4D97-AF65-F5344CB8AC3E}">
        <p14:creationId xmlns:p14="http://schemas.microsoft.com/office/powerpoint/2010/main" val="34100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Quantum conditional min-entropy</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308679" y="5288206"/>
                <a:ext cx="9535037" cy="480728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20000"/>
                  </a:lnSpc>
                  <a:buFont typeface="Arial" panose="020B0604020202020204" pitchFamily="34" charset="0"/>
                  <a:buChar char="•"/>
                </a:pPr>
                <a:r>
                  <a:rPr lang="en-US" sz="2200" dirty="0"/>
                  <a:t>Any weak extractor is automatically quantum-proof: </a:t>
                </a:r>
                <a:br>
                  <a:rPr lang="en-US" sz="2200" dirty="0"/>
                </a:br>
                <a:r>
                  <a:rPr lang="en-US" sz="2200" dirty="0"/>
                  <a:t>for fixed </a:t>
                </a:r>
                <a14:m>
                  <m:oMath xmlns:m="http://schemas.openxmlformats.org/officeDocument/2006/math">
                    <m:r>
                      <a:rPr lang="en-US" sz="2200" b="0" i="1" smtClean="0">
                        <a:latin typeface="Cambria Math" panose="02040503050406030204" pitchFamily="18" charset="0"/>
                        <a:ea typeface="Cambria Math" panose="02040503050406030204" pitchFamily="18" charset="0"/>
                      </a:rPr>
                      <m:t>ℳ</m:t>
                    </m:r>
                  </m:oMath>
                </a14:m>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m:t>
                        </m:r>
                      </m:sub>
                    </m:sSub>
                    <m:d>
                      <m:dPr>
                        <m:ctrlPr>
                          <a:rPr lang="en-US" sz="2200" i="1">
                            <a:latin typeface="Cambria Math" panose="02040503050406030204" pitchFamily="18" charset="0"/>
                          </a:rPr>
                        </m:ctrlPr>
                      </m:dPr>
                      <m:e>
                        <m:r>
                          <a:rPr lang="en-US" sz="2200" i="1">
                            <a:latin typeface="Cambria Math" panose="02040503050406030204" pitchFamily="18" charset="0"/>
                          </a:rPr>
                          <m:t>𝑋</m:t>
                        </m:r>
                      </m:e>
                      <m:e>
                        <m:r>
                          <a:rPr lang="en-US" sz="2200" i="1">
                            <a:latin typeface="Cambria Math" panose="02040503050406030204" pitchFamily="18" charset="0"/>
                            <a:ea typeface="Cambria Math" panose="02040503050406030204" pitchFamily="18" charset="0"/>
                          </a:rPr>
                          <m:t>ℳ</m:t>
                        </m:r>
                        <m:r>
                          <a:rPr lang="en-US" sz="2200" b="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𝐸</m:t>
                        </m:r>
                        <m:r>
                          <a:rPr lang="en-US" sz="2200" b="0" i="1" smtClean="0">
                            <a:latin typeface="Cambria Math" panose="02040503050406030204" pitchFamily="18" charset="0"/>
                          </a:rPr>
                          <m:t>)</m:t>
                        </m:r>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m:t>
                        </m:r>
                      </m:sub>
                    </m:sSub>
                    <m:r>
                      <a:rPr lang="en-US" sz="2200" b="0" i="1" smtClean="0">
                        <a:latin typeface="Cambria Math" panose="02040503050406030204" pitchFamily="18" charset="0"/>
                      </a:rPr>
                      <m:t>(</m:t>
                    </m:r>
                    <m:r>
                      <a:rPr lang="en-US" sz="2200" b="0" i="1" smtClean="0">
                        <a:latin typeface="Cambria Math" panose="02040503050406030204" pitchFamily="18" charset="0"/>
                      </a:rPr>
                      <m:t>𝑋</m:t>
                    </m:r>
                    <m:r>
                      <a:rPr lang="en-US" sz="2200" b="0" i="1" smtClean="0">
                        <a:latin typeface="Cambria Math" panose="02040503050406030204" pitchFamily="18" charset="0"/>
                      </a:rPr>
                      <m:t>|</m:t>
                    </m:r>
                    <m:r>
                      <a:rPr lang="en-US" sz="2200" b="0" i="1" smtClean="0">
                        <a:latin typeface="Cambria Math" panose="02040503050406030204" pitchFamily="18" charset="0"/>
                      </a:rPr>
                      <m:t>𝐸</m:t>
                    </m:r>
                    <m:r>
                      <a:rPr lang="en-US" sz="2200" b="0" i="1" smtClean="0">
                        <a:latin typeface="Cambria Math" panose="02040503050406030204" pitchFamily="18" charset="0"/>
                      </a:rPr>
                      <m:t>)</m:t>
                    </m:r>
                  </m:oMath>
                </a14:m>
                <a:endParaRPr lang="en-US" sz="2200" dirty="0"/>
              </a:p>
              <a:p>
                <a:pPr marL="57150" indent="0">
                  <a:buNone/>
                </a:pPr>
                <a:endParaRPr lang="en-US" sz="2400" dirty="0"/>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308679" y="5288206"/>
                <a:ext cx="9535037" cy="4807288"/>
              </a:xfrm>
              <a:prstGeom prst="rect">
                <a:avLst/>
              </a:prstGeom>
              <a:blipFill>
                <a:blip r:embed="rId3"/>
                <a:stretch>
                  <a:fillRect l="-1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48F966AC-47A5-4DA8-B362-5F7A61334F7F}"/>
                  </a:ext>
                </a:extLst>
              </p:cNvPr>
              <p:cNvSpPr txBox="1">
                <a:spLocks/>
              </p:cNvSpPr>
              <p:nvPr/>
            </p:nvSpPr>
            <p:spPr>
              <a:xfrm>
                <a:off x="364337" y="3085240"/>
                <a:ext cx="9220200" cy="37647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200" dirty="0">
                    <a:solidFill>
                      <a:schemeClr val="accent2"/>
                    </a:solidFill>
                  </a:rPr>
                  <a:t>Quantum</a:t>
                </a:r>
                <a:r>
                  <a:rPr lang="en-US" sz="2200" dirty="0"/>
                  <a:t> min-entropy: </a:t>
                </a:r>
                <a14:m>
                  <m:oMath xmlns:m="http://schemas.openxmlformats.org/officeDocument/2006/math">
                    <m:sSub>
                      <m:sSubPr>
                        <m:ctrlPr>
                          <a:rPr lang="en-US" sz="2200" b="0" i="1" smtClean="0">
                            <a:solidFill>
                              <a:schemeClr val="accent2"/>
                            </a:solidFill>
                            <a:latin typeface="Cambria Math" panose="02040503050406030204" pitchFamily="18" charset="0"/>
                          </a:rPr>
                        </m:ctrlPr>
                      </m:sSubPr>
                      <m:e>
                        <m:sSub>
                          <m:sSubPr>
                            <m:ctrlPr>
                              <a:rPr lang="en-US" sz="2200" b="0" i="1" smtClean="0">
                                <a:solidFill>
                                  <a:schemeClr val="accent2"/>
                                </a:solidFill>
                                <a:latin typeface="Cambria Math" panose="02040503050406030204" pitchFamily="18" charset="0"/>
                              </a:rPr>
                            </m:ctrlPr>
                          </m:sSubPr>
                          <m:e>
                            <m:r>
                              <m:rPr>
                                <m:nor/>
                              </m:rPr>
                              <a:rPr lang="en-US" sz="2200" b="0" i="0" smtClean="0">
                                <a:solidFill>
                                  <a:schemeClr val="accent2"/>
                                </a:solidFill>
                                <a:latin typeface="Cambria Math"/>
                              </a:rPr>
                              <m:t>H</m:t>
                            </m:r>
                          </m:e>
                          <m:sub>
                            <m:r>
                              <m:rPr>
                                <m:nor/>
                              </m:rPr>
                              <a:rPr lang="en-US" sz="2200" b="0" i="0" smtClean="0">
                                <a:solidFill>
                                  <a:schemeClr val="accent2"/>
                                </a:solidFill>
                                <a:latin typeface="Cambria Math"/>
                              </a:rPr>
                              <m:t>∞</m:t>
                            </m:r>
                          </m:sub>
                        </m:sSub>
                        <m:d>
                          <m:dPr>
                            <m:ctrlPr>
                              <a:rPr lang="en-US" sz="2200" b="0" i="1" smtClean="0">
                                <a:solidFill>
                                  <a:schemeClr val="accent2"/>
                                </a:solidFill>
                                <a:latin typeface="Cambria Math" panose="02040503050406030204" pitchFamily="18" charset="0"/>
                              </a:rPr>
                            </m:ctrlPr>
                          </m:dPr>
                          <m:e>
                            <m:r>
                              <a:rPr lang="en-US" sz="2200" b="0" i="1" smtClean="0">
                                <a:solidFill>
                                  <a:schemeClr val="accent2"/>
                                </a:solidFill>
                                <a:latin typeface="Cambria Math" panose="02040503050406030204" pitchFamily="18" charset="0"/>
                              </a:rPr>
                              <m:t>𝑋</m:t>
                            </m:r>
                          </m:e>
                        </m:d>
                        <m:r>
                          <m:rPr>
                            <m:nor/>
                          </m:rPr>
                          <a:rPr lang="en-US" sz="2200" b="0" i="0" smtClean="0">
                            <a:solidFill>
                              <a:schemeClr val="accent2"/>
                            </a:solidFill>
                            <a:latin typeface="Cambria Math"/>
                          </a:rPr>
                          <m:t>=−</m:t>
                        </m:r>
                        <m:r>
                          <m:rPr>
                            <m:nor/>
                          </m:rPr>
                          <a:rPr lang="en-US" sz="2200" b="0" i="0" smtClean="0">
                            <a:solidFill>
                              <a:schemeClr val="accent2"/>
                            </a:solidFill>
                            <a:latin typeface="Cambria Math"/>
                          </a:rPr>
                          <m:t>log</m:t>
                        </m:r>
                        <m:r>
                          <m:rPr>
                            <m:nor/>
                          </m:rPr>
                          <a:rPr lang="en-US" sz="2200" b="0" i="0" smtClean="0">
                            <a:solidFill>
                              <a:schemeClr val="accent2"/>
                            </a:solidFill>
                            <a:latin typeface="Cambria Math"/>
                          </a:rPr>
                          <m:t> (</m:t>
                        </m:r>
                        <m:r>
                          <m:rPr>
                            <m:nor/>
                          </m:rPr>
                          <a:rPr lang="en-US" sz="2200" b="0" i="0" smtClean="0">
                            <a:solidFill>
                              <a:schemeClr val="accent2"/>
                            </a:solidFill>
                            <a:latin typeface="Cambria Math"/>
                          </a:rPr>
                          <m:t>P</m:t>
                        </m:r>
                      </m:e>
                      <m:sub>
                        <m:r>
                          <m:rPr>
                            <m:nor/>
                          </m:rPr>
                          <a:rPr lang="en-US" sz="2200" b="0" i="0" smtClean="0">
                            <a:solidFill>
                              <a:schemeClr val="accent2"/>
                            </a:solidFill>
                            <a:latin typeface="Cambria Math"/>
                          </a:rPr>
                          <m:t>guess</m:t>
                        </m:r>
                      </m:sub>
                    </m:sSub>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𝑋</m:t>
                    </m:r>
                    <m:r>
                      <a:rPr lang="en-US" sz="2200" b="0" i="1" smtClean="0">
                        <a:solidFill>
                          <a:schemeClr val="accent2"/>
                        </a:solidFill>
                        <a:latin typeface="Cambria Math" panose="02040503050406030204" pitchFamily="18" charset="0"/>
                      </a:rPr>
                      <m:t>)</m:t>
                    </m:r>
                    <m:r>
                      <m:rPr>
                        <m:nor/>
                      </m:rPr>
                      <a:rPr lang="en-US" sz="2200" b="0" i="0" smtClean="0">
                        <a:solidFill>
                          <a:schemeClr val="accent2"/>
                        </a:solidFill>
                        <a:latin typeface="Cambria Math"/>
                      </a:rPr>
                      <m:t>)</m:t>
                    </m:r>
                  </m:oMath>
                </a14:m>
                <a:endParaRPr lang="en-US" sz="2200" dirty="0">
                  <a:solidFill>
                    <a:schemeClr val="tx2"/>
                  </a:solidFill>
                </a:endParaRPr>
              </a:p>
              <a:p>
                <a:pPr>
                  <a:lnSpc>
                    <a:spcPct val="120000"/>
                  </a:lnSpc>
                </a:pPr>
                <a:r>
                  <a:rPr lang="en-US" sz="2200" dirty="0">
                    <a:solidFill>
                      <a:schemeClr val="accent2"/>
                    </a:solidFill>
                  </a:rPr>
                  <a:t>Quantum</a:t>
                </a:r>
                <a:r>
                  <a:rPr lang="en-US" sz="2200" dirty="0"/>
                  <a:t> conditional min-entropy </a:t>
                </a:r>
                <a14:m>
                  <m:oMath xmlns:m="http://schemas.openxmlformats.org/officeDocument/2006/math">
                    <m:sSub>
                      <m:sSubPr>
                        <m:ctrlPr>
                          <a:rPr lang="en-US" sz="2200" i="1" smtClean="0">
                            <a:solidFill>
                              <a:schemeClr val="accent2"/>
                            </a:solidFill>
                            <a:latin typeface="Cambria Math" panose="02040503050406030204" pitchFamily="18" charset="0"/>
                          </a:rPr>
                        </m:ctrlPr>
                      </m:sSubPr>
                      <m:e>
                        <m:sSub>
                          <m:sSubPr>
                            <m:ctrlPr>
                              <a:rPr lang="en-US" sz="2200" i="1">
                                <a:solidFill>
                                  <a:schemeClr val="accent2"/>
                                </a:solidFill>
                                <a:latin typeface="Cambria Math" panose="02040503050406030204" pitchFamily="18" charset="0"/>
                              </a:rPr>
                            </m:ctrlPr>
                          </m:sSubPr>
                          <m:e>
                            <m:r>
                              <m:rPr>
                                <m:nor/>
                              </m:rPr>
                              <a:rPr lang="en-US" sz="2200">
                                <a:solidFill>
                                  <a:schemeClr val="accent2"/>
                                </a:solidFill>
                                <a:latin typeface="Cambria Math"/>
                              </a:rPr>
                              <m:t>H</m:t>
                            </m:r>
                          </m:e>
                          <m:sub>
                            <m:r>
                              <m:rPr>
                                <m:nor/>
                              </m:rPr>
                              <a:rPr lang="en-US" sz="2200">
                                <a:solidFill>
                                  <a:schemeClr val="accent2"/>
                                </a:solidFill>
                                <a:latin typeface="Cambria Math"/>
                              </a:rPr>
                              <m:t>∞</m:t>
                            </m:r>
                          </m:sub>
                        </m:sSub>
                        <m:d>
                          <m:dPr>
                            <m:ctrlPr>
                              <a:rPr lang="en-US" sz="2200" i="1">
                                <a:solidFill>
                                  <a:schemeClr val="accent2"/>
                                </a:solidFill>
                                <a:latin typeface="Cambria Math" panose="02040503050406030204" pitchFamily="18" charset="0"/>
                              </a:rPr>
                            </m:ctrlPr>
                          </m:dPr>
                          <m:e>
                            <m:r>
                              <m:rPr>
                                <m:nor/>
                              </m:rPr>
                              <a:rPr lang="en-US" sz="2200">
                                <a:solidFill>
                                  <a:schemeClr val="accent2"/>
                                </a:solidFill>
                                <a:latin typeface="Cambria Math"/>
                              </a:rPr>
                              <m:t>X</m:t>
                            </m:r>
                          </m:e>
                          <m:e>
                            <m:r>
                              <m:rPr>
                                <m:nor/>
                              </m:rPr>
                              <a:rPr lang="en-US" sz="2200">
                                <a:solidFill>
                                  <a:schemeClr val="accent2"/>
                                </a:solidFill>
                                <a:latin typeface="Cambria Math"/>
                              </a:rPr>
                              <m:t>E</m:t>
                            </m:r>
                          </m:e>
                        </m:d>
                        <m:r>
                          <m:rPr>
                            <m:nor/>
                          </m:rPr>
                          <a:rPr lang="en-US" sz="2200">
                            <a:solidFill>
                              <a:schemeClr val="accent2"/>
                            </a:solidFill>
                            <a:latin typeface="Cambria Math"/>
                          </a:rPr>
                          <m:t>=−</m:t>
                        </m:r>
                        <m:r>
                          <m:rPr>
                            <m:nor/>
                          </m:rPr>
                          <a:rPr lang="en-US" sz="2200">
                            <a:solidFill>
                              <a:schemeClr val="accent2"/>
                            </a:solidFill>
                            <a:latin typeface="Cambria Math"/>
                          </a:rPr>
                          <m:t>log</m:t>
                        </m:r>
                        <m:r>
                          <m:rPr>
                            <m:nor/>
                          </m:rPr>
                          <a:rPr lang="en-US" sz="2200">
                            <a:solidFill>
                              <a:schemeClr val="accent2"/>
                            </a:solidFill>
                            <a:latin typeface="Cambria Math"/>
                          </a:rPr>
                          <m:t> (</m:t>
                        </m:r>
                        <m:r>
                          <m:rPr>
                            <m:nor/>
                          </m:rPr>
                          <a:rPr lang="en-US" sz="2200">
                            <a:solidFill>
                              <a:schemeClr val="accent2"/>
                            </a:solidFill>
                            <a:latin typeface="Cambria Math"/>
                          </a:rPr>
                          <m:t>P</m:t>
                        </m:r>
                      </m:e>
                      <m:sub>
                        <m:r>
                          <m:rPr>
                            <m:nor/>
                          </m:rPr>
                          <a:rPr lang="en-US" sz="2200">
                            <a:solidFill>
                              <a:schemeClr val="accent2"/>
                            </a:solidFill>
                            <a:latin typeface="Cambria Math"/>
                          </a:rPr>
                          <m:t>guess</m:t>
                        </m:r>
                      </m:sub>
                    </m:sSub>
                    <m:d>
                      <m:dPr>
                        <m:ctrlPr>
                          <a:rPr lang="en-US" sz="2200" i="1">
                            <a:solidFill>
                              <a:schemeClr val="accent2"/>
                            </a:solidFill>
                            <a:latin typeface="Cambria Math" panose="02040503050406030204" pitchFamily="18" charset="0"/>
                          </a:rPr>
                        </m:ctrlPr>
                      </m:dPr>
                      <m:e>
                        <m:r>
                          <m:rPr>
                            <m:nor/>
                          </m:rPr>
                          <a:rPr lang="en-US" sz="2200">
                            <a:solidFill>
                              <a:schemeClr val="accent2"/>
                            </a:solidFill>
                            <a:latin typeface="Cambria Math"/>
                          </a:rPr>
                          <m:t>X</m:t>
                        </m:r>
                      </m:e>
                      <m:e>
                        <m:r>
                          <m:rPr>
                            <m:nor/>
                          </m:rPr>
                          <a:rPr lang="en-US" sz="2200">
                            <a:solidFill>
                              <a:schemeClr val="accent2"/>
                            </a:solidFill>
                            <a:latin typeface="Cambria Math"/>
                          </a:rPr>
                          <m:t>E</m:t>
                        </m:r>
                      </m:e>
                    </m:d>
                    <m:r>
                      <m:rPr>
                        <m:nor/>
                      </m:rPr>
                      <a:rPr lang="en-US" sz="2200">
                        <a:solidFill>
                          <a:schemeClr val="accent2"/>
                        </a:solidFill>
                        <a:latin typeface="Cambria Math"/>
                      </a:rPr>
                      <m:t>)</m:t>
                    </m:r>
                  </m:oMath>
                </a14:m>
                <a:endParaRPr lang="en-US" sz="2200" dirty="0">
                  <a:solidFill>
                    <a:schemeClr val="accent2"/>
                  </a:solidFill>
                </a:endParaRPr>
              </a:p>
              <a:p>
                <a:pPr>
                  <a:lnSpc>
                    <a:spcPct val="120000"/>
                  </a:lnSpc>
                </a:pPr>
                <a:r>
                  <a:rPr lang="en-US" sz="2200" dirty="0"/>
                  <a:t>Optimal guessing strategy: </a:t>
                </a:r>
                <a:br>
                  <a:rPr lang="en-US" sz="2200" dirty="0">
                    <a:solidFill>
                      <a:schemeClr val="tx2"/>
                    </a:solidFill>
                  </a:rPr>
                </a:br>
                <a14:m>
                  <m:oMath xmlns:m="http://schemas.openxmlformats.org/officeDocument/2006/math">
                    <m:sSub>
                      <m:sSubPr>
                        <m:ctrlPr>
                          <a:rPr lang="en-US" sz="2200" b="0" i="1" smtClean="0">
                            <a:solidFill>
                              <a:schemeClr val="accent2"/>
                            </a:solidFill>
                            <a:latin typeface="Cambria Math" panose="02040503050406030204" pitchFamily="18" charset="0"/>
                          </a:rPr>
                        </m:ctrlPr>
                      </m:sSubPr>
                      <m:e>
                        <m:r>
                          <m:rPr>
                            <m:sty m:val="p"/>
                          </m:rPr>
                          <a:rPr lang="en-US" sz="2200" b="0" i="1" smtClean="0">
                            <a:solidFill>
                              <a:schemeClr val="accent2"/>
                            </a:solidFill>
                            <a:latin typeface="Cambria Math" panose="02040503050406030204" pitchFamily="18" charset="0"/>
                          </a:rPr>
                          <m:t>P</m:t>
                        </m:r>
                      </m:e>
                      <m:sub>
                        <m:r>
                          <m:rPr>
                            <m:sty m:val="p"/>
                          </m:rPr>
                          <a:rPr lang="en-US" sz="2200" b="0" i="1" smtClean="0">
                            <a:solidFill>
                              <a:schemeClr val="accent2"/>
                            </a:solidFill>
                            <a:latin typeface="Cambria Math" panose="02040503050406030204" pitchFamily="18" charset="0"/>
                          </a:rPr>
                          <m:t>guess</m:t>
                        </m:r>
                      </m:sub>
                    </m:sSub>
                    <m:d>
                      <m:dPr>
                        <m:ctrlPr>
                          <a:rPr lang="en-US" sz="2200" b="0" i="1" smtClean="0">
                            <a:solidFill>
                              <a:schemeClr val="accent2"/>
                            </a:solidFill>
                            <a:latin typeface="Cambria Math" panose="02040503050406030204" pitchFamily="18" charset="0"/>
                          </a:rPr>
                        </m:ctrlPr>
                      </m:dPr>
                      <m:e>
                        <m:r>
                          <a:rPr lang="en-US" sz="2200" b="0" i="1" smtClean="0">
                            <a:solidFill>
                              <a:schemeClr val="accent2"/>
                            </a:solidFill>
                            <a:latin typeface="Cambria Math" panose="02040503050406030204" pitchFamily="18" charset="0"/>
                          </a:rPr>
                          <m:t>𝑋</m:t>
                        </m:r>
                      </m:e>
                      <m:e>
                        <m:r>
                          <a:rPr lang="en-US" sz="2200" b="0" i="1" smtClean="0">
                            <a:solidFill>
                              <a:schemeClr val="accent2"/>
                            </a:solidFill>
                            <a:latin typeface="Cambria Math" panose="02040503050406030204" pitchFamily="18" charset="0"/>
                          </a:rPr>
                          <m:t>𝐸</m:t>
                        </m:r>
                      </m:e>
                    </m:d>
                    <m:r>
                      <a:rPr lang="en-US" sz="2200" b="0" i="1" smtClean="0">
                        <a:solidFill>
                          <a:schemeClr val="accent2"/>
                        </a:solidFill>
                        <a:latin typeface="Cambria Math" panose="02040503050406030204" pitchFamily="18" charset="0"/>
                      </a:rPr>
                      <m:t>=</m:t>
                    </m:r>
                    <m:sSub>
                      <m:sSubPr>
                        <m:ctrlPr>
                          <a:rPr lang="en-US" sz="2200" b="0" i="1" smtClean="0">
                            <a:solidFill>
                              <a:schemeClr val="accent2"/>
                            </a:solidFill>
                            <a:latin typeface="Cambria Math" panose="02040503050406030204" pitchFamily="18" charset="0"/>
                          </a:rPr>
                        </m:ctrlPr>
                      </m:sSubPr>
                      <m:e>
                        <m:limLow>
                          <m:limLowPr>
                            <m:ctrlPr>
                              <a:rPr lang="en-US" sz="2200" b="0" i="1" smtClean="0">
                                <a:solidFill>
                                  <a:schemeClr val="accent2"/>
                                </a:solidFill>
                                <a:latin typeface="Cambria Math" panose="02040503050406030204" pitchFamily="18" charset="0"/>
                              </a:rPr>
                            </m:ctrlPr>
                          </m:limLowPr>
                          <m:e>
                            <m:r>
                              <m:rPr>
                                <m:sty m:val="p"/>
                              </m:rPr>
                              <a:rPr lang="en-US" sz="2200" b="0" i="0" smtClean="0">
                                <a:solidFill>
                                  <a:schemeClr val="accent2"/>
                                </a:solidFill>
                                <a:latin typeface="Cambria Math" panose="02040503050406030204" pitchFamily="18" charset="0"/>
                              </a:rPr>
                              <m:t>sup</m:t>
                            </m:r>
                            <m:r>
                              <a:rPr lang="en-US" sz="2200" b="0" i="0" smtClean="0">
                                <a:solidFill>
                                  <a:schemeClr val="accent2"/>
                                </a:solidFill>
                                <a:latin typeface="Cambria Math" panose="02040503050406030204" pitchFamily="18" charset="0"/>
                              </a:rPr>
                              <m:t>  </m:t>
                            </m:r>
                          </m:e>
                          <m:lim>
                            <m:r>
                              <a:rPr lang="en-US" sz="2200" b="0" i="1" smtClean="0">
                                <a:solidFill>
                                  <a:schemeClr val="accent2"/>
                                </a:solidFill>
                                <a:latin typeface="Cambria Math" panose="02040503050406030204" pitchFamily="18" charset="0"/>
                                <a:ea typeface="Cambria Math" panose="02040503050406030204" pitchFamily="18" charset="0"/>
                              </a:rPr>
                              <m:t>ℳ</m:t>
                            </m:r>
                          </m:lim>
                        </m:limLow>
                        <m:r>
                          <m:rPr>
                            <m:sty m:val="p"/>
                          </m:rPr>
                          <a:rPr lang="en-US" sz="2200" b="0" i="1" smtClean="0">
                            <a:solidFill>
                              <a:schemeClr val="accent2"/>
                            </a:solidFill>
                            <a:latin typeface="Cambria Math" panose="02040503050406030204" pitchFamily="18" charset="0"/>
                          </a:rPr>
                          <m:t>E</m:t>
                        </m:r>
                      </m:e>
                      <m:sub>
                        <m:r>
                          <a:rPr lang="en-US" sz="2200" b="0" i="1" smtClean="0">
                            <a:solidFill>
                              <a:schemeClr val="accent2"/>
                            </a:solidFill>
                            <a:latin typeface="Cambria Math" panose="02040503050406030204" pitchFamily="18" charset="0"/>
                          </a:rPr>
                          <m:t>𝑒</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ea typeface="Cambria Math" panose="02040503050406030204" pitchFamily="18" charset="0"/>
                          </a:rPr>
                          <m:t>ℳ</m:t>
                        </m:r>
                        <m:r>
                          <a:rPr lang="en-US" sz="2200" b="0" i="1" smtClean="0">
                            <a:solidFill>
                              <a:schemeClr val="accent2"/>
                            </a:solidFill>
                            <a:latin typeface="Cambria Math" panose="02040503050406030204" pitchFamily="18" charset="0"/>
                            <a:ea typeface="Cambria Math" panose="02040503050406030204" pitchFamily="18" charset="0"/>
                          </a:rPr>
                          <m:t>(</m:t>
                        </m:r>
                        <m:r>
                          <a:rPr lang="en-US" sz="2200" b="0" i="1" smtClean="0">
                            <a:solidFill>
                              <a:schemeClr val="accent2"/>
                            </a:solidFill>
                            <a:latin typeface="Cambria Math" panose="02040503050406030204" pitchFamily="18" charset="0"/>
                          </a:rPr>
                          <m:t>𝐸</m:t>
                        </m:r>
                        <m:r>
                          <a:rPr lang="en-US" sz="2200" b="0" i="1" smtClean="0">
                            <a:solidFill>
                              <a:schemeClr val="accent2"/>
                            </a:solidFill>
                            <a:latin typeface="Cambria Math" panose="02040503050406030204" pitchFamily="18" charset="0"/>
                          </a:rPr>
                          <m:t>)</m:t>
                        </m:r>
                      </m:sub>
                    </m:sSub>
                    <m:limLow>
                      <m:limLowPr>
                        <m:ctrlPr>
                          <a:rPr lang="en-US" sz="2200" b="0" i="1" smtClean="0">
                            <a:solidFill>
                              <a:schemeClr val="accent2"/>
                            </a:solidFill>
                            <a:latin typeface="Cambria Math" panose="02040503050406030204" pitchFamily="18" charset="0"/>
                          </a:rPr>
                        </m:ctrlPr>
                      </m:limLowPr>
                      <m:e>
                        <m:r>
                          <m:rPr>
                            <m:sty m:val="p"/>
                          </m:rPr>
                          <a:rPr lang="en-US" sz="2200" b="0" i="0" smtClean="0">
                            <a:solidFill>
                              <a:schemeClr val="accent2"/>
                            </a:solidFill>
                            <a:latin typeface="Cambria Math" panose="02040503050406030204" pitchFamily="18" charset="0"/>
                          </a:rPr>
                          <m:t>max</m:t>
                        </m:r>
                      </m:e>
                      <m:lim>
                        <m:r>
                          <a:rPr lang="en-US" sz="2200" b="0" i="1" smtClean="0">
                            <a:solidFill>
                              <a:schemeClr val="accent2"/>
                            </a:solidFill>
                            <a:latin typeface="Cambria Math" panose="02040503050406030204" pitchFamily="18" charset="0"/>
                          </a:rPr>
                          <m:t>𝑥</m:t>
                        </m:r>
                      </m:lim>
                    </m:limLow>
                    <m:r>
                      <a:rPr lang="en-US" sz="2200" b="0" i="1" smtClean="0">
                        <a:solidFill>
                          <a:schemeClr val="accent2"/>
                        </a:solidFill>
                        <a:latin typeface="Cambria Math" panose="02040503050406030204" pitchFamily="18" charset="0"/>
                      </a:rPr>
                      <m:t> </m:t>
                    </m:r>
                    <m:r>
                      <m:rPr>
                        <m:sty m:val="p"/>
                      </m:rPr>
                      <a:rPr lang="en-US" sz="2200" b="0" i="1" smtClean="0">
                        <a:solidFill>
                          <a:schemeClr val="accent2"/>
                        </a:solidFill>
                        <a:latin typeface="Cambria Math" panose="02040503050406030204" pitchFamily="18" charset="0"/>
                      </a:rPr>
                      <m:t>Pr</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𝑋</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𝑥</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ea typeface="Cambria Math" panose="02040503050406030204" pitchFamily="18" charset="0"/>
                      </a:rPr>
                      <m:t>ℳ</m:t>
                    </m:r>
                    <m:r>
                      <a:rPr lang="en-US" sz="2200" b="0" i="1" smtClean="0">
                        <a:solidFill>
                          <a:schemeClr val="accent2"/>
                        </a:solidFill>
                        <a:latin typeface="Cambria Math" panose="02040503050406030204" pitchFamily="18" charset="0"/>
                        <a:ea typeface="Cambria Math" panose="02040503050406030204" pitchFamily="18" charset="0"/>
                      </a:rPr>
                      <m:t>(</m:t>
                    </m:r>
                    <m:r>
                      <a:rPr lang="en-US" sz="2200" b="0" i="1" smtClean="0">
                        <a:solidFill>
                          <a:schemeClr val="accent2"/>
                        </a:solidFill>
                        <a:latin typeface="Cambria Math" panose="02040503050406030204" pitchFamily="18" charset="0"/>
                      </a:rPr>
                      <m:t>𝐸</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𝑒</m:t>
                    </m:r>
                    <m:r>
                      <a:rPr lang="en-US" sz="2200" b="0" i="1" smtClean="0">
                        <a:solidFill>
                          <a:schemeClr val="accent2"/>
                        </a:solidFill>
                        <a:latin typeface="Cambria Math" panose="02040503050406030204" pitchFamily="18" charset="0"/>
                      </a:rPr>
                      <m:t>)</m:t>
                    </m:r>
                  </m:oMath>
                </a14:m>
                <a:endParaRPr lang="en-US" sz="2200" dirty="0">
                  <a:solidFill>
                    <a:schemeClr val="accent2"/>
                  </a:solidFill>
                </a:endParaRPr>
              </a:p>
            </p:txBody>
          </p:sp>
        </mc:Choice>
        <mc:Fallback>
          <p:sp>
            <p:nvSpPr>
              <p:cNvPr id="5" name="Content Placeholder 2">
                <a:extLst>
                  <a:ext uri="{FF2B5EF4-FFF2-40B4-BE49-F238E27FC236}">
                    <a16:creationId xmlns:a16="http://schemas.microsoft.com/office/drawing/2014/main" id="{48F966AC-47A5-4DA8-B362-5F7A61334F7F}"/>
                  </a:ext>
                </a:extLst>
              </p:cNvPr>
              <p:cNvSpPr txBox="1">
                <a:spLocks noRot="1" noChangeAspect="1" noMove="1" noResize="1" noEditPoints="1" noAdjustHandles="1" noChangeArrowheads="1" noChangeShapeType="1" noTextEdit="1"/>
              </p:cNvSpPr>
              <p:nvPr/>
            </p:nvSpPr>
            <p:spPr>
              <a:xfrm>
                <a:off x="364337" y="3085240"/>
                <a:ext cx="9220200" cy="3764765"/>
              </a:xfrm>
              <a:prstGeom prst="rect">
                <a:avLst/>
              </a:prstGeom>
              <a:blipFill>
                <a:blip r:embed="rId4"/>
                <a:stretch>
                  <a:fillRect l="-794"/>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107BB88-358C-459D-976A-835387DA0793}"/>
              </a:ext>
            </a:extLst>
          </p:cNvPr>
          <p:cNvCxnSpPr/>
          <p:nvPr/>
        </p:nvCxnSpPr>
        <p:spPr>
          <a:xfrm flipV="1">
            <a:off x="2239627" y="2761534"/>
            <a:ext cx="4648200" cy="38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0954F2D-370C-4F8F-BDBF-C05598A263F1}"/>
              </a:ext>
            </a:extLst>
          </p:cNvPr>
          <p:cNvCxnSpPr/>
          <p:nvPr/>
        </p:nvCxnSpPr>
        <p:spPr>
          <a:xfrm flipH="1" flipV="1">
            <a:off x="2251098" y="1053602"/>
            <a:ext cx="1383" cy="17504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906E65-FB77-45DE-9A78-CD0490313077}"/>
                  </a:ext>
                </a:extLst>
              </p:cNvPr>
              <p:cNvSpPr txBox="1"/>
              <p:nvPr/>
            </p:nvSpPr>
            <p:spPr>
              <a:xfrm>
                <a:off x="6813673" y="2544249"/>
                <a:ext cx="4263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8" name="TextBox 7">
                <a:extLst>
                  <a:ext uri="{FF2B5EF4-FFF2-40B4-BE49-F238E27FC236}">
                    <a16:creationId xmlns:a16="http://schemas.microsoft.com/office/drawing/2014/main" id="{FE906E65-FB77-45DE-9A78-CD0490313077}"/>
                  </a:ext>
                </a:extLst>
              </p:cNvPr>
              <p:cNvSpPr txBox="1">
                <a:spLocks noRot="1" noChangeAspect="1" noMove="1" noResize="1" noEditPoints="1" noAdjustHandles="1" noChangeArrowheads="1" noChangeShapeType="1" noTextEdit="1"/>
              </p:cNvSpPr>
              <p:nvPr/>
            </p:nvSpPr>
            <p:spPr>
              <a:xfrm>
                <a:off x="6813673" y="2544249"/>
                <a:ext cx="426399" cy="461665"/>
              </a:xfrm>
              <a:prstGeom prst="rect">
                <a:avLst/>
              </a:prstGeom>
              <a:blipFill>
                <a:blip r:embed="rId5"/>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C613C2D8-FB76-451A-B573-2C714B5A4BB7}"/>
              </a:ext>
            </a:extLst>
          </p:cNvPr>
          <p:cNvGrpSpPr/>
          <p:nvPr/>
        </p:nvGrpSpPr>
        <p:grpSpPr>
          <a:xfrm>
            <a:off x="1041036" y="1146524"/>
            <a:ext cx="5860439" cy="476990"/>
            <a:chOff x="1004653" y="5485486"/>
            <a:chExt cx="5860439" cy="476990"/>
          </a:xfrm>
        </p:grpSpPr>
        <p:cxnSp>
          <p:nvCxnSpPr>
            <p:cNvPr id="10" name="Straight Connector 9">
              <a:extLst>
                <a:ext uri="{FF2B5EF4-FFF2-40B4-BE49-F238E27FC236}">
                  <a16:creationId xmlns:a16="http://schemas.microsoft.com/office/drawing/2014/main" id="{5F3CD52B-E9DA-4BCC-A8A0-B94E352E15F3}"/>
                </a:ext>
              </a:extLst>
            </p:cNvPr>
            <p:cNvCxnSpPr/>
            <p:nvPr/>
          </p:nvCxnSpPr>
          <p:spPr>
            <a:xfrm flipH="1">
              <a:off x="2251478" y="5635823"/>
              <a:ext cx="461361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BD7795-A59C-4459-A924-5471F008E952}"/>
                    </a:ext>
                  </a:extLst>
                </p:cNvPr>
                <p:cNvSpPr txBox="1"/>
                <p:nvPr/>
              </p:nvSpPr>
              <p:spPr>
                <a:xfrm>
                  <a:off x="1004653" y="5485486"/>
                  <a:ext cx="1297663" cy="4769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a:rPr>
                              <m:t>2</m:t>
                            </m:r>
                          </m:e>
                          <m:sup>
                            <m:r>
                              <a:rPr lang="en-US" sz="2400" b="0" i="1" smtClean="0">
                                <a:solidFill>
                                  <a:srgbClr val="FF0000"/>
                                </a:solidFill>
                                <a:latin typeface="Cambria Math"/>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a:rPr>
                                  <m:t>𝐻</m:t>
                                </m:r>
                              </m:e>
                              <m:sub>
                                <m:r>
                                  <a:rPr lang="en-US" sz="2400" b="0" i="1" smtClean="0">
                                    <a:solidFill>
                                      <a:srgbClr val="FF0000"/>
                                    </a:solidFill>
                                    <a:latin typeface="Cambria Math"/>
                                  </a:rPr>
                                  <m:t>∞</m:t>
                                </m:r>
                              </m:sub>
                            </m:sSub>
                            <m:r>
                              <a:rPr lang="en-US" sz="2400" b="0" i="1" smtClean="0">
                                <a:solidFill>
                                  <a:srgbClr val="FF0000"/>
                                </a:solidFill>
                                <a:latin typeface="Cambria Math"/>
                              </a:rPr>
                              <m:t>(</m:t>
                            </m:r>
                            <m:r>
                              <a:rPr lang="en-US" sz="2400" b="0" i="1" smtClean="0">
                                <a:solidFill>
                                  <a:srgbClr val="FF0000"/>
                                </a:solidFill>
                                <a:latin typeface="Cambria Math" panose="02040503050406030204" pitchFamily="18" charset="0"/>
                              </a:rPr>
                              <m:t>𝑋</m:t>
                            </m:r>
                            <m:r>
                              <a:rPr lang="en-US" sz="2400" b="0" i="1" smtClean="0">
                                <a:solidFill>
                                  <a:srgbClr val="FF0000"/>
                                </a:solidFill>
                                <a:latin typeface="Cambria Math"/>
                              </a:rPr>
                              <m:t>)</m:t>
                            </m:r>
                          </m:sup>
                        </m:sSup>
                      </m:oMath>
                    </m:oMathPara>
                  </a14:m>
                  <a:endParaRPr lang="en-US" sz="2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04653" y="5485486"/>
                  <a:ext cx="1297663" cy="476990"/>
                </a:xfrm>
                <a:prstGeom prst="rect">
                  <a:avLst/>
                </a:prstGeom>
                <a:blipFill>
                  <a:blip r:embed="rId6"/>
                  <a:stretch>
                    <a:fillRect/>
                  </a:stretch>
                </a:blipFill>
              </p:spPr>
              <p:txBody>
                <a:bodyPr/>
                <a:lstStyle/>
                <a:p>
                  <a:r>
                    <a:rPr lang="en-US">
                      <a:noFill/>
                    </a:rPr>
                    <a:t> </a:t>
                  </a:r>
                </a:p>
              </p:txBody>
            </p:sp>
          </mc:Fallback>
        </mc:AlternateContent>
      </p:grpSp>
      <p:sp>
        <p:nvSpPr>
          <p:cNvPr id="12" name="Freeform 13">
            <a:extLst>
              <a:ext uri="{FF2B5EF4-FFF2-40B4-BE49-F238E27FC236}">
                <a16:creationId xmlns:a16="http://schemas.microsoft.com/office/drawing/2014/main" id="{A9BED7CE-E754-4E0B-B68C-C9C0E04B10CC}"/>
              </a:ext>
            </a:extLst>
          </p:cNvPr>
          <p:cNvSpPr/>
          <p:nvPr/>
        </p:nvSpPr>
        <p:spPr>
          <a:xfrm>
            <a:off x="2251098" y="1315481"/>
            <a:ext cx="4456363" cy="1439269"/>
          </a:xfrm>
          <a:custGeom>
            <a:avLst/>
            <a:gdLst>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15" fmla="*/ 2259874 w 2276203"/>
              <a:gd name="connsiteY15" fmla="*/ 642802 h 986790"/>
              <a:gd name="connsiteX16" fmla="*/ 2237014 w 2276203"/>
              <a:gd name="connsiteY16" fmla="*/ 597082 h 986790"/>
              <a:gd name="connsiteX17" fmla="*/ 2217420 w 2276203"/>
              <a:gd name="connsiteY17" fmla="*/ 502376 h 986790"/>
              <a:gd name="connsiteX0" fmla="*/ 0 w 2382610"/>
              <a:gd name="connsiteY0" fmla="*/ 779962 h 986790"/>
              <a:gd name="connsiteX1" fmla="*/ 111034 w 2382610"/>
              <a:gd name="connsiteY1" fmla="*/ 753836 h 986790"/>
              <a:gd name="connsiteX2" fmla="*/ 284117 w 2382610"/>
              <a:gd name="connsiteY2" fmla="*/ 224790 h 986790"/>
              <a:gd name="connsiteX3" fmla="*/ 388620 w 2382610"/>
              <a:gd name="connsiteY3" fmla="*/ 414202 h 986790"/>
              <a:gd name="connsiteX4" fmla="*/ 473528 w 2382610"/>
              <a:gd name="connsiteY4" fmla="*/ 126819 h 986790"/>
              <a:gd name="connsiteX5" fmla="*/ 636814 w 2382610"/>
              <a:gd name="connsiteY5" fmla="*/ 773430 h 986790"/>
              <a:gd name="connsiteX6" fmla="*/ 953588 w 2382610"/>
              <a:gd name="connsiteY6" fmla="*/ 793025 h 986790"/>
              <a:gd name="connsiteX7" fmla="*/ 1289957 w 2382610"/>
              <a:gd name="connsiteY7" fmla="*/ 904059 h 986790"/>
              <a:gd name="connsiteX8" fmla="*/ 1456508 w 2382610"/>
              <a:gd name="connsiteY8" fmla="*/ 352153 h 986790"/>
              <a:gd name="connsiteX9" fmla="*/ 1531620 w 2382610"/>
              <a:gd name="connsiteY9" fmla="*/ 678725 h 986790"/>
              <a:gd name="connsiteX10" fmla="*/ 1890848 w 2382610"/>
              <a:gd name="connsiteY10" fmla="*/ 721179 h 986790"/>
              <a:gd name="connsiteX11" fmla="*/ 2031274 w 2382610"/>
              <a:gd name="connsiteY11" fmla="*/ 22316 h 986790"/>
              <a:gd name="connsiteX12" fmla="*/ 2178231 w 2382610"/>
              <a:gd name="connsiteY12" fmla="*/ 855073 h 986790"/>
              <a:gd name="connsiteX13" fmla="*/ 2276203 w 2382610"/>
              <a:gd name="connsiteY13" fmla="*/ 812619 h 986790"/>
              <a:gd name="connsiteX14" fmla="*/ 2276203 w 2382610"/>
              <a:gd name="connsiteY14" fmla="*/ 812619 h 986790"/>
              <a:gd name="connsiteX15" fmla="*/ 2259874 w 2382610"/>
              <a:gd name="connsiteY15" fmla="*/ 642802 h 986790"/>
              <a:gd name="connsiteX16" fmla="*/ 2237014 w 2382610"/>
              <a:gd name="connsiteY16" fmla="*/ 597082 h 986790"/>
              <a:gd name="connsiteX17" fmla="*/ 2217420 w 2382610"/>
              <a:gd name="connsiteY17" fmla="*/ 502376 h 986790"/>
              <a:gd name="connsiteX0" fmla="*/ 0 w 2535010"/>
              <a:gd name="connsiteY0" fmla="*/ 779962 h 986790"/>
              <a:gd name="connsiteX1" fmla="*/ 111034 w 2535010"/>
              <a:gd name="connsiteY1" fmla="*/ 753836 h 986790"/>
              <a:gd name="connsiteX2" fmla="*/ 284117 w 2535010"/>
              <a:gd name="connsiteY2" fmla="*/ 224790 h 986790"/>
              <a:gd name="connsiteX3" fmla="*/ 388620 w 2535010"/>
              <a:gd name="connsiteY3" fmla="*/ 414202 h 986790"/>
              <a:gd name="connsiteX4" fmla="*/ 473528 w 2535010"/>
              <a:gd name="connsiteY4" fmla="*/ 126819 h 986790"/>
              <a:gd name="connsiteX5" fmla="*/ 636814 w 2535010"/>
              <a:gd name="connsiteY5" fmla="*/ 773430 h 986790"/>
              <a:gd name="connsiteX6" fmla="*/ 953588 w 2535010"/>
              <a:gd name="connsiteY6" fmla="*/ 793025 h 986790"/>
              <a:gd name="connsiteX7" fmla="*/ 1289957 w 2535010"/>
              <a:gd name="connsiteY7" fmla="*/ 904059 h 986790"/>
              <a:gd name="connsiteX8" fmla="*/ 1456508 w 2535010"/>
              <a:gd name="connsiteY8" fmla="*/ 352153 h 986790"/>
              <a:gd name="connsiteX9" fmla="*/ 1531620 w 2535010"/>
              <a:gd name="connsiteY9" fmla="*/ 678725 h 986790"/>
              <a:gd name="connsiteX10" fmla="*/ 1890848 w 2535010"/>
              <a:gd name="connsiteY10" fmla="*/ 721179 h 986790"/>
              <a:gd name="connsiteX11" fmla="*/ 2031274 w 2535010"/>
              <a:gd name="connsiteY11" fmla="*/ 22316 h 986790"/>
              <a:gd name="connsiteX12" fmla="*/ 2178231 w 2535010"/>
              <a:gd name="connsiteY12" fmla="*/ 855073 h 986790"/>
              <a:gd name="connsiteX13" fmla="*/ 2276203 w 2535010"/>
              <a:gd name="connsiteY13" fmla="*/ 812619 h 986790"/>
              <a:gd name="connsiteX14" fmla="*/ 2276203 w 2535010"/>
              <a:gd name="connsiteY14" fmla="*/ 812619 h 986790"/>
              <a:gd name="connsiteX15" fmla="*/ 2259874 w 2535010"/>
              <a:gd name="connsiteY15" fmla="*/ 642802 h 986790"/>
              <a:gd name="connsiteX16" fmla="*/ 2237014 w 2535010"/>
              <a:gd name="connsiteY16" fmla="*/ 597082 h 986790"/>
              <a:gd name="connsiteX17" fmla="*/ 2369820 w 2535010"/>
              <a:gd name="connsiteY17" fmla="*/ 578576 h 986790"/>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15" fmla="*/ 2259874 w 2276203"/>
              <a:gd name="connsiteY15" fmla="*/ 642802 h 986790"/>
              <a:gd name="connsiteX16" fmla="*/ 2237014 w 2276203"/>
              <a:gd name="connsiteY16" fmla="*/ 597082 h 986790"/>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15" fmla="*/ 2259874 w 2276203"/>
              <a:gd name="connsiteY15" fmla="*/ 642802 h 986790"/>
              <a:gd name="connsiteX0" fmla="*/ 0 w 2276203"/>
              <a:gd name="connsiteY0" fmla="*/ 779962 h 986790"/>
              <a:gd name="connsiteX1" fmla="*/ 111034 w 2276203"/>
              <a:gd name="connsiteY1" fmla="*/ 753836 h 986790"/>
              <a:gd name="connsiteX2" fmla="*/ 284117 w 2276203"/>
              <a:gd name="connsiteY2" fmla="*/ 224790 h 986790"/>
              <a:gd name="connsiteX3" fmla="*/ 388620 w 2276203"/>
              <a:gd name="connsiteY3" fmla="*/ 414202 h 986790"/>
              <a:gd name="connsiteX4" fmla="*/ 473528 w 2276203"/>
              <a:gd name="connsiteY4" fmla="*/ 126819 h 986790"/>
              <a:gd name="connsiteX5" fmla="*/ 636814 w 2276203"/>
              <a:gd name="connsiteY5" fmla="*/ 773430 h 986790"/>
              <a:gd name="connsiteX6" fmla="*/ 953588 w 2276203"/>
              <a:gd name="connsiteY6" fmla="*/ 793025 h 986790"/>
              <a:gd name="connsiteX7" fmla="*/ 1289957 w 2276203"/>
              <a:gd name="connsiteY7" fmla="*/ 904059 h 986790"/>
              <a:gd name="connsiteX8" fmla="*/ 1456508 w 2276203"/>
              <a:gd name="connsiteY8" fmla="*/ 352153 h 986790"/>
              <a:gd name="connsiteX9" fmla="*/ 1531620 w 2276203"/>
              <a:gd name="connsiteY9" fmla="*/ 678725 h 986790"/>
              <a:gd name="connsiteX10" fmla="*/ 1890848 w 2276203"/>
              <a:gd name="connsiteY10" fmla="*/ 721179 h 986790"/>
              <a:gd name="connsiteX11" fmla="*/ 2031274 w 2276203"/>
              <a:gd name="connsiteY11" fmla="*/ 22316 h 986790"/>
              <a:gd name="connsiteX12" fmla="*/ 2178231 w 2276203"/>
              <a:gd name="connsiteY12" fmla="*/ 855073 h 986790"/>
              <a:gd name="connsiteX13" fmla="*/ 2276203 w 2276203"/>
              <a:gd name="connsiteY13" fmla="*/ 812619 h 986790"/>
              <a:gd name="connsiteX14" fmla="*/ 2276203 w 2276203"/>
              <a:gd name="connsiteY14" fmla="*/ 812619 h 986790"/>
              <a:gd name="connsiteX0" fmla="*/ 0 w 2276203"/>
              <a:gd name="connsiteY0" fmla="*/ 1085607 h 1233786"/>
              <a:gd name="connsiteX1" fmla="*/ 111034 w 2276203"/>
              <a:gd name="connsiteY1" fmla="*/ 1059481 h 1233786"/>
              <a:gd name="connsiteX2" fmla="*/ 284117 w 2276203"/>
              <a:gd name="connsiteY2" fmla="*/ 530435 h 1233786"/>
              <a:gd name="connsiteX3" fmla="*/ 388620 w 2276203"/>
              <a:gd name="connsiteY3" fmla="*/ 719847 h 1233786"/>
              <a:gd name="connsiteX4" fmla="*/ 473528 w 2276203"/>
              <a:gd name="connsiteY4" fmla="*/ 432464 h 1233786"/>
              <a:gd name="connsiteX5" fmla="*/ 636814 w 2276203"/>
              <a:gd name="connsiteY5" fmla="*/ 1079075 h 1233786"/>
              <a:gd name="connsiteX6" fmla="*/ 953588 w 2276203"/>
              <a:gd name="connsiteY6" fmla="*/ 1098670 h 1233786"/>
              <a:gd name="connsiteX7" fmla="*/ 1289957 w 2276203"/>
              <a:gd name="connsiteY7" fmla="*/ 1209704 h 1233786"/>
              <a:gd name="connsiteX8" fmla="*/ 1456508 w 2276203"/>
              <a:gd name="connsiteY8" fmla="*/ 657798 h 1233786"/>
              <a:gd name="connsiteX9" fmla="*/ 1531620 w 2276203"/>
              <a:gd name="connsiteY9" fmla="*/ 984370 h 1233786"/>
              <a:gd name="connsiteX10" fmla="*/ 1890848 w 2276203"/>
              <a:gd name="connsiteY10" fmla="*/ 1026824 h 1233786"/>
              <a:gd name="connsiteX11" fmla="*/ 2031274 w 2276203"/>
              <a:gd name="connsiteY11" fmla="*/ 414 h 1233786"/>
              <a:gd name="connsiteX12" fmla="*/ 2178231 w 2276203"/>
              <a:gd name="connsiteY12" fmla="*/ 1160718 h 1233786"/>
              <a:gd name="connsiteX13" fmla="*/ 2276203 w 2276203"/>
              <a:gd name="connsiteY13" fmla="*/ 1118264 h 1233786"/>
              <a:gd name="connsiteX14" fmla="*/ 2276203 w 2276203"/>
              <a:gd name="connsiteY14" fmla="*/ 1118264 h 1233786"/>
              <a:gd name="connsiteX0" fmla="*/ 0 w 2276203"/>
              <a:gd name="connsiteY0" fmla="*/ 1086192 h 1234371"/>
              <a:gd name="connsiteX1" fmla="*/ 111034 w 2276203"/>
              <a:gd name="connsiteY1" fmla="*/ 1060066 h 1234371"/>
              <a:gd name="connsiteX2" fmla="*/ 284117 w 2276203"/>
              <a:gd name="connsiteY2" fmla="*/ 531020 h 1234371"/>
              <a:gd name="connsiteX3" fmla="*/ 388620 w 2276203"/>
              <a:gd name="connsiteY3" fmla="*/ 720432 h 1234371"/>
              <a:gd name="connsiteX4" fmla="*/ 473528 w 2276203"/>
              <a:gd name="connsiteY4" fmla="*/ 433049 h 1234371"/>
              <a:gd name="connsiteX5" fmla="*/ 636814 w 2276203"/>
              <a:gd name="connsiteY5" fmla="*/ 1079660 h 1234371"/>
              <a:gd name="connsiteX6" fmla="*/ 953588 w 2276203"/>
              <a:gd name="connsiteY6" fmla="*/ 1099255 h 1234371"/>
              <a:gd name="connsiteX7" fmla="*/ 1289957 w 2276203"/>
              <a:gd name="connsiteY7" fmla="*/ 1210289 h 1234371"/>
              <a:gd name="connsiteX8" fmla="*/ 1456508 w 2276203"/>
              <a:gd name="connsiteY8" fmla="*/ 658383 h 1234371"/>
              <a:gd name="connsiteX9" fmla="*/ 1531620 w 2276203"/>
              <a:gd name="connsiteY9" fmla="*/ 984955 h 1234371"/>
              <a:gd name="connsiteX10" fmla="*/ 1821138 w 2276203"/>
              <a:gd name="connsiteY10" fmla="*/ 959170 h 1234371"/>
              <a:gd name="connsiteX11" fmla="*/ 2031274 w 2276203"/>
              <a:gd name="connsiteY11" fmla="*/ 999 h 1234371"/>
              <a:gd name="connsiteX12" fmla="*/ 2178231 w 2276203"/>
              <a:gd name="connsiteY12" fmla="*/ 1161303 h 1234371"/>
              <a:gd name="connsiteX13" fmla="*/ 2276203 w 2276203"/>
              <a:gd name="connsiteY13" fmla="*/ 1118849 h 1234371"/>
              <a:gd name="connsiteX14" fmla="*/ 2276203 w 2276203"/>
              <a:gd name="connsiteY14" fmla="*/ 1118849 h 1234371"/>
              <a:gd name="connsiteX0" fmla="*/ 0 w 2276203"/>
              <a:gd name="connsiteY0" fmla="*/ 1277104 h 1439269"/>
              <a:gd name="connsiteX1" fmla="*/ 111034 w 2276203"/>
              <a:gd name="connsiteY1" fmla="*/ 1250978 h 1439269"/>
              <a:gd name="connsiteX2" fmla="*/ 284117 w 2276203"/>
              <a:gd name="connsiteY2" fmla="*/ 721932 h 1439269"/>
              <a:gd name="connsiteX3" fmla="*/ 388620 w 2276203"/>
              <a:gd name="connsiteY3" fmla="*/ 911344 h 1439269"/>
              <a:gd name="connsiteX4" fmla="*/ 473528 w 2276203"/>
              <a:gd name="connsiteY4" fmla="*/ 623961 h 1439269"/>
              <a:gd name="connsiteX5" fmla="*/ 636814 w 2276203"/>
              <a:gd name="connsiteY5" fmla="*/ 1270572 h 1439269"/>
              <a:gd name="connsiteX6" fmla="*/ 953588 w 2276203"/>
              <a:gd name="connsiteY6" fmla="*/ 1290167 h 1439269"/>
              <a:gd name="connsiteX7" fmla="*/ 1289957 w 2276203"/>
              <a:gd name="connsiteY7" fmla="*/ 1401201 h 1439269"/>
              <a:gd name="connsiteX8" fmla="*/ 1456508 w 2276203"/>
              <a:gd name="connsiteY8" fmla="*/ 849295 h 1439269"/>
              <a:gd name="connsiteX9" fmla="*/ 1531620 w 2276203"/>
              <a:gd name="connsiteY9" fmla="*/ 1175867 h 1439269"/>
              <a:gd name="connsiteX10" fmla="*/ 1821138 w 2276203"/>
              <a:gd name="connsiteY10" fmla="*/ 1150082 h 1439269"/>
              <a:gd name="connsiteX11" fmla="*/ 2024303 w 2276203"/>
              <a:gd name="connsiteY11" fmla="*/ 842 h 1439269"/>
              <a:gd name="connsiteX12" fmla="*/ 2178231 w 2276203"/>
              <a:gd name="connsiteY12" fmla="*/ 1352215 h 1439269"/>
              <a:gd name="connsiteX13" fmla="*/ 2276203 w 2276203"/>
              <a:gd name="connsiteY13" fmla="*/ 1309761 h 1439269"/>
              <a:gd name="connsiteX14" fmla="*/ 2276203 w 2276203"/>
              <a:gd name="connsiteY14" fmla="*/ 1309761 h 143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6203" h="1439269">
                <a:moveTo>
                  <a:pt x="0" y="1277104"/>
                </a:moveTo>
                <a:cubicBezTo>
                  <a:pt x="31840" y="1310305"/>
                  <a:pt x="63681" y="1343507"/>
                  <a:pt x="111034" y="1250978"/>
                </a:cubicBezTo>
                <a:cubicBezTo>
                  <a:pt x="158387" y="1158449"/>
                  <a:pt x="237853" y="778538"/>
                  <a:pt x="284117" y="721932"/>
                </a:cubicBezTo>
                <a:cubicBezTo>
                  <a:pt x="330381" y="665326"/>
                  <a:pt x="357052" y="927673"/>
                  <a:pt x="388620" y="911344"/>
                </a:cubicBezTo>
                <a:cubicBezTo>
                  <a:pt x="420189" y="895016"/>
                  <a:pt x="432162" y="564090"/>
                  <a:pt x="473528" y="623961"/>
                </a:cubicBezTo>
                <a:cubicBezTo>
                  <a:pt x="514894" y="683832"/>
                  <a:pt x="556804" y="1159538"/>
                  <a:pt x="636814" y="1270572"/>
                </a:cubicBezTo>
                <a:cubicBezTo>
                  <a:pt x="716824" y="1381606"/>
                  <a:pt x="844731" y="1268396"/>
                  <a:pt x="953588" y="1290167"/>
                </a:cubicBezTo>
                <a:cubicBezTo>
                  <a:pt x="1062445" y="1311938"/>
                  <a:pt x="1206137" y="1474680"/>
                  <a:pt x="1289957" y="1401201"/>
                </a:cubicBezTo>
                <a:cubicBezTo>
                  <a:pt x="1373777" y="1327722"/>
                  <a:pt x="1416231" y="886851"/>
                  <a:pt x="1456508" y="849295"/>
                </a:cubicBezTo>
                <a:cubicBezTo>
                  <a:pt x="1496785" y="811739"/>
                  <a:pt x="1470848" y="1125736"/>
                  <a:pt x="1531620" y="1175867"/>
                </a:cubicBezTo>
                <a:cubicBezTo>
                  <a:pt x="1592392" y="1225998"/>
                  <a:pt x="1739024" y="1345920"/>
                  <a:pt x="1821138" y="1150082"/>
                </a:cubicBezTo>
                <a:cubicBezTo>
                  <a:pt x="1903252" y="954245"/>
                  <a:pt x="1964788" y="-32847"/>
                  <a:pt x="2024303" y="842"/>
                </a:cubicBezTo>
                <a:cubicBezTo>
                  <a:pt x="2083818" y="34531"/>
                  <a:pt x="2136248" y="1134062"/>
                  <a:pt x="2178231" y="1352215"/>
                </a:cubicBezTo>
                <a:cubicBezTo>
                  <a:pt x="2220214" y="1570368"/>
                  <a:pt x="2276203" y="1309761"/>
                  <a:pt x="2276203" y="1309761"/>
                </a:cubicBezTo>
                <a:lnTo>
                  <a:pt x="2276203" y="1309761"/>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6CF170-3A99-482C-8488-F69C28DCF854}"/>
                  </a:ext>
                </a:extLst>
              </p:cNvPr>
              <p:cNvSpPr txBox="1"/>
              <p:nvPr/>
            </p:nvSpPr>
            <p:spPr>
              <a:xfrm>
                <a:off x="2247537" y="888181"/>
                <a:ext cx="135588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Pr</m:t>
                      </m:r>
                      <m:r>
                        <a:rPr lang="en-US" sz="2000" b="0" i="1" smtClean="0">
                          <a:latin typeface="Cambria Math"/>
                        </a:rPr>
                        <m:t>⁡(</m:t>
                      </m:r>
                      <m:r>
                        <a:rPr lang="en-US" sz="2000" b="0" i="1" smtClean="0">
                          <a:latin typeface="Cambria Math" panose="02040503050406030204" pitchFamily="18" charset="0"/>
                        </a:rPr>
                        <m:t>𝑋</m:t>
                      </m:r>
                      <m:r>
                        <a:rPr lang="en-US" sz="2000" b="0" i="1" smtClean="0">
                          <a:latin typeface="Cambria Math"/>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13" name="TextBox 12">
                <a:extLst>
                  <a:ext uri="{FF2B5EF4-FFF2-40B4-BE49-F238E27FC236}">
                    <a16:creationId xmlns:a16="http://schemas.microsoft.com/office/drawing/2014/main" id="{6D6CF170-3A99-482C-8488-F69C28DCF854}"/>
                  </a:ext>
                </a:extLst>
              </p:cNvPr>
              <p:cNvSpPr txBox="1">
                <a:spLocks noRot="1" noChangeAspect="1" noMove="1" noResize="1" noEditPoints="1" noAdjustHandles="1" noChangeArrowheads="1" noChangeShapeType="1" noTextEdit="1"/>
              </p:cNvSpPr>
              <p:nvPr/>
            </p:nvSpPr>
            <p:spPr>
              <a:xfrm>
                <a:off x="2247537" y="888181"/>
                <a:ext cx="1355884" cy="400110"/>
              </a:xfrm>
              <a:prstGeom prst="rect">
                <a:avLst/>
              </a:prstGeom>
              <a:blipFill>
                <a:blip r:embed="rId7"/>
                <a:stretch>
                  <a:fillRect b="-15385"/>
                </a:stretch>
              </a:blipFill>
            </p:spPr>
            <p:txBody>
              <a:bodyPr/>
              <a:lstStyle/>
              <a:p>
                <a:r>
                  <a:rPr lang="en-US">
                    <a:noFill/>
                  </a:rPr>
                  <a:t> </a:t>
                </a:r>
              </a:p>
            </p:txBody>
          </p:sp>
        </mc:Fallback>
      </mc:AlternateContent>
    </p:spTree>
    <p:extLst>
      <p:ext uri="{BB962C8B-B14F-4D97-AF65-F5344CB8AC3E}">
        <p14:creationId xmlns:p14="http://schemas.microsoft.com/office/powerpoint/2010/main" val="309557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Strong quantum-proof extractors</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7764" y="1025356"/>
                <a:ext cx="9234060" cy="53038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20000"/>
                  </a:lnSpc>
                  <a:buFont typeface="Arial" panose="020B0604020202020204" pitchFamily="34" charset="0"/>
                  <a:buChar char="•"/>
                </a:pPr>
                <a:r>
                  <a:rPr lang="en-US" sz="2400" dirty="0"/>
                  <a:t>Probabilistic existence proof does not apply</a:t>
                </a:r>
                <a:br>
                  <a:rPr lang="en-US" sz="2400" dirty="0"/>
                </a:br>
                <a:r>
                  <a:rPr lang="en-US" sz="2400" dirty="0"/>
                  <a:t>Cannot “union bound over all flat sources”</a:t>
                </a:r>
              </a:p>
              <a:p>
                <a:pPr marL="692658" lvl="1" indent="-342900">
                  <a:lnSpc>
                    <a:spcPct val="120000"/>
                  </a:lnSpc>
                  <a:buFont typeface="Arial" panose="020B0604020202020204" pitchFamily="34" charset="0"/>
                  <a:buChar char="•"/>
                </a:pPr>
                <a:r>
                  <a:rPr lang="en-US" sz="2200" dirty="0">
                    <a:solidFill>
                      <a:schemeClr val="accent2"/>
                    </a:solidFill>
                  </a:rPr>
                  <a:t>Open: show that a random function is quantum-proof extractor </a:t>
                </a:r>
              </a:p>
              <a:p>
                <a:pPr marL="400050" indent="-342900">
                  <a:lnSpc>
                    <a:spcPct val="120000"/>
                  </a:lnSpc>
                  <a:buFont typeface="Arial" panose="020B0604020202020204" pitchFamily="34" charset="0"/>
                  <a:buChar char="•"/>
                </a:pPr>
                <a:r>
                  <a:rPr lang="en-US" sz="2400" dirty="0"/>
                  <a:t>Generic reductions: </a:t>
                </a:r>
                <a14:m>
                  <m:oMath xmlns:m="http://schemas.openxmlformats.org/officeDocument/2006/math">
                    <m:r>
                      <a:rPr lang="en-US" sz="2400" i="1">
                        <a:latin typeface="Cambria Math" panose="02040503050406030204" pitchFamily="18" charset="0"/>
                      </a:rPr>
                      <m:t>𝜖</m:t>
                    </m:r>
                    <m:r>
                      <a:rPr lang="en-US" sz="2400" i="1">
                        <a:latin typeface="Cambria Math" panose="02040503050406030204" pitchFamily="18" charset="0"/>
                      </a:rPr>
                      <m:t>↦</m:t>
                    </m:r>
                    <m:r>
                      <m:rPr>
                        <m:sty m:val="p"/>
                      </m:rPr>
                      <a:rPr lang="en-US" sz="2400" i="1">
                        <a:latin typeface="Cambria Math" panose="02040503050406030204" pitchFamily="18" charset="0"/>
                      </a:rPr>
                      <m:t>m</m:t>
                    </m:r>
                    <m:r>
                      <a:rPr lang="en-US" sz="2400" b="0" i="1" smtClean="0">
                        <a:latin typeface="Cambria Math" panose="02040503050406030204" pitchFamily="18" charset="0"/>
                      </a:rPr>
                      <m:t>𝑖𝑛</m:t>
                    </m:r>
                    <m:r>
                      <a:rPr lang="en-US" sz="2400" i="1">
                        <a:latin typeface="Cambria Math" panose="02040503050406030204" pitchFamily="18" charset="0"/>
                      </a:rPr>
                      <m:t> </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2</m:t>
                            </m:r>
                          </m:e>
                          <m:sup>
                            <m:f>
                              <m:fPr>
                                <m:ctrlPr>
                                  <a:rPr lang="en-US" sz="2400" i="1">
                                    <a:latin typeface="Cambria Math" panose="02040503050406030204" pitchFamily="18" charset="0"/>
                                  </a:rPr>
                                </m:ctrlPr>
                              </m:fPr>
                              <m:num>
                                <m:r>
                                  <a:rPr lang="en-US" sz="2400" i="1">
                                    <a:latin typeface="Cambria Math" panose="02040503050406030204" pitchFamily="18" charset="0"/>
                                  </a:rPr>
                                  <m:t>𝑚</m:t>
                                </m:r>
                              </m:num>
                              <m:den>
                                <m:r>
                                  <a:rPr lang="en-US" sz="2400" i="1">
                                    <a:latin typeface="Cambria Math" panose="02040503050406030204" pitchFamily="18" charset="0"/>
                                  </a:rPr>
                                  <m:t>2</m:t>
                                </m:r>
                              </m:den>
                            </m:f>
                          </m:sup>
                        </m:sSup>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𝜖</m:t>
                            </m:r>
                          </m:e>
                        </m:rad>
                        <m:r>
                          <a:rPr lang="en-US" sz="2400" i="1">
                            <a:latin typeface="Cambria Math" panose="02040503050406030204" pitchFamily="18" charset="0"/>
                          </a:rPr>
                          <m:t>,</m:t>
                        </m:r>
                        <m:r>
                          <a:rPr lang="en-US" sz="2400">
                            <a:latin typeface="Cambria Math" panose="02040503050406030204" pitchFamily="18" charset="0"/>
                          </a:rPr>
                          <m:t> </m:t>
                        </m:r>
                        <m:sSup>
                          <m:sSupPr>
                            <m:ctrlPr>
                              <a:rPr lang="en-US" sz="2400" i="1">
                                <a:latin typeface="Cambria Math" panose="02040503050406030204" pitchFamily="18" charset="0"/>
                              </a:rPr>
                            </m:ctrlPr>
                          </m:sSupPr>
                          <m:e>
                            <m:r>
                              <a:rPr lang="en-US" sz="2400">
                                <a:latin typeface="Cambria Math" panose="02040503050406030204" pitchFamily="18" charset="0"/>
                              </a:rPr>
                              <m:t>2</m:t>
                            </m:r>
                          </m:e>
                          <m:sup>
                            <m:r>
                              <m:rPr>
                                <m:sty m:val="p"/>
                              </m:rPr>
                              <a:rPr lang="en-US" sz="2400">
                                <a:latin typeface="Cambria Math" panose="02040503050406030204" pitchFamily="18" charset="0"/>
                              </a:rPr>
                              <m:t>n</m:t>
                            </m:r>
                            <m:r>
                              <a:rPr lang="en-US" sz="2400">
                                <a:latin typeface="Cambria Math" panose="02040503050406030204" pitchFamily="18" charset="0"/>
                              </a:rPr>
                              <m:t>−</m:t>
                            </m:r>
                            <m:r>
                              <m:rPr>
                                <m:sty m:val="p"/>
                              </m:rPr>
                              <a:rPr lang="en-US" sz="2400">
                                <a:latin typeface="Cambria Math" panose="02040503050406030204" pitchFamily="18" charset="0"/>
                              </a:rPr>
                              <m:t>k</m:t>
                            </m:r>
                          </m:sup>
                        </m:sSup>
                        <m:r>
                          <a:rPr lang="en-US" sz="2400" i="1">
                            <a:latin typeface="Cambria Math" panose="02040503050406030204" pitchFamily="18" charset="0"/>
                          </a:rPr>
                          <m:t>𝜖</m:t>
                        </m:r>
                      </m:e>
                    </m:d>
                  </m:oMath>
                </a14:m>
                <a:endParaRPr lang="en-US" sz="2400" dirty="0"/>
              </a:p>
              <a:p>
                <a:pPr marL="692658" lvl="1" indent="-342900">
                  <a:lnSpc>
                    <a:spcPct val="120000"/>
                  </a:lnSpc>
                  <a:buFont typeface="Arial" panose="020B0604020202020204" pitchFamily="34" charset="0"/>
                  <a:buChar char="•"/>
                </a:pPr>
                <a:r>
                  <a:rPr lang="en-US" sz="2200" dirty="0">
                    <a:solidFill>
                      <a:schemeClr val="accent2"/>
                    </a:solidFill>
                  </a:rPr>
                  <a:t>Open: any strong </a:t>
                </a:r>
                <a14:m>
                  <m:oMath xmlns:m="http://schemas.openxmlformats.org/officeDocument/2006/math">
                    <m:d>
                      <m:dPr>
                        <m:ctrlPr>
                          <a:rPr lang="en-US" sz="2200" b="0" i="1" smtClean="0">
                            <a:solidFill>
                              <a:schemeClr val="accent2"/>
                            </a:solidFill>
                            <a:latin typeface="Cambria Math" panose="02040503050406030204" pitchFamily="18" charset="0"/>
                          </a:rPr>
                        </m:ctrlPr>
                      </m:dPr>
                      <m:e>
                        <m:r>
                          <a:rPr lang="en-US" sz="2200" b="0" i="1" smtClean="0">
                            <a:solidFill>
                              <a:schemeClr val="accent2"/>
                            </a:solidFill>
                            <a:latin typeface="Cambria Math" panose="02040503050406030204" pitchFamily="18" charset="0"/>
                          </a:rPr>
                          <m:t>𝑘</m:t>
                        </m:r>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𝜖</m:t>
                        </m:r>
                      </m:e>
                    </m:d>
                  </m:oMath>
                </a14:m>
                <a:r>
                  <a:rPr lang="en-US" sz="2200" dirty="0">
                    <a:solidFill>
                      <a:schemeClr val="accent2"/>
                    </a:solidFill>
                  </a:rPr>
                  <a:t> extractor is </a:t>
                </a:r>
                <a14:m>
                  <m:oMath xmlns:m="http://schemas.openxmlformats.org/officeDocument/2006/math">
                    <m:r>
                      <a:rPr lang="en-US" sz="2200" b="0" i="1" smtClean="0">
                        <a:solidFill>
                          <a:schemeClr val="accent2"/>
                        </a:solidFill>
                        <a:latin typeface="Cambria Math" panose="02040503050406030204" pitchFamily="18" charset="0"/>
                      </a:rPr>
                      <m:t>(</m:t>
                    </m:r>
                    <m:f>
                      <m:fPr>
                        <m:ctrlPr>
                          <a:rPr lang="en-US" sz="2200" b="0" i="1" smtClean="0">
                            <a:solidFill>
                              <a:schemeClr val="accent2"/>
                            </a:solidFill>
                            <a:latin typeface="Cambria Math" panose="02040503050406030204" pitchFamily="18" charset="0"/>
                          </a:rPr>
                        </m:ctrlPr>
                      </m:fPr>
                      <m:num>
                        <m:r>
                          <a:rPr lang="en-US" sz="2200" b="0" i="1" smtClean="0">
                            <a:solidFill>
                              <a:schemeClr val="accent2"/>
                            </a:solidFill>
                            <a:latin typeface="Cambria Math" panose="02040503050406030204" pitchFamily="18" charset="0"/>
                          </a:rPr>
                          <m:t>𝑘</m:t>
                        </m:r>
                      </m:num>
                      <m:den>
                        <m:r>
                          <a:rPr lang="en-US" sz="2200" b="0" i="1" smtClean="0">
                            <a:solidFill>
                              <a:schemeClr val="accent2"/>
                            </a:solidFill>
                            <a:latin typeface="Cambria Math" panose="02040503050406030204" pitchFamily="18" charset="0"/>
                          </a:rPr>
                          <m:t>2</m:t>
                        </m:r>
                      </m:den>
                    </m:f>
                    <m:r>
                      <a:rPr lang="en-US" sz="2200" b="0" i="1" smtClean="0">
                        <a:solidFill>
                          <a:schemeClr val="accent2"/>
                        </a:solidFill>
                        <a:latin typeface="Cambria Math" panose="02040503050406030204" pitchFamily="18" charset="0"/>
                      </a:rPr>
                      <m:t>,</m:t>
                    </m:r>
                    <m:r>
                      <a:rPr lang="en-US" sz="2200" b="0" i="1" smtClean="0">
                        <a:solidFill>
                          <a:schemeClr val="accent2"/>
                        </a:solidFill>
                        <a:latin typeface="Cambria Math" panose="02040503050406030204" pitchFamily="18" charset="0"/>
                      </a:rPr>
                      <m:t>𝜖</m:t>
                    </m:r>
                    <m:r>
                      <a:rPr lang="en-US" sz="2200" b="0" i="1" smtClean="0">
                        <a:solidFill>
                          <a:schemeClr val="accent2"/>
                        </a:solidFill>
                        <a:latin typeface="Cambria Math" panose="02040503050406030204" pitchFamily="18" charset="0"/>
                      </a:rPr>
                      <m:t>)</m:t>
                    </m:r>
                  </m:oMath>
                </a14:m>
                <a:r>
                  <a:rPr lang="en-US" sz="2200" dirty="0">
                    <a:solidFill>
                      <a:schemeClr val="accent2"/>
                    </a:solidFill>
                  </a:rPr>
                  <a:t> quantum-proof?</a:t>
                </a:r>
              </a:p>
              <a:p>
                <a:pPr marL="400050" indent="-342900">
                  <a:lnSpc>
                    <a:spcPct val="120000"/>
                  </a:lnSpc>
                  <a:buFont typeface="Arial" panose="020B0604020202020204" pitchFamily="34" charset="0"/>
                  <a:buChar char="•"/>
                </a:pPr>
                <a:r>
                  <a:rPr lang="en-US" sz="2400" dirty="0"/>
                  <a:t>Specific constructions:</a:t>
                </a:r>
              </a:p>
              <a:p>
                <a:pPr marL="692658" lvl="1" indent="-342900">
                  <a:lnSpc>
                    <a:spcPct val="120000"/>
                  </a:lnSpc>
                  <a:buFont typeface="Arial" panose="020B0604020202020204" pitchFamily="34" charset="0"/>
                  <a:buChar char="•"/>
                </a:pPr>
                <a:r>
                  <a:rPr lang="en-US" sz="2400" dirty="0"/>
                  <a:t>(almost) Two-universal hashing </a:t>
                </a:r>
                <a:r>
                  <a:rPr lang="en-US" dirty="0"/>
                  <a:t>[TSSR’10]</a:t>
                </a:r>
              </a:p>
              <a:p>
                <a:pPr marL="692658" lvl="1" indent="-342900">
                  <a:lnSpc>
                    <a:spcPct val="120000"/>
                  </a:lnSpc>
                  <a:buFont typeface="Arial" panose="020B0604020202020204" pitchFamily="34" charset="0"/>
                  <a:buChar char="•"/>
                </a:pPr>
                <a:r>
                  <a:rPr lang="en-US" sz="2400" dirty="0" err="1"/>
                  <a:t>Trevisan’s</a:t>
                </a:r>
                <a:r>
                  <a:rPr lang="en-US" sz="2400" dirty="0"/>
                  <a:t> extractor </a:t>
                </a:r>
                <a:r>
                  <a:rPr lang="en-US" sz="1900" dirty="0"/>
                  <a:t>[DVPR’09]:</a:t>
                </a:r>
                <a:r>
                  <a:rPr lang="en-US" sz="2400" dirty="0"/>
                  <a:t> seed </a:t>
                </a:r>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𝑛</m:t>
                    </m:r>
                  </m:oMath>
                </a14:m>
                <a:r>
                  <a:rPr lang="en-US" sz="2400" dirty="0"/>
                  <a:t>, output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0.99</m:t>
                        </m:r>
                      </m:sup>
                    </m:sSup>
                  </m:oMath>
                </a14:m>
                <a:endParaRPr lang="en-US" sz="2400" dirty="0"/>
              </a:p>
              <a:p>
                <a:pPr marL="692658" lvl="1" indent="-342900">
                  <a:lnSpc>
                    <a:spcPct val="120000"/>
                  </a:lnSpc>
                  <a:buFont typeface="Arial" panose="020B0604020202020204" pitchFamily="34" charset="0"/>
                  <a:buChar char="•"/>
                </a:pPr>
                <a:r>
                  <a:rPr lang="en-US" sz="2200" dirty="0">
                    <a:solidFill>
                      <a:schemeClr val="accent2"/>
                    </a:solidFill>
                  </a:rPr>
                  <a:t>Open: log seed, extracts constant fraction from polylog entropy </a:t>
                </a:r>
                <a:r>
                  <a:rPr lang="en-US" sz="2000" dirty="0">
                    <a:solidFill>
                      <a:schemeClr val="accent2"/>
                    </a:solidFill>
                  </a:rPr>
                  <a:t>[GUV’09]</a:t>
                </a:r>
              </a:p>
              <a:p>
                <a:pPr marL="57150" indent="0">
                  <a:buNone/>
                </a:pPr>
                <a:endParaRPr lang="en-US" sz="2400" dirty="0"/>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7764" y="1025356"/>
                <a:ext cx="9234060" cy="5303882"/>
              </a:xfrm>
              <a:prstGeom prst="rect">
                <a:avLst/>
              </a:prstGeom>
              <a:blipFill>
                <a:blip r:embed="rId3"/>
                <a:stretch>
                  <a:fillRect l="-330" t="-115"/>
                </a:stretch>
              </a:blipFill>
            </p:spPr>
            <p:txBody>
              <a:bodyPr/>
              <a:lstStyle/>
              <a:p>
                <a:r>
                  <a:rPr lang="en-US">
                    <a:noFill/>
                  </a:rPr>
                  <a:t> </a:t>
                </a:r>
              </a:p>
            </p:txBody>
          </p:sp>
        </mc:Fallback>
      </mc:AlternateContent>
    </p:spTree>
    <p:extLst>
      <p:ext uri="{BB962C8B-B14F-4D97-AF65-F5344CB8AC3E}">
        <p14:creationId xmlns:p14="http://schemas.microsoft.com/office/powerpoint/2010/main" val="27857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DABDD-06B0-4F3E-BBCB-2957EF896304}"/>
              </a:ext>
            </a:extLst>
          </p:cNvPr>
          <p:cNvPicPr>
            <a:picLocks noChangeAspect="1"/>
          </p:cNvPicPr>
          <p:nvPr/>
        </p:nvPicPr>
        <p:blipFill>
          <a:blip r:embed="rId3"/>
          <a:stretch>
            <a:fillRect/>
          </a:stretch>
        </p:blipFill>
        <p:spPr>
          <a:xfrm>
            <a:off x="1028700" y="2639377"/>
            <a:ext cx="8115300" cy="2676525"/>
          </a:xfrm>
          <a:prstGeom prst="rect">
            <a:avLst/>
          </a:prstGeom>
        </p:spPr>
      </p:pic>
      <p:sp>
        <p:nvSpPr>
          <p:cNvPr id="17" name="Title 1">
            <a:extLst>
              <a:ext uri="{FF2B5EF4-FFF2-40B4-BE49-F238E27FC236}">
                <a16:creationId xmlns:a16="http://schemas.microsoft.com/office/drawing/2014/main" id="{31AD6621-3CCF-42D7-993E-21EC799D1543}"/>
              </a:ext>
            </a:extLst>
          </p:cNvPr>
          <p:cNvSpPr txBox="1">
            <a:spLocks/>
          </p:cNvSpPr>
          <p:nvPr/>
        </p:nvSpPr>
        <p:spPr>
          <a:xfrm>
            <a:off x="260971" y="211939"/>
            <a:ext cx="8595645" cy="6198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rPr>
              <a:t>Case study: leftover hashing</a:t>
            </a:r>
          </a:p>
        </p:txBody>
      </p:sp>
      <mc:AlternateContent xmlns:mc="http://schemas.openxmlformats.org/markup-compatibility/2006">
        <mc:Choice xmlns:a14="http://schemas.microsoft.com/office/drawing/2010/main" Requires="a14">
          <p:sp>
            <p:nvSpPr>
              <p:cNvPr id="18" name="Rectangle 3">
                <a:extLst>
                  <a:ext uri="{FF2B5EF4-FFF2-40B4-BE49-F238E27FC236}">
                    <a16:creationId xmlns:a16="http://schemas.microsoft.com/office/drawing/2014/main" id="{49DFAE45-5FD0-4C67-B692-AE8901341AFE}"/>
                  </a:ext>
                </a:extLst>
              </p:cNvPr>
              <p:cNvSpPr txBox="1">
                <a:spLocks noChangeArrowheads="1"/>
              </p:cNvSpPr>
              <p:nvPr/>
            </p:nvSpPr>
            <p:spPr>
              <a:xfrm>
                <a:off x="148877" y="1041620"/>
                <a:ext cx="8796340" cy="5313459"/>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0050" indent="-342900">
                  <a:lnSpc>
                    <a:spcPct val="120000"/>
                  </a:lnSpc>
                  <a:buFont typeface="Arial" panose="020B0604020202020204" pitchFamily="34" charset="0"/>
                  <a:buChar char="•"/>
                </a:pPr>
                <a14:m>
                  <m:oMath xmlns:m="http://schemas.openxmlformats.org/officeDocument/2006/math">
                    <m:r>
                      <m:rPr>
                        <m:sty m:val="p"/>
                      </m:rPr>
                      <a:rPr lang="en-US" sz="2400" b="0" i="1" smtClean="0">
                        <a:latin typeface="Cambria Math" panose="02040503050406030204" pitchFamily="18" charset="0"/>
                      </a:rPr>
                      <m:t>Ext</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𝑑</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𝑚</m:t>
                        </m:r>
                      </m:sup>
                    </m:sSup>
                  </m:oMath>
                </a14:m>
                <a:r>
                  <a:rPr lang="en-US" sz="2400" b="0" dirty="0"/>
                  <a:t>,  </a:t>
                </a:r>
                <a14:m>
                  <m:oMath xmlns:m="http://schemas.openxmlformats.org/officeDocument/2006/math">
                    <m:r>
                      <m:rPr>
                        <m:sty m:val="p"/>
                      </m:rPr>
                      <a:rPr lang="en-US" sz="2400" b="0" i="1" smtClean="0">
                        <a:latin typeface="Cambria Math" panose="02040503050406030204" pitchFamily="18" charset="0"/>
                      </a:rPr>
                      <m:t>Ext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𝑦</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a14:m>
                <a:r>
                  <a:rPr lang="en-US" sz="2400" dirty="0"/>
                  <a:t>, </a:t>
                </a:r>
              </a:p>
              <a:p>
                <a:pPr marL="400050" indent="-342900">
                  <a:lnSpc>
                    <a:spcPct val="120000"/>
                  </a:lnSpc>
                  <a:buFont typeface="Arial" panose="020B0604020202020204" pitchFamily="34" charset="0"/>
                  <a:buChar char="•"/>
                </a:pPr>
                <a:r>
                  <a:rPr lang="en-US" sz="2400" dirty="0"/>
                  <a:t>2-wise universal:</a:t>
                </a:r>
                <a14:m>
                  <m:oMath xmlns:m="http://schemas.openxmlformats.org/officeDocument/2006/math">
                    <m:r>
                      <a:rPr lang="en-US" sz="2400">
                        <a:latin typeface="Cambria Math" panose="02040503050406030204" pitchFamily="18" charset="0"/>
                      </a:rPr>
                      <m:t> </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𝑦</m:t>
                        </m:r>
                      </m:lim>
                    </m:limLow>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𝑦</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𝑦</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−2</m:t>
                        </m:r>
                        <m:r>
                          <a:rPr lang="en-US" sz="2400" b="0" i="1" smtClean="0">
                            <a:latin typeface="Cambria Math" panose="02040503050406030204" pitchFamily="18" charset="0"/>
                          </a:rPr>
                          <m:t>𝑚</m:t>
                        </m:r>
                      </m:sup>
                    </m:sSup>
                  </m:oMath>
                </a14:m>
                <a:endParaRPr lang="en-US" sz="2400" dirty="0"/>
              </a:p>
              <a:p>
                <a:pPr marL="400050" indent="-342900">
                  <a:lnSpc>
                    <a:spcPct val="120000"/>
                  </a:lnSpc>
                  <a:buFont typeface="Arial" panose="020B0604020202020204" pitchFamily="34" charset="0"/>
                  <a:buChar char="•"/>
                </a:pPr>
                <a:r>
                  <a:rPr lang="en-US" sz="2400" dirty="0"/>
                  <a:t>Key step: </a:t>
                </a:r>
              </a:p>
              <a:p>
                <a:pPr marL="400050" indent="-342900">
                  <a:lnSpc>
                    <a:spcPct val="120000"/>
                  </a:lnSpc>
                  <a:buFont typeface="Arial" panose="020B0604020202020204" pitchFamily="34" charset="0"/>
                  <a:buChar char="•"/>
                </a:pPr>
                <a:endParaRPr lang="en-US" sz="2400" dirty="0"/>
              </a:p>
              <a:p>
                <a:pPr marL="400050" indent="-342900">
                  <a:lnSpc>
                    <a:spcPct val="120000"/>
                  </a:lnSpc>
                  <a:buFont typeface="Arial" panose="020B0604020202020204" pitchFamily="34" charset="0"/>
                  <a:buChar char="•"/>
                </a:pPr>
                <a:endParaRPr lang="en-US" sz="2400" dirty="0"/>
              </a:p>
              <a:p>
                <a:pPr marL="400050" indent="-342900">
                  <a:lnSpc>
                    <a:spcPct val="120000"/>
                  </a:lnSpc>
                  <a:buFont typeface="Arial" panose="020B0604020202020204" pitchFamily="34" charset="0"/>
                  <a:buChar char="•"/>
                </a:pPr>
                <a:endParaRPr lang="en-US" sz="2400" dirty="0"/>
              </a:p>
              <a:p>
                <a:pPr marL="400050" indent="-342900">
                  <a:lnSpc>
                    <a:spcPct val="120000"/>
                  </a:lnSpc>
                  <a:buFont typeface="Arial" panose="020B0604020202020204" pitchFamily="34" charset="0"/>
                  <a:buChar char="•"/>
                </a:pPr>
                <a:endParaRPr lang="en-US" sz="2400" dirty="0"/>
              </a:p>
              <a:p>
                <a:pPr marL="400050" indent="-342900">
                  <a:lnSpc>
                    <a:spcPct val="110000"/>
                  </a:lnSpc>
                  <a:buFont typeface="Arial" panose="020B0604020202020204" pitchFamily="34" charset="0"/>
                  <a:buChar char="•"/>
                </a:pPr>
                <a:r>
                  <a:rPr lang="en-US" sz="2400" dirty="0"/>
                  <a:t>Cauchy-Schwarz inequality bounds TV distance by collision probability</a:t>
                </a:r>
              </a:p>
              <a:p>
                <a:pPr marL="400050" indent="-342900">
                  <a:lnSpc>
                    <a:spcPct val="110000"/>
                  </a:lnSpc>
                  <a:buFont typeface="Arial" panose="020B0604020202020204" pitchFamily="34" charset="0"/>
                  <a:buChar char="•"/>
                </a:pPr>
                <a:r>
                  <a:rPr lang="en-US" sz="2400" dirty="0"/>
                  <a:t>Use 2-universal property to bound final expression by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𝑘</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−1</m:t>
                        </m:r>
                      </m:sup>
                    </m:sSup>
                  </m:oMath>
                </a14:m>
                <a:endParaRPr lang="en-US" sz="2400" dirty="0"/>
              </a:p>
              <a:p>
                <a:pPr marL="57150" indent="0">
                  <a:buNone/>
                </a:pPr>
                <a:endParaRPr lang="en-US" sz="2400" dirty="0"/>
              </a:p>
            </p:txBody>
          </p:sp>
        </mc:Choice>
        <mc:Fallback>
          <p:sp>
            <p:nvSpPr>
              <p:cNvPr id="18" name="Rectangle 3">
                <a:extLst>
                  <a:ext uri="{FF2B5EF4-FFF2-40B4-BE49-F238E27FC236}">
                    <a16:creationId xmlns:a16="http://schemas.microsoft.com/office/drawing/2014/main" id="{49DFAE45-5FD0-4C67-B692-AE8901341AFE}"/>
                  </a:ext>
                </a:extLst>
              </p:cNvPr>
              <p:cNvSpPr txBox="1">
                <a:spLocks noRot="1" noChangeAspect="1" noMove="1" noResize="1" noEditPoints="1" noAdjustHandles="1" noChangeArrowheads="1" noChangeShapeType="1" noTextEdit="1"/>
              </p:cNvSpPr>
              <p:nvPr/>
            </p:nvSpPr>
            <p:spPr>
              <a:xfrm>
                <a:off x="148877" y="1041620"/>
                <a:ext cx="8796340" cy="5313459"/>
              </a:xfrm>
              <a:prstGeom prst="rect">
                <a:avLst/>
              </a:prstGeom>
              <a:blipFill>
                <a:blip r:embed="rId4"/>
                <a:stretch>
                  <a:fillRect l="-139" t="-115"/>
                </a:stretch>
              </a:blipFill>
            </p:spPr>
            <p:txBody>
              <a:bodyPr/>
              <a:lstStyle/>
              <a:p>
                <a:r>
                  <a:rPr lang="en-US">
                    <a:noFill/>
                  </a:rPr>
                  <a:t> </a:t>
                </a:r>
              </a:p>
            </p:txBody>
          </p:sp>
        </mc:Fallback>
      </mc:AlternateContent>
    </p:spTree>
    <p:extLst>
      <p:ext uri="{BB962C8B-B14F-4D97-AF65-F5344CB8AC3E}">
        <p14:creationId xmlns:p14="http://schemas.microsoft.com/office/powerpoint/2010/main" val="21771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0.1|0.2|0.1|0.6|0.4|0.5"/>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21853</TotalTime>
  <Words>1611</Words>
  <Application>Microsoft Office PowerPoint</Application>
  <PresentationFormat>On-screen Show (4:3)</PresentationFormat>
  <Paragraphs>192</Paragraphs>
  <Slides>13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Bell MT</vt:lpstr>
      <vt:lpstr>Calibri</vt:lpstr>
      <vt:lpstr>Calibri Light</vt:lpstr>
      <vt:lpstr>Cambria Math</vt:lpstr>
      <vt:lpstr>Retrospect</vt:lpstr>
      <vt:lpstr>Equation</vt:lpstr>
      <vt:lpstr>Quantum-proof extractors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Overlapping qubits</dc:title>
  <dc:creator>Thomas vidick</dc:creator>
  <cp:lastModifiedBy>Thomas Vidick</cp:lastModifiedBy>
  <cp:revision>325</cp:revision>
  <dcterms:created xsi:type="dcterms:W3CDTF">2016-06-12T13:53:54Z</dcterms:created>
  <dcterms:modified xsi:type="dcterms:W3CDTF">2018-06-29T01:15:35Z</dcterms:modified>
</cp:coreProperties>
</file>