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491" r:id="rId3"/>
    <p:sldId id="498" r:id="rId4"/>
    <p:sldId id="499" r:id="rId5"/>
    <p:sldId id="493" r:id="rId6"/>
    <p:sldId id="542" r:id="rId7"/>
    <p:sldId id="544" r:id="rId8"/>
    <p:sldId id="545" r:id="rId9"/>
    <p:sldId id="549" r:id="rId10"/>
    <p:sldId id="534" r:id="rId11"/>
    <p:sldId id="521" r:id="rId12"/>
    <p:sldId id="533" r:id="rId13"/>
    <p:sldId id="535" r:id="rId14"/>
    <p:sldId id="536" r:id="rId15"/>
    <p:sldId id="507" r:id="rId16"/>
    <p:sldId id="547" r:id="rId17"/>
    <p:sldId id="508" r:id="rId18"/>
    <p:sldId id="540" r:id="rId19"/>
    <p:sldId id="509" r:id="rId20"/>
    <p:sldId id="510" r:id="rId21"/>
    <p:sldId id="512" r:id="rId22"/>
    <p:sldId id="513" r:id="rId23"/>
    <p:sldId id="550" r:id="rId24"/>
    <p:sldId id="551" r:id="rId25"/>
    <p:sldId id="552" r:id="rId26"/>
    <p:sldId id="553" r:id="rId27"/>
    <p:sldId id="554" r:id="rId28"/>
    <p:sldId id="555" r:id="rId29"/>
    <p:sldId id="516" r:id="rId30"/>
    <p:sldId id="520" r:id="rId31"/>
    <p:sldId id="366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6" autoAdjust="0"/>
  </p:normalViewPr>
  <p:slideViewPr>
    <p:cSldViewPr>
      <p:cViewPr>
        <p:scale>
          <a:sx n="90" d="100"/>
          <a:sy n="90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3E893-01DA-433F-A6E8-86CFB8775ED9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45936-4CD4-41CB-B9E9-8CB0863A7A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65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94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ג'/שבט/תשע"ג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1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1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80.png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2.png"/><Relationship Id="rId5" Type="http://schemas.openxmlformats.org/officeDocument/2006/relationships/image" Target="../media/image50.png"/><Relationship Id="rId15" Type="http://schemas.openxmlformats.org/officeDocument/2006/relationships/image" Target="../media/image63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1958975"/>
            <a:ext cx="9505056" cy="1470025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On Rigid Matrices and</a:t>
            </a:r>
            <a:b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U-Polynomials</a:t>
            </a:r>
            <a:endParaRPr lang="he-IL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3600400" cy="576064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Noga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Alon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Gil Cohen</a:t>
            </a:r>
          </a:p>
          <a:p>
            <a:pPr lvl="1" rtl="0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1" rtl="0"/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80" y="5314147"/>
            <a:ext cx="1675917" cy="128999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U-Polynomials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Definition.</a:t>
                </a:r>
                <a:r>
                  <a:rPr lang="en-US" sz="2400" dirty="0" smtClean="0">
                    <a:latin typeface="Comic Sans MS" pitchFamily="66" charset="0"/>
                  </a:rPr>
                  <a:t> For a subspace U and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define the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 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189" t="-8511" b="-68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11560" y="2276872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8208912" cy="576064"/>
              </a:xfrm>
              <a:prstGeom prst="rect">
                <a:avLst/>
              </a:prstGeom>
              <a:blipFill rotWithShape="1">
                <a:blip r:embed="rId3"/>
                <a:stretch>
                  <a:fillRect b="-627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39552" y="3365202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Example.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U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65202"/>
                <a:ext cx="7992888" cy="540060"/>
              </a:xfrm>
              <a:prstGeom prst="rect">
                <a:avLst/>
              </a:prstGeom>
              <a:blipFill rotWithShape="1">
                <a:blip r:embed="rId4"/>
                <a:stretch>
                  <a:fillRect l="-1220" t="-8989" b="-101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39552" y="3933056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7992888" cy="540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36464" y="2596842"/>
                <a:ext cx="19157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2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1001</m:t>
                        </m:r>
                      </m:sub>
                    </m:sSub>
                    <m:r>
                      <a:rPr lang="en-US" sz="220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)</a:t>
                </a:r>
                <a:endParaRPr lang="he-IL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64" y="2596842"/>
                <a:ext cx="1915717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3810" t="-8451" r="-3492" b="-267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39552" y="4581128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Normalize by the </a:t>
                </a:r>
                <a:r>
                  <a:rPr lang="en-US" sz="2400" b="1" dirty="0" smtClean="0">
                    <a:latin typeface="Comic Sans MS" pitchFamily="66" charset="0"/>
                  </a:rPr>
                  <a:t>weight enumerator 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7992888" cy="540060"/>
              </a:xfrm>
              <a:prstGeom prst="rect">
                <a:avLst/>
              </a:prstGeom>
              <a:blipFill rotWithShape="1">
                <a:blip r:embed="rId8"/>
                <a:stretch>
                  <a:fillRect l="-1220" t="-3371" b="-157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39552" y="5157192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Properties. </a:t>
                </a:r>
                <a:endParaRPr lang="en-US" sz="2400" dirty="0">
                  <a:latin typeface="Comic Sans MS" pitchFamily="66" charset="0"/>
                </a:endParaRPr>
              </a:p>
              <a:p>
                <a:pPr algn="just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  <a:p>
                <a:pPr algn="just" rtl="0"/>
                <a:r>
                  <a:rPr lang="en-US" sz="2400" dirty="0" err="1" smtClean="0">
                    <a:latin typeface="Comic Sans MS" pitchFamily="66" charset="0"/>
                  </a:rPr>
                  <a:t>W.h.p</a:t>
                </a:r>
                <a:r>
                  <a:rPr lang="en-US" sz="2400" dirty="0" smtClean="0">
                    <a:latin typeface="Comic Sans MS" pitchFamily="66" charset="0"/>
                  </a:rPr>
                  <a:t>. over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  <a:p>
                <a:pPr algn="just" rtl="0"/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7192"/>
                <a:ext cx="7992888" cy="540060"/>
              </a:xfrm>
              <a:prstGeom prst="rect">
                <a:avLst/>
              </a:prstGeom>
              <a:blipFill rotWithShape="1">
                <a:blip r:embed="rId9"/>
                <a:stretch>
                  <a:fillRect l="-1220" t="-30337" b="-2325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5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1484784"/>
            <a:ext cx="8352928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Theorem 1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1542054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1.</a:t>
                </a:r>
                <a:r>
                  <a:rPr lang="en-US" sz="2400" dirty="0" smtClean="0">
                    <a:latin typeface="Comic Sans MS" pitchFamily="66" charset="0"/>
                  </a:rPr>
                  <a:t>For every </a:t>
                </a:r>
                <a:r>
                  <a:rPr lang="en-US" sz="2400" dirty="0" err="1" smtClean="0">
                    <a:latin typeface="Comic Sans MS" pitchFamily="66" charset="0"/>
                  </a:rPr>
                  <a:t>U,x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</a:rPr>
                      <m:t>d</m:t>
                    </m:r>
                    <m:r>
                      <a:rPr lang="en-US" sz="2400" b="0" i="1" smtClean="0">
                        <a:latin typeface="Cambria Math"/>
                      </a:rPr>
                      <m:t>𝑖𝑠𝑡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⊥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42054"/>
                <a:ext cx="7992888" cy="540060"/>
              </a:xfrm>
              <a:prstGeom prst="rect">
                <a:avLst/>
              </a:prstGeom>
              <a:blipFill rotWithShape="1">
                <a:blip r:embed="rId2"/>
                <a:stretch>
                  <a:fillRect l="-1220" t="-8989" b="-129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3284984"/>
                <a:ext cx="8208912" cy="10801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Claim.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400" dirty="0" err="1" smtClean="0">
                    <a:latin typeface="Comic Sans MS" pitchFamily="66" charset="0"/>
                  </a:rPr>
                  <a:t>W.h.p</a:t>
                </a:r>
                <a:r>
                  <a:rPr lang="en-US" sz="2400" dirty="0" smtClean="0">
                    <a:latin typeface="Comic Sans MS" pitchFamily="66" charset="0"/>
                  </a:rPr>
                  <a:t>, a random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of size O(n) has the following property:</a:t>
                </a:r>
              </a:p>
              <a:p>
                <a:pPr marL="0" indent="0" algn="l" rtl="0">
                  <a:buNone/>
                </a:pPr>
                <a:endParaRPr lang="en-US" sz="10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  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208912" cy="1080120"/>
              </a:xfrm>
              <a:prstGeom prst="rect">
                <a:avLst/>
              </a:prstGeom>
              <a:blipFill rotWithShape="1">
                <a:blip r:embed="rId3"/>
                <a:stretch>
                  <a:fillRect l="-1189" t="-4520" b="-468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0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Fooling Polynomials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9552" y="1412776"/>
            <a:ext cx="8208912" cy="151216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 smtClean="0">
                <a:latin typeface="Comic Sans MS" pitchFamily="66" charset="0"/>
              </a:rPr>
              <a:t>Degree 1 (Small-Bias Sets) </a:t>
            </a:r>
            <a:r>
              <a:rPr lang="en-US" sz="1600" b="1" dirty="0">
                <a:solidFill>
                  <a:srgbClr val="C0504D"/>
                </a:solidFill>
                <a:latin typeface="Comic Sans MS" pitchFamily="66" charset="0"/>
              </a:rPr>
              <a:t>[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NaorNaor92, </a:t>
            </a:r>
            <a:r>
              <a:rPr lang="en-US" sz="1600" b="1" dirty="0" err="1" smtClean="0">
                <a:solidFill>
                  <a:srgbClr val="C0504D"/>
                </a:solidFill>
                <a:latin typeface="Comic Sans MS" pitchFamily="66" charset="0"/>
              </a:rPr>
              <a:t>AlonGoldreichHastad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- Peralta92, AlonBruckNaorNaorRoth92, BenAroyaTaShma09]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algn="l" rtl="0"/>
            <a:endParaRPr lang="en-US" sz="1400" dirty="0" smtClean="0">
              <a:latin typeface="Comic Sans MS" pitchFamily="66" charset="0"/>
            </a:endParaRP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Degree d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[LubyVelickovicWigderson93, Bogdanov05, BogdanovViola07, Lovett08, Viola09]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algn="l" rtl="0"/>
            <a:endParaRPr lang="en-US" sz="1400" dirty="0" smtClean="0">
              <a:latin typeface="Comic Sans MS" pitchFamily="66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400" dirty="0" smtClean="0">
                <a:latin typeface="Comic Sans MS" pitchFamily="66" charset="0"/>
              </a:rPr>
              <a:t>Sparse Polynomials </a:t>
            </a:r>
            <a:r>
              <a:rPr lang="en-US" sz="1600" b="1" dirty="0">
                <a:solidFill>
                  <a:srgbClr val="C0504D"/>
                </a:solidFill>
                <a:latin typeface="Comic Sans MS" pitchFamily="66" charset="0"/>
              </a:rPr>
              <a:t>[LubyVelickovicWigderson93,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Viola06, </a:t>
            </a:r>
            <a:r>
              <a:rPr lang="en-US" sz="1600" b="1" dirty="0" err="1" smtClean="0">
                <a:solidFill>
                  <a:srgbClr val="C0504D"/>
                </a:solidFill>
                <a:latin typeface="Comic Sans MS" pitchFamily="66" charset="0"/>
              </a:rPr>
              <a:t>Agrawal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- Bhowmick10]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U-Polynomials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[ThisWork12, YourWork13, …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]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/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2060848"/>
            <a:ext cx="5976664" cy="370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763688" y="335717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1691680" y="494135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6876256" y="522938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868144" y="263709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987824" y="436528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995936" y="371721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5436096" y="375096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7092280" y="220504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7092280" y="357625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4932040" y="4801126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0" y="260648"/>
            <a:ext cx="9073008" cy="91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Oval 39"/>
          <p:cNvSpPr/>
          <p:nvPr/>
        </p:nvSpPr>
        <p:spPr>
          <a:xfrm>
            <a:off x="4067944" y="494135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575556" y="5670376"/>
                <a:ext cx="4428492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670376"/>
                <a:ext cx="4428492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itle 1"/>
          <p:cNvSpPr txBox="1">
            <a:spLocks/>
          </p:cNvSpPr>
          <p:nvPr/>
        </p:nvSpPr>
        <p:spPr>
          <a:xfrm>
            <a:off x="457200" y="134533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Min-distance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is hard - shift to 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  <a:ea typeface="+mn-ea"/>
                <a:cs typeface="+mn-cs"/>
              </a:rPr>
              <a:t>energy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!</a:t>
            </a:r>
            <a:endParaRPr lang="en-US" sz="2400" dirty="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59832" y="310288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Freeform 1"/>
          <p:cNvSpPr/>
          <p:nvPr/>
        </p:nvSpPr>
        <p:spPr>
          <a:xfrm>
            <a:off x="1190847" y="6068631"/>
            <a:ext cx="3232297" cy="277602"/>
          </a:xfrm>
          <a:custGeom>
            <a:avLst/>
            <a:gdLst>
              <a:gd name="connsiteX0" fmla="*/ 0 w 3232297"/>
              <a:gd name="connsiteY0" fmla="*/ 181806 h 277602"/>
              <a:gd name="connsiteX1" fmla="*/ 414669 w 3232297"/>
              <a:gd name="connsiteY1" fmla="*/ 64848 h 277602"/>
              <a:gd name="connsiteX2" fmla="*/ 733646 w 3232297"/>
              <a:gd name="connsiteY2" fmla="*/ 277499 h 277602"/>
              <a:gd name="connsiteX3" fmla="*/ 1275906 w 3232297"/>
              <a:gd name="connsiteY3" fmla="*/ 32950 h 277602"/>
              <a:gd name="connsiteX4" fmla="*/ 1541720 w 3232297"/>
              <a:gd name="connsiteY4" fmla="*/ 266867 h 277602"/>
              <a:gd name="connsiteX5" fmla="*/ 2020186 w 3232297"/>
              <a:gd name="connsiteY5" fmla="*/ 1053 h 277602"/>
              <a:gd name="connsiteX6" fmla="*/ 2838893 w 3232297"/>
              <a:gd name="connsiteY6" fmla="*/ 171174 h 277602"/>
              <a:gd name="connsiteX7" fmla="*/ 3136604 w 3232297"/>
              <a:gd name="connsiteY7" fmla="*/ 96746 h 277602"/>
              <a:gd name="connsiteX8" fmla="*/ 3232297 w 3232297"/>
              <a:gd name="connsiteY8" fmla="*/ 203071 h 27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297" h="277602">
                <a:moveTo>
                  <a:pt x="0" y="181806"/>
                </a:moveTo>
                <a:cubicBezTo>
                  <a:pt x="146197" y="115352"/>
                  <a:pt x="292395" y="48899"/>
                  <a:pt x="414669" y="64848"/>
                </a:cubicBezTo>
                <a:cubicBezTo>
                  <a:pt x="536943" y="80797"/>
                  <a:pt x="590107" y="282815"/>
                  <a:pt x="733646" y="277499"/>
                </a:cubicBezTo>
                <a:cubicBezTo>
                  <a:pt x="877185" y="272183"/>
                  <a:pt x="1141227" y="34722"/>
                  <a:pt x="1275906" y="32950"/>
                </a:cubicBezTo>
                <a:cubicBezTo>
                  <a:pt x="1410585" y="31178"/>
                  <a:pt x="1417673" y="272183"/>
                  <a:pt x="1541720" y="266867"/>
                </a:cubicBezTo>
                <a:cubicBezTo>
                  <a:pt x="1665767" y="261551"/>
                  <a:pt x="1803991" y="17002"/>
                  <a:pt x="2020186" y="1053"/>
                </a:cubicBezTo>
                <a:cubicBezTo>
                  <a:pt x="2236381" y="-14896"/>
                  <a:pt x="2652823" y="155225"/>
                  <a:pt x="2838893" y="171174"/>
                </a:cubicBezTo>
                <a:cubicBezTo>
                  <a:pt x="3024963" y="187123"/>
                  <a:pt x="3071037" y="91430"/>
                  <a:pt x="3136604" y="96746"/>
                </a:cubicBezTo>
                <a:cubicBezTo>
                  <a:pt x="3202171" y="102062"/>
                  <a:pt x="3232297" y="203071"/>
                  <a:pt x="3232297" y="20307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Proof Idea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03848" y="223758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31" idx="2"/>
          </p:cNvCxnSpPr>
          <p:nvPr/>
        </p:nvCxnSpPr>
        <p:spPr>
          <a:xfrm flipV="1">
            <a:off x="4211960" y="4873134"/>
            <a:ext cx="720080" cy="14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708"/>
            <a:ext cx="4166212" cy="8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18" grpId="0" animBg="1"/>
      <p:bldP spid="31" grpId="0" animBg="1"/>
      <p:bldP spid="40" grpId="0" animBg="1"/>
      <p:bldP spid="43" grpId="0"/>
      <p:bldP spid="45" grpId="0"/>
      <p:bldP spid="46" grpId="0" animBg="1"/>
      <p:bldP spid="2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2060848"/>
            <a:ext cx="5976664" cy="3705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763688" y="335717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1691680" y="494135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7092280" y="3573199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6876256" y="522938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868144" y="263709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987824" y="436528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995936" y="371721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5436096" y="375096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7092280" y="220504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7092280" y="357319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4932040" y="4801126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3995936" y="3717215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1691680" y="4935805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5438838" y="3750961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2987824" y="4365287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6876256" y="5229383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Oval 33"/>
          <p:cNvSpPr/>
          <p:nvPr/>
        </p:nvSpPr>
        <p:spPr>
          <a:xfrm>
            <a:off x="1763688" y="3356992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Oval 34"/>
          <p:cNvSpPr/>
          <p:nvPr/>
        </p:nvSpPr>
        <p:spPr>
          <a:xfrm>
            <a:off x="5871667" y="2636314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Oval 35"/>
          <p:cNvSpPr/>
          <p:nvPr/>
        </p:nvSpPr>
        <p:spPr>
          <a:xfrm>
            <a:off x="7090106" y="2206895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0" y="260648"/>
            <a:ext cx="9073008" cy="91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Oval 39"/>
          <p:cNvSpPr/>
          <p:nvPr/>
        </p:nvSpPr>
        <p:spPr>
          <a:xfrm>
            <a:off x="4067944" y="4941351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/>
          <p:cNvSpPr/>
          <p:nvPr/>
        </p:nvSpPr>
        <p:spPr>
          <a:xfrm>
            <a:off x="4067944" y="4941351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575556" y="5499206"/>
                <a:ext cx="4428492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499206"/>
                <a:ext cx="4428492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3059832" y="310288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Oval 46"/>
          <p:cNvSpPr/>
          <p:nvPr/>
        </p:nvSpPr>
        <p:spPr>
          <a:xfrm>
            <a:off x="3059832" y="3102889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Freeform 1"/>
          <p:cNvSpPr/>
          <p:nvPr/>
        </p:nvSpPr>
        <p:spPr>
          <a:xfrm>
            <a:off x="1190847" y="5897461"/>
            <a:ext cx="3232297" cy="277602"/>
          </a:xfrm>
          <a:custGeom>
            <a:avLst/>
            <a:gdLst>
              <a:gd name="connsiteX0" fmla="*/ 0 w 3232297"/>
              <a:gd name="connsiteY0" fmla="*/ 181806 h 277602"/>
              <a:gd name="connsiteX1" fmla="*/ 414669 w 3232297"/>
              <a:gd name="connsiteY1" fmla="*/ 64848 h 277602"/>
              <a:gd name="connsiteX2" fmla="*/ 733646 w 3232297"/>
              <a:gd name="connsiteY2" fmla="*/ 277499 h 277602"/>
              <a:gd name="connsiteX3" fmla="*/ 1275906 w 3232297"/>
              <a:gd name="connsiteY3" fmla="*/ 32950 h 277602"/>
              <a:gd name="connsiteX4" fmla="*/ 1541720 w 3232297"/>
              <a:gd name="connsiteY4" fmla="*/ 266867 h 277602"/>
              <a:gd name="connsiteX5" fmla="*/ 2020186 w 3232297"/>
              <a:gd name="connsiteY5" fmla="*/ 1053 h 277602"/>
              <a:gd name="connsiteX6" fmla="*/ 2838893 w 3232297"/>
              <a:gd name="connsiteY6" fmla="*/ 171174 h 277602"/>
              <a:gd name="connsiteX7" fmla="*/ 3136604 w 3232297"/>
              <a:gd name="connsiteY7" fmla="*/ 96746 h 277602"/>
              <a:gd name="connsiteX8" fmla="*/ 3232297 w 3232297"/>
              <a:gd name="connsiteY8" fmla="*/ 203071 h 27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297" h="277602">
                <a:moveTo>
                  <a:pt x="0" y="181806"/>
                </a:moveTo>
                <a:cubicBezTo>
                  <a:pt x="146197" y="115352"/>
                  <a:pt x="292395" y="48899"/>
                  <a:pt x="414669" y="64848"/>
                </a:cubicBezTo>
                <a:cubicBezTo>
                  <a:pt x="536943" y="80797"/>
                  <a:pt x="590107" y="282815"/>
                  <a:pt x="733646" y="277499"/>
                </a:cubicBezTo>
                <a:cubicBezTo>
                  <a:pt x="877185" y="272183"/>
                  <a:pt x="1141227" y="34722"/>
                  <a:pt x="1275906" y="32950"/>
                </a:cubicBezTo>
                <a:cubicBezTo>
                  <a:pt x="1410585" y="31178"/>
                  <a:pt x="1417673" y="272183"/>
                  <a:pt x="1541720" y="266867"/>
                </a:cubicBezTo>
                <a:cubicBezTo>
                  <a:pt x="1665767" y="261551"/>
                  <a:pt x="1803991" y="17002"/>
                  <a:pt x="2020186" y="1053"/>
                </a:cubicBezTo>
                <a:cubicBezTo>
                  <a:pt x="2236381" y="-14896"/>
                  <a:pt x="2652823" y="155225"/>
                  <a:pt x="2838893" y="171174"/>
                </a:cubicBezTo>
                <a:cubicBezTo>
                  <a:pt x="3024963" y="187123"/>
                  <a:pt x="3071037" y="91430"/>
                  <a:pt x="3136604" y="96746"/>
                </a:cubicBezTo>
                <a:cubicBezTo>
                  <a:pt x="3202171" y="102062"/>
                  <a:pt x="3232297" y="203071"/>
                  <a:pt x="3232297" y="20307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Oval 47"/>
          <p:cNvSpPr/>
          <p:nvPr/>
        </p:nvSpPr>
        <p:spPr>
          <a:xfrm>
            <a:off x="3203848" y="223758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Oval 48"/>
          <p:cNvSpPr/>
          <p:nvPr/>
        </p:nvSpPr>
        <p:spPr>
          <a:xfrm>
            <a:off x="3203848" y="2237580"/>
            <a:ext cx="144016" cy="144016"/>
          </a:xfrm>
          <a:prstGeom prst="ellipse">
            <a:avLst/>
          </a:prstGeom>
          <a:effectLst>
            <a:glow rad="1270000">
              <a:schemeClr val="accent2">
                <a:satMod val="175000"/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960967" y="1321925"/>
            <a:ext cx="73448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971600" y="5786421"/>
            <a:ext cx="73448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 rot="5400000">
            <a:off x="5389404" y="3371964"/>
            <a:ext cx="5523169" cy="107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/>
          <p:cNvSpPr/>
          <p:nvPr/>
        </p:nvSpPr>
        <p:spPr>
          <a:xfrm rot="5400000">
            <a:off x="-1688790" y="3545275"/>
            <a:ext cx="5523169" cy="107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200" y="134533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Min-distance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is hard - shift to 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  <a:ea typeface="+mn-ea"/>
                <a:cs typeface="+mn-cs"/>
              </a:rPr>
              <a:t>energy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!</a:t>
            </a:r>
            <a:endParaRPr lang="en-US" sz="2400" dirty="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4104079" y="5670376"/>
                <a:ext cx="3924305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𝑒𝑛𝑒𝑟𝑔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0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i="1" dirty="0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200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sz="2000" i="1" dirty="0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 dirty="0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79" y="5670376"/>
                <a:ext cx="3924305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575556" y="5670376"/>
                <a:ext cx="4428492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5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670376"/>
                <a:ext cx="4428492" cy="1143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1190847" y="6068631"/>
            <a:ext cx="3232297" cy="277602"/>
          </a:xfrm>
          <a:custGeom>
            <a:avLst/>
            <a:gdLst>
              <a:gd name="connsiteX0" fmla="*/ 0 w 3232297"/>
              <a:gd name="connsiteY0" fmla="*/ 181806 h 277602"/>
              <a:gd name="connsiteX1" fmla="*/ 414669 w 3232297"/>
              <a:gd name="connsiteY1" fmla="*/ 64848 h 277602"/>
              <a:gd name="connsiteX2" fmla="*/ 733646 w 3232297"/>
              <a:gd name="connsiteY2" fmla="*/ 277499 h 277602"/>
              <a:gd name="connsiteX3" fmla="*/ 1275906 w 3232297"/>
              <a:gd name="connsiteY3" fmla="*/ 32950 h 277602"/>
              <a:gd name="connsiteX4" fmla="*/ 1541720 w 3232297"/>
              <a:gd name="connsiteY4" fmla="*/ 266867 h 277602"/>
              <a:gd name="connsiteX5" fmla="*/ 2020186 w 3232297"/>
              <a:gd name="connsiteY5" fmla="*/ 1053 h 277602"/>
              <a:gd name="connsiteX6" fmla="*/ 2838893 w 3232297"/>
              <a:gd name="connsiteY6" fmla="*/ 171174 h 277602"/>
              <a:gd name="connsiteX7" fmla="*/ 3136604 w 3232297"/>
              <a:gd name="connsiteY7" fmla="*/ 96746 h 277602"/>
              <a:gd name="connsiteX8" fmla="*/ 3232297 w 3232297"/>
              <a:gd name="connsiteY8" fmla="*/ 203071 h 27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297" h="277602">
                <a:moveTo>
                  <a:pt x="0" y="181806"/>
                </a:moveTo>
                <a:cubicBezTo>
                  <a:pt x="146197" y="115352"/>
                  <a:pt x="292395" y="48899"/>
                  <a:pt x="414669" y="64848"/>
                </a:cubicBezTo>
                <a:cubicBezTo>
                  <a:pt x="536943" y="80797"/>
                  <a:pt x="590107" y="282815"/>
                  <a:pt x="733646" y="277499"/>
                </a:cubicBezTo>
                <a:cubicBezTo>
                  <a:pt x="877185" y="272183"/>
                  <a:pt x="1141227" y="34722"/>
                  <a:pt x="1275906" y="32950"/>
                </a:cubicBezTo>
                <a:cubicBezTo>
                  <a:pt x="1410585" y="31178"/>
                  <a:pt x="1417673" y="272183"/>
                  <a:pt x="1541720" y="266867"/>
                </a:cubicBezTo>
                <a:cubicBezTo>
                  <a:pt x="1665767" y="261551"/>
                  <a:pt x="1803991" y="17002"/>
                  <a:pt x="2020186" y="1053"/>
                </a:cubicBezTo>
                <a:cubicBezTo>
                  <a:pt x="2236381" y="-14896"/>
                  <a:pt x="2652823" y="155225"/>
                  <a:pt x="2838893" y="171174"/>
                </a:cubicBezTo>
                <a:cubicBezTo>
                  <a:pt x="3024963" y="187123"/>
                  <a:pt x="3071037" y="91430"/>
                  <a:pt x="3136604" y="96746"/>
                </a:cubicBezTo>
                <a:cubicBezTo>
                  <a:pt x="3202171" y="102062"/>
                  <a:pt x="3232297" y="203071"/>
                  <a:pt x="3232297" y="20307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Proof Idea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708"/>
            <a:ext cx="4166212" cy="8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7" grpId="0" animBg="1"/>
      <p:bldP spid="2" grpId="0" animBg="1"/>
      <p:bldP spid="49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39552" y="2780928"/>
                <a:ext cx="8064896" cy="10081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Step 1)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𝑒𝑛𝑒𝑟𝑔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implies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(depending on the “density” of U). 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8064896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1210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39552" y="3914213"/>
                <a:ext cx="8064896" cy="129614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Step 2)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Observe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𝑒𝑛𝑒𝑟𝑔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an application of the Fourier noise operator on U’s indicator.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14213"/>
                <a:ext cx="8064896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1210" t="-3756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39552" y="5013176"/>
                <a:ext cx="7992888" cy="129614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Step 3)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Compute the above operator and show it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⊥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(using </a:t>
                </a:r>
                <a:r>
                  <a:rPr lang="en-US" sz="2400" dirty="0" err="1" smtClean="0">
                    <a:latin typeface="Comic Sans MS" pitchFamily="66" charset="0"/>
                  </a:rPr>
                  <a:t>MacWilliams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400" dirty="0" err="1" smtClean="0">
                    <a:latin typeface="Comic Sans MS" pitchFamily="66" charset="0"/>
                  </a:rPr>
                  <a:t>Indentity</a:t>
                </a:r>
                <a:r>
                  <a:rPr lang="en-US" sz="2400" dirty="0" smtClean="0">
                    <a:latin typeface="Comic Sans MS" pitchFamily="66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992888" cy="1296144"/>
              </a:xfrm>
              <a:prstGeom prst="rect">
                <a:avLst/>
              </a:prstGeom>
              <a:blipFill rotWithShape="1">
                <a:blip r:embed="rId4"/>
                <a:stretch>
                  <a:fillRect l="-1220" t="-3756" r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2195736" y="1421904"/>
                <a:ext cx="4968552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𝑒𝑛𝑒𝑟𝑔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 dirty="0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240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sz="2400" i="1" dirty="0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i="1" dirty="0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421904"/>
                <a:ext cx="4968552" cy="1143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Proof Idea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708"/>
            <a:ext cx="4166212" cy="8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Rigid Sets from Small-Bias Sets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2942" y="537321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4248" y="3778370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256490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869160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400506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566124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42088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24084" y="3147237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>
            <a:off x="5868144" y="3439118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 rot="16683476">
            <a:off x="7286821" y="4855922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rot="10800000">
            <a:off x="5652119" y="5373214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reeform 25"/>
          <p:cNvSpPr/>
          <p:nvPr/>
        </p:nvSpPr>
        <p:spPr>
          <a:xfrm rot="7046055">
            <a:off x="2631426" y="2914103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 rot="7700549" flipH="1">
            <a:off x="1898813" y="4928745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8338731" flipH="1">
            <a:off x="1531024" y="5067840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3610791" flipH="1">
            <a:off x="2668363" y="4343235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4415909" flipH="1">
            <a:off x="2538101" y="4672919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 30"/>
          <p:cNvSpPr/>
          <p:nvPr/>
        </p:nvSpPr>
        <p:spPr>
          <a:xfrm rot="5226807" flipV="1">
            <a:off x="1314026" y="3628902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Freeform 31"/>
          <p:cNvSpPr/>
          <p:nvPr/>
        </p:nvSpPr>
        <p:spPr>
          <a:xfrm>
            <a:off x="2434856" y="4763386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 32"/>
          <p:cNvSpPr/>
          <p:nvPr/>
        </p:nvSpPr>
        <p:spPr>
          <a:xfrm rot="11196400">
            <a:off x="6373950" y="3364217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Freeform 34"/>
          <p:cNvSpPr/>
          <p:nvPr/>
        </p:nvSpPr>
        <p:spPr>
          <a:xfrm>
            <a:off x="2317898" y="2977115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577042" y="2020739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PRG for U-Polynomials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51920" y="3717032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 rot="2003940">
            <a:off x="3639666" y="3081537"/>
            <a:ext cx="867921" cy="51079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reeform 37"/>
          <p:cNvSpPr/>
          <p:nvPr/>
        </p:nvSpPr>
        <p:spPr>
          <a:xfrm rot="10260643">
            <a:off x="4627659" y="2479725"/>
            <a:ext cx="208346" cy="232042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Freeform 38"/>
          <p:cNvSpPr/>
          <p:nvPr/>
        </p:nvSpPr>
        <p:spPr>
          <a:xfrm rot="5013582">
            <a:off x="5063134" y="3506868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 39"/>
          <p:cNvSpPr/>
          <p:nvPr/>
        </p:nvSpPr>
        <p:spPr>
          <a:xfrm rot="12427542">
            <a:off x="5459113" y="4717170"/>
            <a:ext cx="1353925" cy="520001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Freeform 35"/>
          <p:cNvSpPr/>
          <p:nvPr/>
        </p:nvSpPr>
        <p:spPr>
          <a:xfrm rot="5013582">
            <a:off x="5328816" y="3538766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2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Definition </a:t>
                </a:r>
                <a:r>
                  <a:rPr lang="en-US" sz="1600" b="1" dirty="0">
                    <a:solidFill>
                      <a:srgbClr val="C0504D"/>
                    </a:solidFill>
                    <a:latin typeface="Comic Sans MS" pitchFamily="66" charset="0"/>
                  </a:rPr>
                  <a:t>[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NaorNaor92]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.</a:t>
                </a:r>
                <a:r>
                  <a:rPr lang="en-US" sz="2400" dirty="0" smtClean="0">
                    <a:latin typeface="Comic Sans MS" pitchFamily="66" charset="0"/>
                  </a:rPr>
                  <a:t> A sample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⊂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called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189" t="-8511" r="-1783" b="-68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348880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8208912" cy="576064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39552" y="3212976"/>
                <a:ext cx="8208912" cy="10081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Close-to-optimal explicit constructions (poly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) 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[</a:t>
                </a:r>
                <a:r>
                  <a:rPr lang="en-US" sz="1600" b="1" dirty="0">
                    <a:solidFill>
                      <a:srgbClr val="C0504D"/>
                    </a:solidFill>
                    <a:latin typeface="Comic Sans MS" pitchFamily="66" charset="0"/>
                  </a:rPr>
                  <a:t>NaorNaor92, 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AlonGoldreichHastadPeralta92</a:t>
                </a:r>
                <a:r>
                  <a:rPr lang="en-US" sz="1600" b="1" dirty="0">
                    <a:solidFill>
                      <a:srgbClr val="C0504D"/>
                    </a:solidFill>
                    <a:latin typeface="Comic Sans MS" pitchFamily="66" charset="0"/>
                  </a:rPr>
                  <a:t>, AlonBruckNaorNaorRoth92, BenAroyaTaShma09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12976"/>
                <a:ext cx="8208912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1189" t="-4848"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4509120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Many applications.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[NaorNaor92,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AlonRoichman94, </a:t>
            </a:r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BenSassonSudan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- VadhanWigderson03,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Raz05, ViolaWigderson08, Viola09,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ArvindSrinivasan10, DeEtesamiTrevisanTulsiani10,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GopalanMekaReingoldTrevisanVadhan12, JafargholiViola13]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9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2072" y="1448780"/>
            <a:ext cx="8352928" cy="6840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>
          <a:xfrm>
            <a:off x="251520" y="3141152"/>
            <a:ext cx="4769295" cy="3312184"/>
          </a:xfrm>
          <a:custGeom>
            <a:avLst/>
            <a:gdLst>
              <a:gd name="connsiteX0" fmla="*/ 119572 w 3451997"/>
              <a:gd name="connsiteY0" fmla="*/ 1431550 h 2397346"/>
              <a:gd name="connsiteX1" fmla="*/ 215265 w 3451997"/>
              <a:gd name="connsiteY1" fmla="*/ 389559 h 2397346"/>
              <a:gd name="connsiteX2" fmla="*/ 2192921 w 3451997"/>
              <a:gd name="connsiteY2" fmla="*/ 91847 h 2397346"/>
              <a:gd name="connsiteX3" fmla="*/ 3415665 w 3451997"/>
              <a:gd name="connsiteY3" fmla="*/ 1910015 h 2397346"/>
              <a:gd name="connsiteX4" fmla="*/ 810689 w 3451997"/>
              <a:gd name="connsiteY4" fmla="*/ 2377847 h 2397346"/>
              <a:gd name="connsiteX5" fmla="*/ 119572 w 3451997"/>
              <a:gd name="connsiteY5" fmla="*/ 1431550 h 239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997" h="2397346">
                <a:moveTo>
                  <a:pt x="119572" y="1431550"/>
                </a:moveTo>
                <a:cubicBezTo>
                  <a:pt x="20335" y="1100169"/>
                  <a:pt x="-130293" y="612843"/>
                  <a:pt x="215265" y="389559"/>
                </a:cubicBezTo>
                <a:cubicBezTo>
                  <a:pt x="560823" y="166275"/>
                  <a:pt x="1659521" y="-161562"/>
                  <a:pt x="2192921" y="91847"/>
                </a:cubicBezTo>
                <a:cubicBezTo>
                  <a:pt x="2726321" y="345256"/>
                  <a:pt x="3646037" y="1529015"/>
                  <a:pt x="3415665" y="1910015"/>
                </a:cubicBezTo>
                <a:cubicBezTo>
                  <a:pt x="3185293" y="2291015"/>
                  <a:pt x="1360038" y="2457591"/>
                  <a:pt x="810689" y="2377847"/>
                </a:cubicBezTo>
                <a:cubicBezTo>
                  <a:pt x="261340" y="2298103"/>
                  <a:pt x="218809" y="1762931"/>
                  <a:pt x="119572" y="14315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(Large..) Small-Bias Sets are Rigid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9552" y="2276872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Idea.</a:t>
            </a:r>
            <a:r>
              <a:rPr lang="en-US" sz="2400" dirty="0" smtClean="0">
                <a:latin typeface="Comic Sans MS" pitchFamily="66" charset="0"/>
              </a:rPr>
              <a:t> Shift from distance to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membership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6097" y="3613309"/>
            <a:ext cx="3451997" cy="2397346"/>
          </a:xfrm>
          <a:custGeom>
            <a:avLst/>
            <a:gdLst>
              <a:gd name="connsiteX0" fmla="*/ 119572 w 3451997"/>
              <a:gd name="connsiteY0" fmla="*/ 1431550 h 2397346"/>
              <a:gd name="connsiteX1" fmla="*/ 215265 w 3451997"/>
              <a:gd name="connsiteY1" fmla="*/ 389559 h 2397346"/>
              <a:gd name="connsiteX2" fmla="*/ 2192921 w 3451997"/>
              <a:gd name="connsiteY2" fmla="*/ 91847 h 2397346"/>
              <a:gd name="connsiteX3" fmla="*/ 3415665 w 3451997"/>
              <a:gd name="connsiteY3" fmla="*/ 1910015 h 2397346"/>
              <a:gd name="connsiteX4" fmla="*/ 810689 w 3451997"/>
              <a:gd name="connsiteY4" fmla="*/ 2377847 h 2397346"/>
              <a:gd name="connsiteX5" fmla="*/ 119572 w 3451997"/>
              <a:gd name="connsiteY5" fmla="*/ 1431550 h 239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997" h="2397346">
                <a:moveTo>
                  <a:pt x="119572" y="1431550"/>
                </a:moveTo>
                <a:cubicBezTo>
                  <a:pt x="20335" y="1100169"/>
                  <a:pt x="-130293" y="612843"/>
                  <a:pt x="215265" y="389559"/>
                </a:cubicBezTo>
                <a:cubicBezTo>
                  <a:pt x="560823" y="166275"/>
                  <a:pt x="1659521" y="-161562"/>
                  <a:pt x="2192921" y="91847"/>
                </a:cubicBezTo>
                <a:cubicBezTo>
                  <a:pt x="2726321" y="345256"/>
                  <a:pt x="3646037" y="1529015"/>
                  <a:pt x="3415665" y="1910015"/>
                </a:cubicBezTo>
                <a:cubicBezTo>
                  <a:pt x="3185293" y="2291015"/>
                  <a:pt x="1360038" y="2457591"/>
                  <a:pt x="810689" y="2377847"/>
                </a:cubicBezTo>
                <a:cubicBezTo>
                  <a:pt x="261340" y="2298103"/>
                  <a:pt x="218809" y="1762931"/>
                  <a:pt x="119572" y="14315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9552" y="1556792"/>
                <a:ext cx="835292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2.</a:t>
                </a:r>
                <a:r>
                  <a:rPr lang="en-US" sz="2400" dirty="0" smtClean="0">
                    <a:latin typeface="Comic Sans MS" pitchFamily="66" charset="0"/>
                  </a:rPr>
                  <a:t>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set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-rigid.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8352928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168" t="-8421"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4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2072" y="1448780"/>
            <a:ext cx="8352928" cy="6840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>
          <a:xfrm>
            <a:off x="251520" y="3134693"/>
            <a:ext cx="4769295" cy="3312184"/>
          </a:xfrm>
          <a:custGeom>
            <a:avLst/>
            <a:gdLst>
              <a:gd name="connsiteX0" fmla="*/ 119572 w 3451997"/>
              <a:gd name="connsiteY0" fmla="*/ 1431550 h 2397346"/>
              <a:gd name="connsiteX1" fmla="*/ 215265 w 3451997"/>
              <a:gd name="connsiteY1" fmla="*/ 389559 h 2397346"/>
              <a:gd name="connsiteX2" fmla="*/ 2192921 w 3451997"/>
              <a:gd name="connsiteY2" fmla="*/ 91847 h 2397346"/>
              <a:gd name="connsiteX3" fmla="*/ 3415665 w 3451997"/>
              <a:gd name="connsiteY3" fmla="*/ 1910015 h 2397346"/>
              <a:gd name="connsiteX4" fmla="*/ 810689 w 3451997"/>
              <a:gd name="connsiteY4" fmla="*/ 2377847 h 2397346"/>
              <a:gd name="connsiteX5" fmla="*/ 119572 w 3451997"/>
              <a:gd name="connsiteY5" fmla="*/ 1431550 h 239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997" h="2397346">
                <a:moveTo>
                  <a:pt x="119572" y="1431550"/>
                </a:moveTo>
                <a:cubicBezTo>
                  <a:pt x="20335" y="1100169"/>
                  <a:pt x="-130293" y="612843"/>
                  <a:pt x="215265" y="389559"/>
                </a:cubicBezTo>
                <a:cubicBezTo>
                  <a:pt x="560823" y="166275"/>
                  <a:pt x="1659521" y="-161562"/>
                  <a:pt x="2192921" y="91847"/>
                </a:cubicBezTo>
                <a:cubicBezTo>
                  <a:pt x="2726321" y="345256"/>
                  <a:pt x="3646037" y="1529015"/>
                  <a:pt x="3415665" y="1910015"/>
                </a:cubicBezTo>
                <a:cubicBezTo>
                  <a:pt x="3185293" y="2291015"/>
                  <a:pt x="1360038" y="2457591"/>
                  <a:pt x="810689" y="2377847"/>
                </a:cubicBezTo>
                <a:cubicBezTo>
                  <a:pt x="261340" y="2298103"/>
                  <a:pt x="218809" y="1762931"/>
                  <a:pt x="119572" y="14315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 3"/>
          <p:cNvSpPr/>
          <p:nvPr/>
        </p:nvSpPr>
        <p:spPr>
          <a:xfrm>
            <a:off x="770596" y="3617483"/>
            <a:ext cx="3451997" cy="2397346"/>
          </a:xfrm>
          <a:custGeom>
            <a:avLst/>
            <a:gdLst>
              <a:gd name="connsiteX0" fmla="*/ 119572 w 3451997"/>
              <a:gd name="connsiteY0" fmla="*/ 1431550 h 2397346"/>
              <a:gd name="connsiteX1" fmla="*/ 215265 w 3451997"/>
              <a:gd name="connsiteY1" fmla="*/ 389559 h 2397346"/>
              <a:gd name="connsiteX2" fmla="*/ 2192921 w 3451997"/>
              <a:gd name="connsiteY2" fmla="*/ 91847 h 2397346"/>
              <a:gd name="connsiteX3" fmla="*/ 3415665 w 3451997"/>
              <a:gd name="connsiteY3" fmla="*/ 1910015 h 2397346"/>
              <a:gd name="connsiteX4" fmla="*/ 810689 w 3451997"/>
              <a:gd name="connsiteY4" fmla="*/ 2377847 h 2397346"/>
              <a:gd name="connsiteX5" fmla="*/ 119572 w 3451997"/>
              <a:gd name="connsiteY5" fmla="*/ 1431550 h 239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997" h="2397346">
                <a:moveTo>
                  <a:pt x="119572" y="1431550"/>
                </a:moveTo>
                <a:cubicBezTo>
                  <a:pt x="20335" y="1100169"/>
                  <a:pt x="-130293" y="612843"/>
                  <a:pt x="215265" y="389559"/>
                </a:cubicBezTo>
                <a:cubicBezTo>
                  <a:pt x="560823" y="166275"/>
                  <a:pt x="1659521" y="-161562"/>
                  <a:pt x="2192921" y="91847"/>
                </a:cubicBezTo>
                <a:cubicBezTo>
                  <a:pt x="2726321" y="345256"/>
                  <a:pt x="3646037" y="1529015"/>
                  <a:pt x="3415665" y="1910015"/>
                </a:cubicBezTo>
                <a:cubicBezTo>
                  <a:pt x="3185293" y="2291015"/>
                  <a:pt x="1360038" y="2457591"/>
                  <a:pt x="810689" y="2377847"/>
                </a:cubicBezTo>
                <a:cubicBezTo>
                  <a:pt x="261340" y="2298103"/>
                  <a:pt x="218809" y="1762931"/>
                  <a:pt x="119572" y="14315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>
          <a:xfrm>
            <a:off x="2782433" y="2907875"/>
            <a:ext cx="1584176" cy="1738802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 6"/>
          <p:cNvSpPr/>
          <p:nvPr/>
        </p:nvSpPr>
        <p:spPr>
          <a:xfrm rot="1887539">
            <a:off x="1994754" y="2918485"/>
            <a:ext cx="1584176" cy="1738802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reeform 7"/>
          <p:cNvSpPr/>
          <p:nvPr/>
        </p:nvSpPr>
        <p:spPr>
          <a:xfrm rot="20959191">
            <a:off x="1294023" y="2762188"/>
            <a:ext cx="1584176" cy="1738802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>
          <a:xfrm rot="6983814">
            <a:off x="383737" y="2889295"/>
            <a:ext cx="1963800" cy="2012925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 9"/>
          <p:cNvSpPr/>
          <p:nvPr/>
        </p:nvSpPr>
        <p:spPr>
          <a:xfrm rot="5910827">
            <a:off x="1106841" y="3880395"/>
            <a:ext cx="1789786" cy="1747734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 10"/>
          <p:cNvSpPr/>
          <p:nvPr/>
        </p:nvSpPr>
        <p:spPr>
          <a:xfrm rot="6776042">
            <a:off x="2184324" y="4871495"/>
            <a:ext cx="1789786" cy="1747734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 12"/>
          <p:cNvSpPr/>
          <p:nvPr/>
        </p:nvSpPr>
        <p:spPr>
          <a:xfrm rot="12616227">
            <a:off x="3168040" y="4040619"/>
            <a:ext cx="2149199" cy="2142981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 13"/>
          <p:cNvSpPr/>
          <p:nvPr/>
        </p:nvSpPr>
        <p:spPr>
          <a:xfrm rot="1780924" flipV="1">
            <a:off x="39294" y="5430866"/>
            <a:ext cx="3086662" cy="1124067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Freeform 14"/>
          <p:cNvSpPr/>
          <p:nvPr/>
        </p:nvSpPr>
        <p:spPr>
          <a:xfrm rot="15544346" flipV="1">
            <a:off x="-663426" y="4770430"/>
            <a:ext cx="3086662" cy="1124067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Freeform 15"/>
          <p:cNvSpPr/>
          <p:nvPr/>
        </p:nvSpPr>
        <p:spPr>
          <a:xfrm rot="5400000">
            <a:off x="652016" y="3707096"/>
            <a:ext cx="1789786" cy="1747734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Freeform 16"/>
          <p:cNvSpPr/>
          <p:nvPr/>
        </p:nvSpPr>
        <p:spPr>
          <a:xfrm rot="6776042">
            <a:off x="1426412" y="4703104"/>
            <a:ext cx="1917199" cy="1615636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 17"/>
          <p:cNvSpPr/>
          <p:nvPr/>
        </p:nvSpPr>
        <p:spPr>
          <a:xfrm rot="12950349">
            <a:off x="2458381" y="4091378"/>
            <a:ext cx="2387684" cy="1839992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Freeform 18"/>
          <p:cNvSpPr/>
          <p:nvPr/>
        </p:nvSpPr>
        <p:spPr>
          <a:xfrm rot="6983814">
            <a:off x="2532143" y="5045665"/>
            <a:ext cx="1963800" cy="2012925"/>
          </a:xfrm>
          <a:custGeom>
            <a:avLst/>
            <a:gdLst>
              <a:gd name="connsiteX0" fmla="*/ 2999 w 1484725"/>
              <a:gd name="connsiteY0" fmla="*/ 695844 h 1666794"/>
              <a:gd name="connsiteX1" fmla="*/ 662217 w 1484725"/>
              <a:gd name="connsiteY1" fmla="*/ 15360 h 1666794"/>
              <a:gd name="connsiteX2" fmla="*/ 1480924 w 1484725"/>
              <a:gd name="connsiteY2" fmla="*/ 1365695 h 1666794"/>
              <a:gd name="connsiteX3" fmla="*/ 928031 w 1484725"/>
              <a:gd name="connsiteY3" fmla="*/ 1620877 h 1666794"/>
              <a:gd name="connsiteX4" fmla="*/ 2999 w 1484725"/>
              <a:gd name="connsiteY4" fmla="*/ 695844 h 166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725" h="1666794">
                <a:moveTo>
                  <a:pt x="2999" y="695844"/>
                </a:moveTo>
                <a:cubicBezTo>
                  <a:pt x="-41303" y="428258"/>
                  <a:pt x="415896" y="-96282"/>
                  <a:pt x="662217" y="15360"/>
                </a:cubicBezTo>
                <a:cubicBezTo>
                  <a:pt x="908538" y="127002"/>
                  <a:pt x="1436622" y="1098109"/>
                  <a:pt x="1480924" y="1365695"/>
                </a:cubicBezTo>
                <a:cubicBezTo>
                  <a:pt x="1525226" y="1633281"/>
                  <a:pt x="1172580" y="1734291"/>
                  <a:pt x="928031" y="1620877"/>
                </a:cubicBezTo>
                <a:cubicBezTo>
                  <a:pt x="683482" y="1507463"/>
                  <a:pt x="47301" y="963430"/>
                  <a:pt x="2999" y="695844"/>
                </a:cubicBezTo>
                <a:close/>
              </a:path>
            </a:pathLst>
          </a:custGeom>
          <a:solidFill>
            <a:srgbClr val="F79646">
              <a:alpha val="71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9552" y="2276872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Idea.</a:t>
            </a:r>
            <a:r>
              <a:rPr lang="en-US" sz="2400" dirty="0" smtClean="0">
                <a:latin typeface="Comic Sans MS" pitchFamily="66" charset="0"/>
              </a:rPr>
              <a:t> Shift from distance to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membership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539552" y="1556792"/>
                <a:ext cx="835292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2.</a:t>
                </a:r>
                <a:r>
                  <a:rPr lang="en-US" sz="2400" dirty="0" smtClean="0">
                    <a:latin typeface="Comic Sans MS" pitchFamily="66" charset="0"/>
                  </a:rPr>
                  <a:t>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set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-rigid.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8352928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1168" t="-8421"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(Large..) Small-Bias Sets are Rigid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076056" y="2996952"/>
            <a:ext cx="4165830" cy="374441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Lemma </a:t>
            </a:r>
            <a:r>
              <a:rPr lang="en-US" sz="1600" b="1" dirty="0">
                <a:solidFill>
                  <a:srgbClr val="C0504D"/>
                </a:solidFill>
                <a:latin typeface="Comic Sans MS" pitchFamily="66" charset="0"/>
              </a:rPr>
              <a:t>[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AlonPanigrahyYekhanin09</a:t>
            </a:r>
            <a:r>
              <a:rPr lang="en-US" sz="1600" b="1" dirty="0">
                <a:solidFill>
                  <a:srgbClr val="C0504D"/>
                </a:solidFill>
                <a:latin typeface="Comic Sans MS" pitchFamily="66" charset="0"/>
              </a:rPr>
              <a:t>]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en-US" sz="2400" dirty="0" smtClean="0">
                <a:latin typeface="Comic Sans MS" pitchFamily="66" charset="0"/>
              </a:rPr>
              <a:t> The d-neighborhood of any subspace with dimension n/2 can be covered by </a:t>
            </a:r>
            <a:r>
              <a:rPr lang="en-US" sz="2400" dirty="0" err="1" smtClean="0">
                <a:latin typeface="Comic Sans MS" pitchFamily="66" charset="0"/>
              </a:rPr>
              <a:t>exp</a:t>
            </a:r>
            <a:r>
              <a:rPr lang="en-US" sz="2400" dirty="0" smtClean="0">
                <a:latin typeface="Comic Sans MS" pitchFamily="66" charset="0"/>
              </a:rPr>
              <a:t>(d) subspaces of dimension 3n/4.</a:t>
            </a:r>
          </a:p>
        </p:txBody>
      </p:sp>
    </p:spTree>
    <p:extLst>
      <p:ext uri="{BB962C8B-B14F-4D97-AF65-F5344CB8AC3E}">
        <p14:creationId xmlns:p14="http://schemas.microsoft.com/office/powerpoint/2010/main" val="6138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>
          <a:xfrm>
            <a:off x="539552" y="3861048"/>
            <a:ext cx="3240360" cy="18722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2000" dirty="0" smtClean="0">
                <a:latin typeface="Constantia" pitchFamily="18" charset="0"/>
              </a:rPr>
              <a:t>(    )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5724128" y="1340768"/>
            <a:ext cx="3240360" cy="18722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2000" dirty="0" smtClean="0">
                <a:latin typeface="Constantia" pitchFamily="18" charset="0"/>
              </a:rPr>
              <a:t>(   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Matrix Rigidity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187624" y="3140968"/>
                <a:ext cx="151216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40968"/>
                <a:ext cx="151216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6209341" y="3140968"/>
                <a:ext cx="1944216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41" y="3140968"/>
                <a:ext cx="1944216" cy="576064"/>
              </a:xfrm>
              <a:prstGeom prst="rect">
                <a:avLst/>
              </a:prstGeom>
              <a:blipFill rotWithShape="1">
                <a:blip r:embed="rId3"/>
                <a:stretch>
                  <a:fillRect b="-2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49" y="1916832"/>
            <a:ext cx="512440" cy="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01" y="1783411"/>
            <a:ext cx="512440" cy="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45" y="2484512"/>
            <a:ext cx="512440" cy="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69" y="2234267"/>
            <a:ext cx="512440" cy="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1043608" y="4538596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Best explicit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1219523" y="5589240"/>
                <a:ext cx="143596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23" y="5589240"/>
                <a:ext cx="1435968" cy="576064"/>
              </a:xfrm>
              <a:prstGeom prst="rect">
                <a:avLst/>
              </a:prstGeom>
              <a:blipFill rotWithShape="1">
                <a:blip r:embed="rId5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9552" y="1340768"/>
            <a:ext cx="3240360" cy="1872208"/>
            <a:chOff x="539552" y="1340768"/>
            <a:chExt cx="3240360" cy="1872208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124000" y="1700808"/>
              <a:ext cx="279648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>
                  <a:latin typeface="Comic Sans MS" pitchFamily="66" charset="0"/>
                </a:rPr>
                <a:t>1</a:t>
              </a:r>
              <a:endParaRPr lang="en-US" sz="2400" dirty="0" smtClean="0">
                <a:latin typeface="Comic Sans MS" pitchFamily="66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475656" y="1988840"/>
              <a:ext cx="279648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>
                  <a:latin typeface="Comic Sans MS" pitchFamily="66" charset="0"/>
                </a:rPr>
                <a:t>1</a:t>
              </a:r>
              <a:endParaRPr lang="en-US" sz="2400" dirty="0" smtClean="0">
                <a:latin typeface="Comic Sans MS" pitchFamily="66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2492152" y="2636912"/>
              <a:ext cx="279648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>
                  <a:latin typeface="Comic Sans MS" pitchFamily="66" charset="0"/>
                </a:rPr>
                <a:t>1</a:t>
              </a:r>
              <a:endParaRPr lang="en-US" sz="2400" dirty="0" smtClean="0">
                <a:latin typeface="Comic Sans MS" pitchFamily="66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763688" y="2132856"/>
              <a:ext cx="279648" cy="21602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.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979712" y="2236763"/>
              <a:ext cx="279648" cy="21602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.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2195736" y="2348880"/>
              <a:ext cx="279648" cy="21602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.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2276128" y="1772816"/>
              <a:ext cx="279648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dirty="0" smtClean="0">
                  <a:latin typeface="Comic Sans MS" pitchFamily="66" charset="0"/>
                </a:rPr>
                <a:t>0</a:t>
              </a:r>
              <a:endParaRPr lang="en-US" sz="2400" dirty="0" smtClean="0">
                <a:latin typeface="Comic Sans MS" pitchFamily="66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115616" y="2410255"/>
              <a:ext cx="279648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dirty="0" smtClean="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539552" y="1340768"/>
              <a:ext cx="3240360" cy="187220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12000" dirty="0" smtClean="0">
                  <a:latin typeface="Constantia" pitchFamily="18" charset="0"/>
                </a:rPr>
                <a:t>(    )</a:t>
              </a: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3635896" y="4293096"/>
            <a:ext cx="5112568" cy="18629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[Valiant77] </a:t>
            </a:r>
            <a:r>
              <a:rPr lang="en-US" sz="2400" dirty="0" smtClean="0">
                <a:latin typeface="Comic Sans MS" pitchFamily="66" charset="0"/>
              </a:rPr>
              <a:t>A </a:t>
            </a:r>
            <a:r>
              <a:rPr lang="en-US" sz="2400" dirty="0">
                <a:latin typeface="Comic Sans MS" pitchFamily="66" charset="0"/>
              </a:rPr>
              <a:t>matrix </a:t>
            </a:r>
            <a:r>
              <a:rPr lang="en-US" sz="2400" dirty="0" smtClean="0">
                <a:latin typeface="Comic Sans MS" pitchFamily="66" charset="0"/>
              </a:rPr>
              <a:t>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k,d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)-rigid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if </a:t>
            </a:r>
            <a:r>
              <a:rPr lang="en-US" sz="2400" dirty="0" smtClean="0">
                <a:latin typeface="Comic Sans MS" pitchFamily="66" charset="0"/>
              </a:rPr>
              <a:t>decreasing its rank to k requires changing at least d entries in each row.</a:t>
            </a:r>
            <a:endParaRPr lang="en-US" sz="2400" dirty="0">
              <a:latin typeface="Comic Sans MS" pitchFamily="66" charset="0"/>
            </a:endParaRPr>
          </a:p>
          <a:p>
            <a:pPr marL="0" indent="0" algn="just" rtl="0"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333119" y="5383849"/>
            <a:ext cx="4068187" cy="42277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on average, over the rows.</a:t>
            </a:r>
          </a:p>
        </p:txBody>
      </p:sp>
      <p:sp>
        <p:nvSpPr>
          <p:cNvPr id="4" name="Freeform 3"/>
          <p:cNvSpPr/>
          <p:nvPr/>
        </p:nvSpPr>
        <p:spPr>
          <a:xfrm>
            <a:off x="7604700" y="5229200"/>
            <a:ext cx="1041991" cy="127993"/>
          </a:xfrm>
          <a:custGeom>
            <a:avLst/>
            <a:gdLst>
              <a:gd name="connsiteX0" fmla="*/ 0 w 1041991"/>
              <a:gd name="connsiteY0" fmla="*/ 95693 h 127993"/>
              <a:gd name="connsiteX1" fmla="*/ 361507 w 1041991"/>
              <a:gd name="connsiteY1" fmla="*/ 10632 h 127993"/>
              <a:gd name="connsiteX2" fmla="*/ 478465 w 1041991"/>
              <a:gd name="connsiteY2" fmla="*/ 106325 h 127993"/>
              <a:gd name="connsiteX3" fmla="*/ 776177 w 1041991"/>
              <a:gd name="connsiteY3" fmla="*/ 42530 h 127993"/>
              <a:gd name="connsiteX4" fmla="*/ 967563 w 1041991"/>
              <a:gd name="connsiteY4" fmla="*/ 127590 h 127993"/>
              <a:gd name="connsiteX5" fmla="*/ 1041991 w 1041991"/>
              <a:gd name="connsiteY5" fmla="*/ 0 h 1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991" h="127993">
                <a:moveTo>
                  <a:pt x="0" y="95693"/>
                </a:moveTo>
                <a:cubicBezTo>
                  <a:pt x="140881" y="52276"/>
                  <a:pt x="281763" y="8860"/>
                  <a:pt x="361507" y="10632"/>
                </a:cubicBezTo>
                <a:cubicBezTo>
                  <a:pt x="441251" y="12404"/>
                  <a:pt x="409353" y="101009"/>
                  <a:pt x="478465" y="106325"/>
                </a:cubicBezTo>
                <a:cubicBezTo>
                  <a:pt x="547577" y="111641"/>
                  <a:pt x="694661" y="38986"/>
                  <a:pt x="776177" y="42530"/>
                </a:cubicBezTo>
                <a:cubicBezTo>
                  <a:pt x="857693" y="46074"/>
                  <a:pt x="923261" y="134678"/>
                  <a:pt x="967563" y="127590"/>
                </a:cubicBezTo>
                <a:cubicBezTo>
                  <a:pt x="1011865" y="120502"/>
                  <a:pt x="1026928" y="60251"/>
                  <a:pt x="1041991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Freeform 4"/>
          <p:cNvSpPr/>
          <p:nvPr/>
        </p:nvSpPr>
        <p:spPr>
          <a:xfrm>
            <a:off x="3723814" y="5589240"/>
            <a:ext cx="560153" cy="137573"/>
          </a:xfrm>
          <a:custGeom>
            <a:avLst/>
            <a:gdLst>
              <a:gd name="connsiteX0" fmla="*/ 0 w 499730"/>
              <a:gd name="connsiteY0" fmla="*/ 19890 h 137573"/>
              <a:gd name="connsiteX1" fmla="*/ 202019 w 499730"/>
              <a:gd name="connsiteY1" fmla="*/ 9257 h 137573"/>
              <a:gd name="connsiteX2" fmla="*/ 308344 w 499730"/>
              <a:gd name="connsiteY2" fmla="*/ 136848 h 137573"/>
              <a:gd name="connsiteX3" fmla="*/ 499730 w 499730"/>
              <a:gd name="connsiteY3" fmla="*/ 51787 h 13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730" h="137573">
                <a:moveTo>
                  <a:pt x="0" y="19890"/>
                </a:moveTo>
                <a:cubicBezTo>
                  <a:pt x="75314" y="4827"/>
                  <a:pt x="150628" y="-10236"/>
                  <a:pt x="202019" y="9257"/>
                </a:cubicBezTo>
                <a:cubicBezTo>
                  <a:pt x="253410" y="28750"/>
                  <a:pt x="258726" y="129760"/>
                  <a:pt x="308344" y="136848"/>
                </a:cubicBezTo>
                <a:cubicBezTo>
                  <a:pt x="357963" y="143936"/>
                  <a:pt x="428846" y="97861"/>
                  <a:pt x="499730" y="5178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22" grpId="0"/>
      <p:bldP spid="30" grpId="0"/>
      <p:bldP spid="47" grpId="0"/>
      <p:bldP spid="48" grpId="0"/>
      <p:bldP spid="55" grpId="0"/>
      <p:bldP spid="59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(Large..) Small-Bias Sets are Rigid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39552" y="4333205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∩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33205"/>
                <a:ext cx="8208912" cy="576064"/>
              </a:xfrm>
              <a:prstGeom prst="rect">
                <a:avLst/>
              </a:prstGeom>
              <a:blipFill rotWithShape="1">
                <a:blip r:embed="rId2"/>
                <a:stretch>
                  <a:fillRect b="-5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539552" y="558924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A similar lemma was proven (differently) in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[ArvindSrinivasan10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]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Definition </a:t>
                </a:r>
                <a:r>
                  <a:rPr lang="en-US" sz="1600" b="1" dirty="0">
                    <a:solidFill>
                      <a:srgbClr val="C0504D"/>
                    </a:solidFill>
                    <a:latin typeface="Comic Sans MS" pitchFamily="66" charset="0"/>
                  </a:rPr>
                  <a:t>[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NaorNaor92]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.</a:t>
                </a:r>
                <a:r>
                  <a:rPr lang="en-US" sz="2400" dirty="0" smtClean="0">
                    <a:latin typeface="Comic Sans MS" pitchFamily="66" charset="0"/>
                  </a:rPr>
                  <a:t> A sample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⊂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called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208912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1189" t="-8511" r="-1783" b="-68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39552" y="3397101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Equivalently.</a:t>
                </a:r>
                <a:r>
                  <a:rPr lang="en-US" sz="2400" dirty="0" smtClean="0">
                    <a:latin typeface="Comic Sans MS" pitchFamily="66" charset="0"/>
                  </a:rPr>
                  <a:t> A sample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⊂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called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if for any subspace U with co-dim 1</a:t>
                </a:r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97101"/>
                <a:ext cx="8208912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189" t="-8421" b="-66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4801080" y="3967385"/>
            <a:ext cx="1754372" cy="107264"/>
          </a:xfrm>
          <a:custGeom>
            <a:avLst/>
            <a:gdLst>
              <a:gd name="connsiteX0" fmla="*/ 0 w 1754372"/>
              <a:gd name="connsiteY0" fmla="*/ 75340 h 107264"/>
              <a:gd name="connsiteX1" fmla="*/ 106325 w 1754372"/>
              <a:gd name="connsiteY1" fmla="*/ 43442 h 107264"/>
              <a:gd name="connsiteX2" fmla="*/ 510363 w 1754372"/>
              <a:gd name="connsiteY2" fmla="*/ 11545 h 107264"/>
              <a:gd name="connsiteX3" fmla="*/ 712381 w 1754372"/>
              <a:gd name="connsiteY3" fmla="*/ 107238 h 107264"/>
              <a:gd name="connsiteX4" fmla="*/ 1414130 w 1754372"/>
              <a:gd name="connsiteY4" fmla="*/ 912 h 107264"/>
              <a:gd name="connsiteX5" fmla="*/ 1754372 w 1754372"/>
              <a:gd name="connsiteY5" fmla="*/ 64708 h 1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372" h="107264">
                <a:moveTo>
                  <a:pt x="0" y="75340"/>
                </a:moveTo>
                <a:cubicBezTo>
                  <a:pt x="10632" y="64707"/>
                  <a:pt x="21265" y="54074"/>
                  <a:pt x="106325" y="43442"/>
                </a:cubicBezTo>
                <a:cubicBezTo>
                  <a:pt x="191385" y="32810"/>
                  <a:pt x="409354" y="912"/>
                  <a:pt x="510363" y="11545"/>
                </a:cubicBezTo>
                <a:cubicBezTo>
                  <a:pt x="611372" y="22178"/>
                  <a:pt x="561753" y="109010"/>
                  <a:pt x="712381" y="107238"/>
                </a:cubicBezTo>
                <a:cubicBezTo>
                  <a:pt x="863009" y="105466"/>
                  <a:pt x="1240465" y="8000"/>
                  <a:pt x="1414130" y="912"/>
                </a:cubicBezTo>
                <a:cubicBezTo>
                  <a:pt x="1587795" y="-6176"/>
                  <a:pt x="1671083" y="29266"/>
                  <a:pt x="1754372" y="6470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 17"/>
          <p:cNvSpPr/>
          <p:nvPr/>
        </p:nvSpPr>
        <p:spPr>
          <a:xfrm>
            <a:off x="571451" y="3517798"/>
            <a:ext cx="1728192" cy="207444"/>
          </a:xfrm>
          <a:custGeom>
            <a:avLst/>
            <a:gdLst>
              <a:gd name="connsiteX0" fmla="*/ 0 w 2806995"/>
              <a:gd name="connsiteY0" fmla="*/ 130596 h 279452"/>
              <a:gd name="connsiteX1" fmla="*/ 329609 w 2806995"/>
              <a:gd name="connsiteY1" fmla="*/ 258187 h 279452"/>
              <a:gd name="connsiteX2" fmla="*/ 1414130 w 2806995"/>
              <a:gd name="connsiteY2" fmla="*/ 98698 h 279452"/>
              <a:gd name="connsiteX3" fmla="*/ 2211572 w 2806995"/>
              <a:gd name="connsiteY3" fmla="*/ 130596 h 279452"/>
              <a:gd name="connsiteX4" fmla="*/ 2381693 w 2806995"/>
              <a:gd name="connsiteY4" fmla="*/ 3005 h 279452"/>
              <a:gd name="connsiteX5" fmla="*/ 2806995 w 2806995"/>
              <a:gd name="connsiteY5" fmla="*/ 279452 h 2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995" h="279452">
                <a:moveTo>
                  <a:pt x="0" y="130596"/>
                </a:moveTo>
                <a:cubicBezTo>
                  <a:pt x="46960" y="197049"/>
                  <a:pt x="93921" y="263503"/>
                  <a:pt x="329609" y="258187"/>
                </a:cubicBezTo>
                <a:cubicBezTo>
                  <a:pt x="565297" y="252871"/>
                  <a:pt x="1100470" y="119963"/>
                  <a:pt x="1414130" y="98698"/>
                </a:cubicBezTo>
                <a:cubicBezTo>
                  <a:pt x="1727790" y="77433"/>
                  <a:pt x="2050312" y="146545"/>
                  <a:pt x="2211572" y="130596"/>
                </a:cubicBezTo>
                <a:cubicBezTo>
                  <a:pt x="2372832" y="114647"/>
                  <a:pt x="2282456" y="-21804"/>
                  <a:pt x="2381693" y="3005"/>
                </a:cubicBezTo>
                <a:cubicBezTo>
                  <a:pt x="2480930" y="27814"/>
                  <a:pt x="2643962" y="153633"/>
                  <a:pt x="2806995" y="27945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 rot="21421003">
            <a:off x="409606" y="3074075"/>
            <a:ext cx="1359768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Lemma.</a:t>
            </a:r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39552" y="2276872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8208912" cy="576064"/>
              </a:xfrm>
              <a:prstGeom prst="rect">
                <a:avLst/>
              </a:prstGeom>
              <a:blipFill rotWithShape="1"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6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412776"/>
                <a:ext cx="835292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[AlonChung88]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.</a:t>
                </a:r>
                <a:r>
                  <a:rPr lang="en-US" sz="2400" dirty="0" smtClean="0">
                    <a:latin typeface="Comic Sans MS" pitchFamily="66" charset="0"/>
                  </a:rPr>
                  <a:t> Let G be a d-regular on N vertices with spectral gap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. Then, for any subset U of the vertices,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52928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168" t="-8511" b="-1319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83568" y="2708920"/>
                <a:ext cx="8208912" cy="11521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08920"/>
                <a:ext cx="8208912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39552" y="4005064"/>
                <a:ext cx="8208912" cy="136815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[AlonRoichman94]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.</a:t>
                </a:r>
                <a:r>
                  <a:rPr lang="en-US" sz="2400" dirty="0" smtClean="0">
                    <a:latin typeface="Comic Sans MS" pitchFamily="66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-biased set. Define the graph 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with an edge {</a:t>
                </a:r>
                <a:r>
                  <a:rPr lang="en-US" sz="2400" dirty="0" err="1" smtClean="0">
                    <a:latin typeface="Comic Sans MS" pitchFamily="66" charset="0"/>
                  </a:rPr>
                  <a:t>u,v</a:t>
                </a:r>
                <a:r>
                  <a:rPr lang="en-US" sz="2400" dirty="0" smtClean="0">
                    <a:latin typeface="Comic Sans MS" pitchFamily="66" charset="0"/>
                  </a:rPr>
                  <a:t>} </a:t>
                </a:r>
                <a:r>
                  <a:rPr lang="en-US" sz="2400" dirty="0" err="1" smtClean="0">
                    <a:latin typeface="Comic Sans MS" pitchFamily="66" charset="0"/>
                  </a:rPr>
                  <a:t>iff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 Then, G has spectral gap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5064"/>
                <a:ext cx="8208912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1189" t="-3571" r="-21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A Proof of the Lemma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 rot="21373877">
                <a:off x="6140233" y="2460542"/>
                <a:ext cx="576064" cy="50405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𝜖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3877">
                <a:off x="6140233" y="2460542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45545" r="-198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 rot="21359414">
                <a:off x="4044842" y="2492896"/>
                <a:ext cx="504056" cy="50405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59414">
                <a:off x="4044842" y="2492896"/>
                <a:ext cx="504056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4118686" y="2987749"/>
            <a:ext cx="202019" cy="170121"/>
          </a:xfrm>
          <a:custGeom>
            <a:avLst/>
            <a:gdLst>
              <a:gd name="connsiteX0" fmla="*/ 0 w 202019"/>
              <a:gd name="connsiteY0" fmla="*/ 170121 h 170121"/>
              <a:gd name="connsiteX1" fmla="*/ 127591 w 202019"/>
              <a:gd name="connsiteY1" fmla="*/ 42530 h 170121"/>
              <a:gd name="connsiteX2" fmla="*/ 202019 w 202019"/>
              <a:gd name="connsiteY2" fmla="*/ 0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9" h="170121">
                <a:moveTo>
                  <a:pt x="0" y="170121"/>
                </a:moveTo>
                <a:cubicBezTo>
                  <a:pt x="46960" y="120502"/>
                  <a:pt x="93921" y="70883"/>
                  <a:pt x="127591" y="42530"/>
                </a:cubicBezTo>
                <a:cubicBezTo>
                  <a:pt x="161261" y="14177"/>
                  <a:pt x="181640" y="7088"/>
                  <a:pt x="202019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Freeform 2"/>
          <p:cNvSpPr/>
          <p:nvPr/>
        </p:nvSpPr>
        <p:spPr>
          <a:xfrm>
            <a:off x="5915953" y="2955852"/>
            <a:ext cx="744279" cy="178736"/>
          </a:xfrm>
          <a:custGeom>
            <a:avLst/>
            <a:gdLst>
              <a:gd name="connsiteX0" fmla="*/ 0 w 744279"/>
              <a:gd name="connsiteY0" fmla="*/ 0 h 178736"/>
              <a:gd name="connsiteX1" fmla="*/ 584791 w 744279"/>
              <a:gd name="connsiteY1" fmla="*/ 170121 h 178736"/>
              <a:gd name="connsiteX2" fmla="*/ 744279 w 744279"/>
              <a:gd name="connsiteY2" fmla="*/ 138224 h 17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79" h="178736">
                <a:moveTo>
                  <a:pt x="0" y="0"/>
                </a:moveTo>
                <a:cubicBezTo>
                  <a:pt x="230372" y="73542"/>
                  <a:pt x="460745" y="147084"/>
                  <a:pt x="584791" y="170121"/>
                </a:cubicBezTo>
                <a:cubicBezTo>
                  <a:pt x="708837" y="193158"/>
                  <a:pt x="726558" y="165691"/>
                  <a:pt x="744279" y="13822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539552" y="1412776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Proof. </a:t>
            </a:r>
            <a:r>
              <a:rPr lang="en-US" sz="2400" dirty="0" smtClean="0">
                <a:latin typeface="Comic Sans MS" pitchFamily="66" charset="0"/>
              </a:rPr>
              <a:t>The degree of u in the graph induced by U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83568" y="2060848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208912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8421"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107504" y="5445224"/>
            <a:ext cx="892899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33375" y="5445224"/>
            <a:ext cx="10633" cy="122413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39552" y="2636912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8208912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1189" b="-18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539552" y="3284984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Apply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[AlonChung88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]</a:t>
            </a:r>
            <a:r>
              <a:rPr lang="en-US" sz="1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+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[AlonRoichman94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]</a:t>
            </a:r>
            <a:r>
              <a:rPr lang="en-US" sz="1800" b="1" dirty="0" smtClean="0">
                <a:latin typeface="Comic Sans MS" pitchFamily="66" charset="0"/>
              </a:rPr>
              <a:t>.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A Proof of </a:t>
            </a:r>
            <a:r>
              <a:rPr lang="en-US">
                <a:solidFill>
                  <a:srgbClr val="7030A0"/>
                </a:solidFill>
                <a:latin typeface="Comic Sans MS" pitchFamily="66" charset="0"/>
              </a:rPr>
              <a:t>the </a:t>
            </a:r>
            <a:r>
              <a:rPr lang="en-US" smtClean="0">
                <a:solidFill>
                  <a:srgbClr val="7030A0"/>
                </a:solidFill>
                <a:latin typeface="Comic Sans MS" pitchFamily="66" charset="0"/>
              </a:rPr>
              <a:t>Lemma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5" y="5628095"/>
            <a:ext cx="4428862" cy="9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39552" y="1412776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Proof.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64" y="5876372"/>
            <a:ext cx="3810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8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Rigid Sets from</a:t>
            </a:r>
          </a:p>
          <a:p>
            <a:pPr marL="0" indent="0" algn="ctr" rtl="0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Unbalanced Expanders</a:t>
            </a:r>
          </a:p>
        </p:txBody>
      </p:sp>
      <p:sp>
        <p:nvSpPr>
          <p:cNvPr id="5" name="Oval 4"/>
          <p:cNvSpPr/>
          <p:nvPr/>
        </p:nvSpPr>
        <p:spPr>
          <a:xfrm>
            <a:off x="6422942" y="551723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04248" y="392238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4008" y="2708920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35896" y="501317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1560" y="4149080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580526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2" y="256490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24084" y="3291253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 12"/>
          <p:cNvSpPr/>
          <p:nvPr/>
        </p:nvSpPr>
        <p:spPr>
          <a:xfrm>
            <a:off x="5868144" y="3583134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 13"/>
          <p:cNvSpPr/>
          <p:nvPr/>
        </p:nvSpPr>
        <p:spPr>
          <a:xfrm rot="16683476">
            <a:off x="7286821" y="4999938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Freeform 14"/>
          <p:cNvSpPr/>
          <p:nvPr/>
        </p:nvSpPr>
        <p:spPr>
          <a:xfrm rot="10800000">
            <a:off x="5652119" y="5517230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Freeform 15"/>
          <p:cNvSpPr/>
          <p:nvPr/>
        </p:nvSpPr>
        <p:spPr>
          <a:xfrm rot="7046055">
            <a:off x="2631426" y="3058119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Freeform 16"/>
          <p:cNvSpPr/>
          <p:nvPr/>
        </p:nvSpPr>
        <p:spPr>
          <a:xfrm rot="7700549" flipH="1">
            <a:off x="1898813" y="5072761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 17"/>
          <p:cNvSpPr/>
          <p:nvPr/>
        </p:nvSpPr>
        <p:spPr>
          <a:xfrm rot="18338731" flipH="1">
            <a:off x="1531024" y="5211856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Freeform 18"/>
          <p:cNvSpPr/>
          <p:nvPr/>
        </p:nvSpPr>
        <p:spPr>
          <a:xfrm rot="3610791" flipH="1">
            <a:off x="2668363" y="4487251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Freeform 19"/>
          <p:cNvSpPr/>
          <p:nvPr/>
        </p:nvSpPr>
        <p:spPr>
          <a:xfrm rot="14415909" flipH="1">
            <a:off x="2538101" y="4816935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 rot="5226807" flipV="1">
            <a:off x="1314026" y="3772918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>
            <a:off x="2434856" y="4907402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Freeform 22"/>
          <p:cNvSpPr/>
          <p:nvPr/>
        </p:nvSpPr>
        <p:spPr>
          <a:xfrm rot="11196400">
            <a:off x="6373950" y="3508233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Freeform 23"/>
          <p:cNvSpPr/>
          <p:nvPr/>
        </p:nvSpPr>
        <p:spPr>
          <a:xfrm>
            <a:off x="2317898" y="3121131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2577042" y="2164755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PRG for U-Polynomials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51920" y="3861048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" name="Freeform 26"/>
          <p:cNvSpPr/>
          <p:nvPr/>
        </p:nvSpPr>
        <p:spPr>
          <a:xfrm rot="2003940">
            <a:off x="3639666" y="3225553"/>
            <a:ext cx="867921" cy="51079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0260643">
            <a:off x="4627659" y="2623741"/>
            <a:ext cx="208346" cy="232042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5013582">
            <a:off x="5063134" y="3650884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2427542">
            <a:off x="5459113" y="4861186"/>
            <a:ext cx="1353925" cy="520001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1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Unbalanced Expanders</a:t>
            </a:r>
            <a:endParaRPr lang="he-IL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9188" y="1556792"/>
            <a:ext cx="2838756" cy="4464496"/>
            <a:chOff x="1373204" y="1628800"/>
            <a:chExt cx="2838756" cy="446449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68446" y="2184082"/>
              <a:ext cx="0" cy="39092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72702" y="2184082"/>
              <a:ext cx="0" cy="2304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424430" y="2204864"/>
            <a:ext cx="1028894" cy="679244"/>
            <a:chOff x="1568446" y="2276872"/>
            <a:chExt cx="1028894" cy="67924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68446" y="2276872"/>
              <a:ext cx="1028894" cy="288032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68446" y="2573288"/>
              <a:ext cx="1028894" cy="27964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2021276" y="2308045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he-IL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276" y="2308045"/>
                  <a:ext cx="504056" cy="6480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51520" y="3212976"/>
            <a:ext cx="1337708" cy="886870"/>
            <a:chOff x="395536" y="3284984"/>
            <a:chExt cx="1337708" cy="886870"/>
          </a:xfrm>
        </p:grpSpPr>
        <p:sp>
          <p:nvSpPr>
            <p:cNvPr id="20" name="Oval 19"/>
            <p:cNvSpPr/>
            <p:nvPr/>
          </p:nvSpPr>
          <p:spPr>
            <a:xfrm>
              <a:off x="1445212" y="3284984"/>
              <a:ext cx="288032" cy="88687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115616" y="3284984"/>
              <a:ext cx="257588" cy="886870"/>
            </a:xfrm>
            <a:prstGeom prst="lef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395536" y="3450512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79646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79646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F79646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he-IL" sz="2400" dirty="0">
                    <a:solidFill>
                      <a:srgbClr val="F7964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450512"/>
                  <a:ext cx="606508" cy="6480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000" r="-12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445212" y="2525079"/>
            <a:ext cx="4093336" cy="1768017"/>
            <a:chOff x="1589228" y="2597087"/>
            <a:chExt cx="4093336" cy="1768017"/>
          </a:xfrm>
        </p:grpSpPr>
        <p:cxnSp>
          <p:nvCxnSpPr>
            <p:cNvPr id="24" name="Straight Connector 23"/>
            <p:cNvCxnSpPr>
              <a:stCxn id="20" idx="0"/>
              <a:endCxn id="30" idx="0"/>
            </p:cNvCxnSpPr>
            <p:nvPr/>
          </p:nvCxnSpPr>
          <p:spPr>
            <a:xfrm flipV="1">
              <a:off x="1589228" y="2597088"/>
              <a:ext cx="2285539" cy="687896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4"/>
              <a:endCxn id="30" idx="4"/>
            </p:cNvCxnSpPr>
            <p:nvPr/>
          </p:nvCxnSpPr>
          <p:spPr>
            <a:xfrm>
              <a:off x="1589228" y="4171854"/>
              <a:ext cx="2285539" cy="19325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730751" y="2597088"/>
              <a:ext cx="288032" cy="1768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Left Brace 30"/>
            <p:cNvSpPr/>
            <p:nvPr/>
          </p:nvSpPr>
          <p:spPr>
            <a:xfrm rot="10800000">
              <a:off x="4078336" y="2597087"/>
              <a:ext cx="360040" cy="1768017"/>
            </a:xfrm>
            <a:prstGeom prst="leftBrace">
              <a:avLst>
                <a:gd name="adj1" fmla="val 4299"/>
                <a:gd name="adj2" fmla="val 50588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>
                <a:xfrm>
                  <a:off x="5076056" y="3223367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≥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𝑑𝑠</m:t>
                        </m:r>
                      </m:oMath>
                    </m:oMathPara>
                  </a14:m>
                  <a:endParaRPr lang="he-IL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23367"/>
                  <a:ext cx="606508" cy="6480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7000" r="-74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1445212" y="1772816"/>
            <a:ext cx="6511164" cy="2327030"/>
            <a:chOff x="1589228" y="1844824"/>
            <a:chExt cx="6511164" cy="2327030"/>
          </a:xfrm>
        </p:grpSpPr>
        <p:grpSp>
          <p:nvGrpSpPr>
            <p:cNvPr id="52" name="Group 51"/>
            <p:cNvGrpSpPr/>
            <p:nvPr/>
          </p:nvGrpSpPr>
          <p:grpSpPr>
            <a:xfrm>
              <a:off x="1589228" y="1844824"/>
              <a:ext cx="6511164" cy="2327030"/>
              <a:chOff x="1589228" y="1844824"/>
              <a:chExt cx="6511164" cy="232703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589228" y="2770538"/>
                <a:ext cx="2417099" cy="1401316"/>
                <a:chOff x="1589228" y="2770538"/>
                <a:chExt cx="2417099" cy="140131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18295" y="2770538"/>
                  <a:ext cx="288032" cy="116251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39" name="Straight Connector 38"/>
                <p:cNvCxnSpPr>
                  <a:stCxn id="20" idx="4"/>
                  <a:endCxn id="37" idx="4"/>
                </p:cNvCxnSpPr>
                <p:nvPr/>
              </p:nvCxnSpPr>
              <p:spPr>
                <a:xfrm flipV="1">
                  <a:off x="1589228" y="3933056"/>
                  <a:ext cx="2273083" cy="23879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20" idx="0"/>
                  <a:endCxn id="37" idx="0"/>
                </p:cNvCxnSpPr>
                <p:nvPr/>
              </p:nvCxnSpPr>
              <p:spPr>
                <a:xfrm flipV="1">
                  <a:off x="1589228" y="2770538"/>
                  <a:ext cx="2273083" cy="51444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Content Placeholder 2"/>
                  <p:cNvSpPr txBox="1">
                    <a:spLocks/>
                  </p:cNvSpPr>
                  <p:nvPr/>
                </p:nvSpPr>
                <p:spPr>
                  <a:xfrm>
                    <a:off x="4427984" y="1844824"/>
                    <a:ext cx="3672408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𝑑𝑠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rgbClr val="7030A0"/>
                      </a:solidFill>
                      <a:latin typeface="Comic Sans MS" pitchFamily="66" charset="0"/>
                    </a:endParaRPr>
                  </a:p>
                  <a:p>
                    <a:pPr marL="0" indent="0" algn="ctr" rtl="0">
                      <a:buNone/>
                    </a:pPr>
                    <a:r>
                      <a:rPr lang="en-US" sz="2400" dirty="0" smtClean="0">
                        <a:solidFill>
                          <a:srgbClr val="7030A0"/>
                        </a:solidFill>
                        <a:latin typeface="Comic Sans MS" pitchFamily="66" charset="0"/>
                      </a:rPr>
                      <a:t>unique neighbors</a:t>
                    </a:r>
                  </a:p>
                </p:txBody>
              </p:sp>
            </mc:Choice>
            <mc:Fallback xmlns="">
              <p:sp>
                <p:nvSpPr>
                  <p:cNvPr id="4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1844824"/>
                    <a:ext cx="3672408" cy="57606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8085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Straight Arrow Connector 50"/>
            <p:cNvCxnSpPr/>
            <p:nvPr/>
          </p:nvCxnSpPr>
          <p:spPr>
            <a:xfrm flipH="1">
              <a:off x="4078335" y="2420888"/>
              <a:ext cx="709689" cy="8024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2339752" y="4653136"/>
            <a:ext cx="6480720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500" dirty="0" smtClean="0">
                <a:latin typeface="Comic Sans MS" pitchFamily="66" charset="0"/>
              </a:rPr>
              <a:t>Best construction 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[GuruswamiUmansVadhan06]</a:t>
            </a:r>
            <a:r>
              <a:rPr lang="en-US" sz="2500" dirty="0" smtClean="0">
                <a:latin typeface="Comic Sans MS" pitchFamily="66" charset="0"/>
              </a:rPr>
              <a:t> is close to optimal. Many applications 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[Upfal-Wigderson87, BenSassonWigderson01, AlekhnovichRazborov01,   BuhrmanMiltersenRadhakrishnanVenkatesh02, </a:t>
            </a:r>
            <a:r>
              <a:rPr lang="en-US" sz="1600" b="1" dirty="0" err="1" smtClean="0">
                <a:solidFill>
                  <a:srgbClr val="C0504D"/>
                </a:solidFill>
                <a:latin typeface="Comic Sans MS" pitchFamily="66" charset="0"/>
              </a:rPr>
              <a:t>Alekhnovich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- BenSassonRazborovWigderson04, GuruswamiLeeRazborov07, BenAroyaCohen12]</a:t>
            </a:r>
            <a:r>
              <a:rPr lang="en-US" sz="1600" dirty="0" smtClean="0">
                <a:latin typeface="Comic Sans MS" pitchFamily="66" charset="0"/>
              </a:rPr>
              <a:t>.</a:t>
            </a:r>
            <a:endParaRPr lang="en-US" sz="25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962672" y="3270984"/>
            <a:ext cx="5785792" cy="1310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Rigid Sets from Unbalanced Expanders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059832" y="1916832"/>
                <a:ext cx="532859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400" dirty="0" err="1" smtClean="0">
                    <a:latin typeface="Comic Sans MS" pitchFamily="66" charset="0"/>
                  </a:rPr>
                  <a:t>iff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16832"/>
                <a:ext cx="5328592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8421"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590778" y="2328098"/>
            <a:ext cx="0" cy="2901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02946" y="2328098"/>
            <a:ext cx="0" cy="13169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95536" y="1772816"/>
                <a:ext cx="504056" cy="648071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504056" cy="648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938148" y="1772816"/>
                <a:ext cx="504056" cy="648071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48" y="1772816"/>
                <a:ext cx="504056" cy="6480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482766" y="2714543"/>
            <a:ext cx="1620180" cy="498433"/>
            <a:chOff x="482766" y="2714543"/>
            <a:chExt cx="1620180" cy="498433"/>
          </a:xfrm>
        </p:grpSpPr>
        <p:sp>
          <p:nvSpPr>
            <p:cNvPr id="5" name="Oval 4"/>
            <p:cNvSpPr/>
            <p:nvPr/>
          </p:nvSpPr>
          <p:spPr>
            <a:xfrm>
              <a:off x="482766" y="2756788"/>
              <a:ext cx="184388" cy="1843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8" name="Straight Connector 37"/>
            <p:cNvCxnSpPr>
              <a:stCxn id="5" idx="7"/>
            </p:cNvCxnSpPr>
            <p:nvPr/>
          </p:nvCxnSpPr>
          <p:spPr>
            <a:xfrm flipV="1">
              <a:off x="640151" y="2714543"/>
              <a:ext cx="1462795" cy="6924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" idx="5"/>
            </p:cNvCxnSpPr>
            <p:nvPr/>
          </p:nvCxnSpPr>
          <p:spPr>
            <a:xfrm>
              <a:off x="640151" y="2914173"/>
              <a:ext cx="1462795" cy="29880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082164" y="2276872"/>
            <a:ext cx="319931" cy="1512168"/>
            <a:chOff x="2082164" y="2276872"/>
            <a:chExt cx="319931" cy="1512168"/>
          </a:xfrm>
        </p:grpSpPr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2114063" y="2708920"/>
              <a:ext cx="288032" cy="5760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2082164" y="2276872"/>
              <a:ext cx="288032" cy="5760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en-US" sz="2400" dirty="0">
                  <a:latin typeface="Comic Sans MS" pitchFamily="66" charset="0"/>
                </a:rPr>
                <a:t>0</a:t>
              </a:r>
              <a:endParaRPr lang="en-US" sz="2400" dirty="0" smtClean="0">
                <a:latin typeface="Comic Sans MS" pitchFamily="66" charset="0"/>
              </a:endParaRP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082164" y="3212976"/>
              <a:ext cx="288032" cy="5760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en-US" sz="2400" dirty="0">
                  <a:latin typeface="Comic Sans MS" pitchFamily="66" charset="0"/>
                </a:rPr>
                <a:t>0</a:t>
              </a:r>
              <a:endParaRPr lang="en-US" sz="2400" dirty="0" smtClean="0">
                <a:latin typeface="Comic Sans MS" pitchFamily="66" charset="0"/>
              </a:endParaRPr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179512" y="2605013"/>
            <a:ext cx="360040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3059832" y="2492896"/>
                <a:ext cx="532859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92896"/>
                <a:ext cx="5328592" cy="576064"/>
              </a:xfrm>
              <a:prstGeom prst="rect">
                <a:avLst/>
              </a:prstGeom>
              <a:blipFill rotWithShape="1">
                <a:blip r:embed="rId5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3059832" y="3346359"/>
                <a:ext cx="5184576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 3. </a:t>
                </a:r>
                <a:r>
                  <a:rPr lang="en-US" sz="2400" dirty="0" smtClean="0">
                    <a:latin typeface="Comic Sans MS" pitchFamily="66" charset="0"/>
                  </a:rPr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then C is (</a:t>
                </a:r>
                <a:r>
                  <a:rPr lang="en-US" sz="2400" dirty="0" err="1" smtClean="0">
                    <a:latin typeface="Comic Sans MS" pitchFamily="66" charset="0"/>
                  </a:rPr>
                  <a:t>k,d</a:t>
                </a:r>
                <a:r>
                  <a:rPr lang="en-US" sz="2400" dirty="0" smtClean="0">
                    <a:latin typeface="Comic Sans MS" pitchFamily="66" charset="0"/>
                  </a:rPr>
                  <a:t>/4)-rigid.</a:t>
                </a:r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346359"/>
                <a:ext cx="5184576" cy="576064"/>
              </a:xfrm>
              <a:prstGeom prst="rect">
                <a:avLst/>
              </a:prstGeom>
              <a:blipFill rotWithShape="1">
                <a:blip r:embed="rId6"/>
                <a:stretch>
                  <a:fillRect l="-1882" b="-1010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3059832" y="4869160"/>
                <a:ext cx="5328592" cy="14401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Using an optimal unbalanced expander yields a (</a:t>
                </a:r>
                <a:r>
                  <a:rPr lang="en-US" sz="2400" dirty="0" err="1" smtClean="0">
                    <a:latin typeface="Comic Sans MS" pitchFamily="66" charset="0"/>
                  </a:rPr>
                  <a:t>k,d</a:t>
                </a:r>
                <a:r>
                  <a:rPr lang="en-US" sz="2400" dirty="0" smtClean="0">
                    <a:latin typeface="Comic Sans MS" pitchFamily="66" charset="0"/>
                  </a:rPr>
                  <a:t>)-rigid set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69160"/>
                <a:ext cx="5328592" cy="1440160"/>
              </a:xfrm>
              <a:prstGeom prst="rect">
                <a:avLst/>
              </a:prstGeom>
              <a:blipFill rotWithShape="1">
                <a:blip r:embed="rId7"/>
                <a:stretch>
                  <a:fillRect l="-1831" t="-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0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49" grpId="0"/>
      <p:bldP spid="50" grpId="0"/>
      <p:bldP spid="51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Rigid Sets from Unbalanced Expanders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772816"/>
            <a:ext cx="3384376" cy="2952328"/>
            <a:chOff x="467544" y="1772816"/>
            <a:chExt cx="3384376" cy="2952328"/>
          </a:xfrm>
        </p:grpSpPr>
        <p:sp>
          <p:nvSpPr>
            <p:cNvPr id="3" name="Oval 2"/>
            <p:cNvSpPr/>
            <p:nvPr/>
          </p:nvSpPr>
          <p:spPr>
            <a:xfrm>
              <a:off x="3707904" y="213285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971600" y="27408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3203848" y="418508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899592" y="45410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5467" y="2204864"/>
            <a:ext cx="3568501" cy="2088232"/>
            <a:chOff x="715467" y="2204864"/>
            <a:chExt cx="3568501" cy="2088232"/>
          </a:xfrm>
        </p:grpSpPr>
        <p:sp>
          <p:nvSpPr>
            <p:cNvPr id="15" name="Oval 14"/>
            <p:cNvSpPr/>
            <p:nvPr/>
          </p:nvSpPr>
          <p:spPr>
            <a:xfrm>
              <a:off x="4067944" y="2380779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1547664" y="2564904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347864" y="3609020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024"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1187624" y="4108971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278573" y="1546159"/>
            <a:ext cx="4194366" cy="3738629"/>
            <a:chOff x="278573" y="1546159"/>
            <a:chExt cx="4194366" cy="373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800" dirty="0" smtClean="0">
                    <a:solidFill>
                      <a:schemeClr val="accent2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2559140" y="3522274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3059832" y="1546159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344794" y="2084537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>
              <a:off x="278573" y="3871681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9" name="Straight Connector 38"/>
            <p:cNvCxnSpPr>
              <a:stCxn id="35" idx="5"/>
              <a:endCxn id="42" idx="5"/>
            </p:cNvCxnSpPr>
            <p:nvPr/>
          </p:nvCxnSpPr>
          <p:spPr>
            <a:xfrm>
              <a:off x="1022517" y="4663944"/>
              <a:ext cx="462218" cy="41389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215516" y="5517232"/>
                <a:ext cx="8928484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5517232"/>
                <a:ext cx="8928484" cy="8640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47" y="2204864"/>
            <a:ext cx="4302349" cy="28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7504" y="5600048"/>
            <a:ext cx="1650397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Rectangle 51"/>
          <p:cNvSpPr/>
          <p:nvPr/>
        </p:nvSpPr>
        <p:spPr>
          <a:xfrm>
            <a:off x="2915816" y="5600048"/>
            <a:ext cx="4320481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7308305" y="5600048"/>
            <a:ext cx="1584176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has size m.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  <a:blipFill rotWithShape="1">
                <a:blip r:embed="rId13"/>
                <a:stretch>
                  <a:fillRect l="-600" t="-5674" r="-28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2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 animBg="1"/>
      <p:bldP spid="52" grpId="0" animBg="1"/>
      <p:bldP spid="5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Rigid Sets from Unbalanced Expanders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772816"/>
            <a:ext cx="3384376" cy="2952328"/>
            <a:chOff x="467544" y="1772816"/>
            <a:chExt cx="3384376" cy="2952328"/>
          </a:xfrm>
        </p:grpSpPr>
        <p:sp>
          <p:nvSpPr>
            <p:cNvPr id="3" name="Oval 2"/>
            <p:cNvSpPr/>
            <p:nvPr/>
          </p:nvSpPr>
          <p:spPr>
            <a:xfrm>
              <a:off x="3707904" y="213285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971600" y="27408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3203848" y="418508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899592" y="45410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5467" y="2204864"/>
            <a:ext cx="3568501" cy="2088232"/>
            <a:chOff x="715467" y="2204864"/>
            <a:chExt cx="3568501" cy="2088232"/>
          </a:xfrm>
        </p:grpSpPr>
        <p:sp>
          <p:nvSpPr>
            <p:cNvPr id="15" name="Oval 14"/>
            <p:cNvSpPr/>
            <p:nvPr/>
          </p:nvSpPr>
          <p:spPr>
            <a:xfrm>
              <a:off x="4067944" y="2380779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1547664" y="2564904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347864" y="3609020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024"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1187624" y="4108971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278573" y="1546159"/>
            <a:ext cx="4194366" cy="3738629"/>
            <a:chOff x="278573" y="1546159"/>
            <a:chExt cx="4194366" cy="373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800" dirty="0" smtClean="0">
                    <a:solidFill>
                      <a:schemeClr val="accent2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2559140" y="3522274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3059832" y="1546159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344794" y="2084537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>
              <a:off x="278573" y="3871681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9" name="Straight Connector 38"/>
            <p:cNvCxnSpPr>
              <a:stCxn id="35" idx="5"/>
              <a:endCxn id="42" idx="5"/>
            </p:cNvCxnSpPr>
            <p:nvPr/>
          </p:nvCxnSpPr>
          <p:spPr>
            <a:xfrm>
              <a:off x="1022517" y="4663944"/>
              <a:ext cx="462218" cy="41389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-31899" y="5589240"/>
                <a:ext cx="925252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𝑑</m:t>
                      </m:r>
                      <m:r>
                        <a:rPr lang="en-US" sz="1800" b="0" i="1" smtClean="0">
                          <a:latin typeface="Cambria Math"/>
                        </a:rPr>
                        <m:t>⋅</m:t>
                      </m:r>
                      <m:r>
                        <a:rPr lang="en-US" sz="1800" b="0" i="1" smtClean="0">
                          <a:latin typeface="Cambria Math"/>
                        </a:rPr>
                        <m:t>4</m:t>
                      </m:r>
                      <m:r>
                        <a:rPr lang="en-US" sz="18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r>
                        <a:rPr lang="en-US" sz="1800" i="1" smtClean="0">
                          <a:latin typeface="Cambria Math"/>
                        </a:rPr>
                        <m:t>⋯</m:t>
                      </m:r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latin typeface="Cambria Math"/>
                        </a:rPr>
                        <m:t>4</m:t>
                      </m:r>
                      <m:r>
                        <a:rPr lang="en-US" sz="1800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+</m:t>
                      </m:r>
                      <m:r>
                        <a:rPr lang="en-US" sz="1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9" y="5589240"/>
                <a:ext cx="9252520" cy="8640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has size m.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  <a:blipFill rotWithShape="1">
                <a:blip r:embed="rId12"/>
                <a:stretch>
                  <a:fillRect l="-600" t="-5674" r="-28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5076056" y="2420888"/>
                <a:ext cx="412572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20888"/>
                <a:ext cx="4125722" cy="864096"/>
              </a:xfrm>
              <a:prstGeom prst="rect">
                <a:avLst/>
              </a:prstGeom>
              <a:blipFill rotWithShape="1">
                <a:blip r:embed="rId13"/>
                <a:stretch>
                  <a:fillRect l="-2367" t="-21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88635" y="5661248"/>
            <a:ext cx="915013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2849595" y="5661248"/>
            <a:ext cx="4674733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7524328" y="5661248"/>
            <a:ext cx="1619672" cy="7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5076056" y="2996952"/>
                <a:ext cx="412572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96952"/>
                <a:ext cx="4125722" cy="86409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6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4" grpId="0" animBg="1"/>
      <p:bldP spid="49" grpId="0" animBg="1"/>
      <p:bldP spid="50" grpId="0" animBg="1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Rigid Sets from Unbalanced Expanders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772816"/>
            <a:ext cx="3384376" cy="2952328"/>
            <a:chOff x="467544" y="1772816"/>
            <a:chExt cx="3384376" cy="2952328"/>
          </a:xfrm>
        </p:grpSpPr>
        <p:sp>
          <p:nvSpPr>
            <p:cNvPr id="3" name="Oval 2"/>
            <p:cNvSpPr/>
            <p:nvPr/>
          </p:nvSpPr>
          <p:spPr>
            <a:xfrm>
              <a:off x="3707904" y="2132856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85" y="1772816"/>
                  <a:ext cx="504056" cy="3600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971600" y="27408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564904"/>
                  <a:ext cx="504056" cy="360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3203848" y="4185084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221088"/>
                  <a:ext cx="504056" cy="3600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899592" y="4541019"/>
              <a:ext cx="144016" cy="14401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65104"/>
                  <a:ext cx="504056" cy="3600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5467" y="2204864"/>
            <a:ext cx="3568501" cy="2088232"/>
            <a:chOff x="715467" y="2204864"/>
            <a:chExt cx="3568501" cy="2088232"/>
          </a:xfrm>
        </p:grpSpPr>
        <p:sp>
          <p:nvSpPr>
            <p:cNvPr id="15" name="Oval 14"/>
            <p:cNvSpPr/>
            <p:nvPr/>
          </p:nvSpPr>
          <p:spPr>
            <a:xfrm>
              <a:off x="4067944" y="2380779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2348880"/>
                  <a:ext cx="504056" cy="36004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1547664" y="2564904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204864"/>
                  <a:ext cx="504056" cy="3600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347864" y="3609020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239" y="3573016"/>
                  <a:ext cx="504056" cy="3600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024" b="-254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1187624" y="4108971"/>
              <a:ext cx="144016" cy="1440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rgbClr val="7030A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67" y="3933056"/>
                  <a:ext cx="504056" cy="36004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8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278573" y="1546159"/>
            <a:ext cx="4194366" cy="3738629"/>
            <a:chOff x="278573" y="1546159"/>
            <a:chExt cx="4194366" cy="373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800" dirty="0" smtClean="0">
                    <a:solidFill>
                      <a:schemeClr val="accent2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797152"/>
                  <a:ext cx="864097" cy="36004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2559140" y="3522274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3059832" y="1546159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344794" y="2084537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>
              <a:off x="278573" y="3871681"/>
              <a:ext cx="1413107" cy="141310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9" name="Straight Connector 38"/>
            <p:cNvCxnSpPr>
              <a:stCxn id="35" idx="5"/>
              <a:endCxn id="42" idx="5"/>
            </p:cNvCxnSpPr>
            <p:nvPr/>
          </p:nvCxnSpPr>
          <p:spPr>
            <a:xfrm>
              <a:off x="1022517" y="4663944"/>
              <a:ext cx="462218" cy="41389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-31899" y="5373216"/>
                <a:ext cx="925252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∪⋯∪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/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9" y="5373216"/>
                <a:ext cx="9252520" cy="864096"/>
              </a:xfrm>
              <a:prstGeom prst="rect">
                <a:avLst/>
              </a:prstGeom>
              <a:blipFill rotWithShape="1">
                <a:blip r:embed="rId11"/>
                <a:stretch>
                  <a:fillRect b="-260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has size m.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3051956" cy="864096"/>
              </a:xfrm>
              <a:prstGeom prst="rect">
                <a:avLst/>
              </a:prstGeom>
              <a:blipFill rotWithShape="1">
                <a:blip r:embed="rId12"/>
                <a:stretch>
                  <a:fillRect l="-600" t="-5674" r="-28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5076056" y="2420888"/>
                <a:ext cx="412572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20888"/>
                <a:ext cx="4125722" cy="864096"/>
              </a:xfrm>
              <a:prstGeom prst="rect">
                <a:avLst/>
              </a:prstGeom>
              <a:blipFill rotWithShape="1">
                <a:blip r:embed="rId13"/>
                <a:stretch>
                  <a:fillRect l="-2367" t="-21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5076056" y="2996952"/>
                <a:ext cx="412572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96952"/>
                <a:ext cx="4125722" cy="86409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5076056" y="4149080"/>
                <a:ext cx="412572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149080"/>
                <a:ext cx="4125722" cy="86409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/>
          <p:cNvSpPr txBox="1">
            <a:spLocks/>
          </p:cNvSpPr>
          <p:nvPr/>
        </p:nvSpPr>
        <p:spPr>
          <a:xfrm>
            <a:off x="5724128" y="3429000"/>
            <a:ext cx="216024" cy="4426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5724128" y="3623758"/>
            <a:ext cx="216024" cy="4426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724128" y="3767774"/>
            <a:ext cx="216024" cy="4426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28184" y="5373216"/>
            <a:ext cx="1296145" cy="107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5580112" y="5373216"/>
            <a:ext cx="648072" cy="107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4211959" y="5449963"/>
            <a:ext cx="1368153" cy="107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5076056" y="4896213"/>
                <a:ext cx="1944216" cy="48763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=∅</m:t>
                      </m:r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896213"/>
                <a:ext cx="1944216" cy="487636"/>
              </a:xfrm>
              <a:prstGeom prst="rect">
                <a:avLst/>
              </a:prstGeom>
              <a:blipFill rotWithShape="1">
                <a:blip r:embed="rId16"/>
                <a:stretch>
                  <a:fillRect l="-940" b="-1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 animBg="1"/>
      <p:bldP spid="57" grpId="0" animBg="1"/>
      <p:bldP spid="58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The Remote Set Problem 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[AlonPanigrahyYekhanin09, ArvindSrinivasan10]</a:t>
            </a:r>
            <a:endParaRPr lang="he-IL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9552" y="1628800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Is the rigidity problem easier </a:t>
            </a:r>
            <a:r>
              <a:rPr lang="en-US" sz="2400" b="1" dirty="0" smtClean="0">
                <a:latin typeface="Comic Sans MS" pitchFamily="66" charset="0"/>
              </a:rPr>
              <a:t>given</a:t>
            </a:r>
            <a:r>
              <a:rPr lang="en-US" sz="2400" dirty="0" smtClean="0">
                <a:latin typeface="Comic Sans MS" pitchFamily="66" charset="0"/>
              </a:rPr>
              <a:t> a (basis for a)  subspace?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2816932"/>
            <a:ext cx="7992888" cy="5400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latin typeface="Comic Sans MS" pitchFamily="66" charset="0"/>
              </a:rPr>
              <a:t>Not really!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smtClean="0">
                <a:latin typeface="Comic Sans MS" pitchFamily="66" charset="0"/>
              </a:rPr>
              <a:t>A log(n</a:t>
            </a:r>
            <a:r>
              <a:rPr lang="en-US" sz="2400" dirty="0" smtClean="0">
                <a:latin typeface="Comic Sans MS" pitchFamily="66" charset="0"/>
              </a:rPr>
              <a:t>) barrier.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3573016"/>
            <a:ext cx="7992888" cy="8280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Related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 Nearest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Codeword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Problem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[BermanKarpinski02, FeigeMicciancio02, Alekhnovich03, </a:t>
            </a:r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AroraBabaiStern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- Sweedyk03, AlonPanigrahyYekhanin09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]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Motivation from Algebraic Circuit Complexity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628800"/>
                <a:ext cx="7992888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matrix </a:t>
                </a:r>
                <a:r>
                  <a:rPr lang="en-US" sz="2400" b="1" dirty="0" smtClean="0">
                    <a:latin typeface="Comic Sans MS" pitchFamily="66" charset="0"/>
                  </a:rPr>
                  <a:t>M</a:t>
                </a:r>
                <a:r>
                  <a:rPr lang="en-US" sz="2400" dirty="0" smtClean="0">
                    <a:latin typeface="Comic Sans MS" pitchFamily="66" charset="0"/>
                  </a:rPr>
                  <a:t>, how hard is it to compute the linear transformation  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b="1" dirty="0" smtClean="0">
                    <a:latin typeface="Comic Sans MS" pitchFamily="66" charset="0"/>
                  </a:rPr>
                  <a:t>M</a:t>
                </a:r>
                <a:r>
                  <a:rPr lang="en-US" sz="2400" dirty="0" smtClean="0">
                    <a:latin typeface="Comic Sans MS" pitchFamily="66" charset="0"/>
                  </a:rPr>
                  <a:t>x ?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992888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1220" t="-7477" r="-1144" b="-476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228184" y="3789040"/>
            <a:ext cx="2571022" cy="2844316"/>
            <a:chOff x="6012160" y="3284984"/>
            <a:chExt cx="2571022" cy="2844316"/>
          </a:xfrm>
        </p:grpSpPr>
        <p:sp>
          <p:nvSpPr>
            <p:cNvPr id="3" name="Oval 2"/>
            <p:cNvSpPr/>
            <p:nvPr/>
          </p:nvSpPr>
          <p:spPr>
            <a:xfrm>
              <a:off x="6444208" y="4761148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6012160" y="5481228"/>
                  <a:ext cx="57606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5481228"/>
                  <a:ext cx="576064" cy="6480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6516216" y="5481228"/>
                  <a:ext cx="57606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5481228"/>
                  <a:ext cx="576064" cy="6480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7956376" y="5481228"/>
                  <a:ext cx="57606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481228"/>
                  <a:ext cx="576064" cy="64807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7236296" y="5481228"/>
                  <a:ext cx="57606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5481228"/>
                  <a:ext cx="576064" cy="6480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/>
            <p:cNvSpPr/>
            <p:nvPr/>
          </p:nvSpPr>
          <p:spPr>
            <a:xfrm>
              <a:off x="7308304" y="4761148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092280" y="4041068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223142" y="4288991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12360" y="3537012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6300192" y="5140469"/>
              <a:ext cx="196743" cy="4127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145445" y="5174353"/>
              <a:ext cx="196744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471600" y="3825044"/>
              <a:ext cx="268752" cy="206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742873" y="4411741"/>
              <a:ext cx="304755" cy="3047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72400" y="3897052"/>
              <a:ext cx="144016" cy="3240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90945" y="4462483"/>
              <a:ext cx="72008" cy="2433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61999" y="5142454"/>
              <a:ext cx="118462" cy="2881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21230" y="4584173"/>
              <a:ext cx="451170" cy="176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5" idx="0"/>
            </p:cNvCxnSpPr>
            <p:nvPr/>
          </p:nvCxnSpPr>
          <p:spPr>
            <a:xfrm flipH="1">
              <a:off x="8244408" y="4716496"/>
              <a:ext cx="216024" cy="7647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985852" y="3284984"/>
              <a:ext cx="1" cy="1800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268194" y="3748931"/>
              <a:ext cx="1" cy="1800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460431" y="4005064"/>
              <a:ext cx="1" cy="1800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42721" y="5157192"/>
              <a:ext cx="49682" cy="3960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539552" y="2636912"/>
                <a:ext cx="7992888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Comic Sans MS" pitchFamily="66" charset="0"/>
                  </a:rPr>
                  <a:t>,</a:t>
                </a:r>
                <a:r>
                  <a:rPr lang="en-US" sz="2400" dirty="0" smtClean="0">
                    <a:latin typeface="Comic Sans MS" pitchFamily="66" charset="0"/>
                  </a:rPr>
                  <a:t>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always suffices.</a:t>
                </a: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7992888" cy="648072"/>
              </a:xfrm>
              <a:prstGeom prst="rect">
                <a:avLst/>
              </a:prstGeom>
              <a:blipFill rotWithShape="1">
                <a:blip r:embed="rId8"/>
                <a:stretch>
                  <a:fillRect l="-1220" t="-6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539552" y="3212976"/>
                <a:ext cx="8604448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typically necessary.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12976"/>
                <a:ext cx="8604448" cy="648072"/>
              </a:xfrm>
              <a:prstGeom prst="rect">
                <a:avLst/>
              </a:prstGeom>
              <a:blipFill rotWithShape="1">
                <a:blip r:embed="rId9"/>
                <a:stretch>
                  <a:fillRect l="-1134" b="-122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/>
          <p:cNvSpPr txBox="1">
            <a:spLocks/>
          </p:cNvSpPr>
          <p:nvPr/>
        </p:nvSpPr>
        <p:spPr>
          <a:xfrm>
            <a:off x="539552" y="4098338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Open Problem.</a:t>
            </a:r>
            <a:r>
              <a:rPr lang="en-US" sz="2400" dirty="0" smtClean="0">
                <a:latin typeface="Comic Sans MS" pitchFamily="66" charset="0"/>
              </a:rPr>
              <a:t> Efficiently construct a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matrix </a:t>
            </a:r>
            <a:r>
              <a:rPr lang="en-US" sz="2400" b="1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 that cannot be computed by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linear-size circuits.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39552" y="5610506"/>
            <a:ext cx="7992888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Even Easier.</a:t>
            </a:r>
            <a:r>
              <a:rPr lang="en-US" sz="2400" dirty="0" smtClean="0">
                <a:latin typeface="Comic Sans MS" pitchFamily="66" charset="0"/>
              </a:rPr>
              <a:t> and logarithmic-depth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5750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Open Problems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9552" y="1412776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1)</a:t>
            </a:r>
            <a:r>
              <a:rPr lang="en-US" sz="2400" dirty="0" smtClean="0">
                <a:latin typeface="Comic Sans MS" pitchFamily="66" charset="0"/>
              </a:rPr>
              <a:t> Construct a rigid set with size O(n)+poly(d).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39552" y="1916832"/>
                <a:ext cx="820891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2)</a:t>
                </a:r>
                <a:r>
                  <a:rPr lang="en-US" sz="2400" dirty="0" smtClean="0">
                    <a:latin typeface="Comic Sans MS" pitchFamily="66" charset="0"/>
                  </a:rPr>
                  <a:t> Even with size 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sz="2400" dirty="0" err="1" smtClean="0">
                    <a:latin typeface="Comic Sans MS" pitchFamily="66" charset="0"/>
                  </a:rPr>
                  <a:t>exp</a:t>
                </a:r>
                <a:r>
                  <a:rPr lang="en-US" sz="2400" dirty="0" smtClean="0">
                    <a:latin typeface="Comic Sans MS" pitchFamily="66" charset="0"/>
                  </a:rPr>
                  <a:t>(</a:t>
                </a:r>
                <a:r>
                  <a:rPr lang="en-US" sz="2100" dirty="0" smtClean="0">
                    <a:latin typeface="Comic Sans MS" pitchFamily="66" charset="0"/>
                  </a:rPr>
                  <a:t>o</a:t>
                </a:r>
                <a:r>
                  <a:rPr lang="en-US" sz="2400" dirty="0" smtClean="0">
                    <a:latin typeface="Comic Sans MS" pitchFamily="66" charset="0"/>
                  </a:rPr>
                  <a:t>(d)).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8208912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189" t="-8421" b="-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539552" y="2452787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3)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9552" y="486916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4)</a:t>
            </a:r>
            <a:r>
              <a:rPr lang="en-US" sz="2400" dirty="0" smtClean="0">
                <a:latin typeface="Comic Sans MS" pitchFamily="66" charset="0"/>
              </a:rPr>
              <a:t> A better algorithm for the Remote Set Problem.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564904"/>
            <a:ext cx="3384376" cy="20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5413325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latin typeface="Comic Sans MS" pitchFamily="66" charset="0"/>
              </a:rPr>
              <a:t> Is it at all easier than rigidity?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5946857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6)</a:t>
            </a:r>
            <a:r>
              <a:rPr lang="en-US" sz="2400" dirty="0" smtClean="0">
                <a:latin typeface="Comic Sans MS" pitchFamily="66" charset="0"/>
              </a:rPr>
              <a:t> New approach </a:t>
            </a:r>
            <a:r>
              <a:rPr lang="en-US" sz="2400" smtClean="0">
                <a:latin typeface="Comic Sans MS" pitchFamily="66" charset="0"/>
              </a:rPr>
              <a:t>for linear </a:t>
            </a:r>
            <a:r>
              <a:rPr lang="en-US" sz="2400" dirty="0" smtClean="0">
                <a:latin typeface="Comic Sans MS" pitchFamily="66" charset="0"/>
              </a:rPr>
              <a:t>circuit </a:t>
            </a:r>
            <a:r>
              <a:rPr lang="en-US" sz="2400" smtClean="0">
                <a:latin typeface="Comic Sans MS" pitchFamily="66" charset="0"/>
              </a:rPr>
              <a:t>lower bounds.</a:t>
            </a: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Thank </a:t>
            </a:r>
            <a:r>
              <a:rPr lang="en-US" sz="6000" b="1" dirty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y</a:t>
            </a:r>
            <a:r>
              <a:rPr lang="en-US" sz="6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ou</a:t>
            </a:r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197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Motivation from Algebraic Circuit Complexity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804715"/>
                <a:ext cx="7848872" cy="129614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Theorem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1600" b="1" dirty="0">
                    <a:solidFill>
                      <a:schemeClr val="accent2"/>
                    </a:solidFill>
                    <a:latin typeface="Comic Sans MS" pitchFamily="66" charset="0"/>
                  </a:rPr>
                  <a:t>[Valiant77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.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If </a:t>
                </a:r>
                <a:r>
                  <a:rPr lang="en-US" sz="2400" b="1" dirty="0" smtClean="0">
                    <a:latin typeface="Comic Sans MS" pitchFamily="66" charset="0"/>
                  </a:rPr>
                  <a:t>M</a:t>
                </a:r>
                <a:r>
                  <a:rPr lang="en-US" sz="2400" dirty="0" smtClean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Comic Sans MS" pitchFamily="66" charset="0"/>
                  </a:rPr>
                  <a:t>-</a:t>
                </a:r>
                <a:r>
                  <a:rPr lang="en-US" sz="2400" dirty="0" smtClean="0">
                    <a:latin typeface="Comic Sans MS" pitchFamily="66" charset="0"/>
                  </a:rPr>
                  <a:t>rigid, then any logarithmic-depth circuit for computing </a:t>
                </a:r>
                <a:r>
                  <a:rPr lang="en-US" sz="2400" b="1" dirty="0" smtClean="0">
                    <a:latin typeface="Comic Sans MS" pitchFamily="66" charset="0"/>
                  </a:rPr>
                  <a:t>M</a:t>
                </a:r>
                <a:r>
                  <a:rPr lang="en-US" sz="2400" dirty="0" smtClean="0">
                    <a:latin typeface="Comic Sans MS" pitchFamily="66" charset="0"/>
                  </a:rPr>
                  <a:t> has size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04715"/>
                <a:ext cx="7848872" cy="1296144"/>
              </a:xfrm>
              <a:prstGeom prst="rect">
                <a:avLst/>
              </a:prstGeom>
              <a:blipFill rotWithShape="1">
                <a:blip r:embed="rId2"/>
                <a:stretch>
                  <a:fillRect l="-1243" t="-939" r="-1166" b="-65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3244875"/>
                <a:ext cx="7992888" cy="79208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Fact.</a:t>
                </a:r>
                <a:r>
                  <a:rPr lang="en-US" sz="2400" dirty="0" smtClean="0">
                    <a:latin typeface="Comic Sans MS" pitchFamily="66" charset="0"/>
                  </a:rPr>
                  <a:t> There exist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-rigid matrices.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44875"/>
                <a:ext cx="7992888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4108971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Attracted a lot of attention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[Friedman93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, Lokam95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,  </a:t>
            </a:r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Shokrollahi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- SpielmanStemann97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KashinRazborov98, Lokam06, DeWolf06, </a:t>
            </a:r>
            <a:r>
              <a:rPr lang="en-US" sz="1600" b="1" dirty="0" err="1" smtClean="0">
                <a:solidFill>
                  <a:srgbClr val="C0504D"/>
                </a:solidFill>
                <a:latin typeface="Comic Sans MS" pitchFamily="66" charset="0"/>
              </a:rPr>
              <a:t>AlonPanigrahy</a:t>
            </a: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- Yekhanin09, KumarLokamPatankarSarma09, Dvir10, ServedioViola12]</a:t>
            </a:r>
            <a:r>
              <a:rPr lang="en-US" sz="1800" b="1" dirty="0" smtClean="0">
                <a:solidFill>
                  <a:srgbClr val="C0504D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and many more related papers.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9552" y="5765155"/>
                <a:ext cx="7992888" cy="79208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Barrier. </a:t>
                </a:r>
                <a:r>
                  <a:rPr lang="en-US" sz="2400" dirty="0" smtClean="0">
                    <a:latin typeface="Comic Sans MS" pitchFamily="66" charset="0"/>
                  </a:rPr>
                  <a:t>Still stuck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65155"/>
                <a:ext cx="7992888" cy="792088"/>
              </a:xfrm>
              <a:prstGeom prst="rect">
                <a:avLst/>
              </a:prstGeom>
              <a:blipFill rotWithShape="1">
                <a:blip r:embed="rId4"/>
                <a:stretch>
                  <a:fillRect l="-1220" t="-2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31549"/>
            <a:ext cx="1125694" cy="112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Set Rigidity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412776"/>
                <a:ext cx="7992888" cy="10801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[AlonPanigrahyYekhanin09]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A </a:t>
                </a:r>
                <a:r>
                  <a:rPr lang="en-US" sz="2400" b="1" dirty="0" smtClean="0">
                    <a:latin typeface="Comic Sans MS" pitchFamily="66" charset="0"/>
                  </a:rPr>
                  <a:t>set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(</a:t>
                </a:r>
                <a:r>
                  <a:rPr lang="en-US" sz="2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k,d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)-rigid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if for every dimension k subspace U,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7992888" cy="1080120"/>
              </a:xfrm>
              <a:prstGeom prst="rect">
                <a:avLst/>
              </a:prstGeom>
              <a:blipFill rotWithShape="1">
                <a:blip r:embed="rId2"/>
                <a:stretch>
                  <a:fillRect l="-1220" t="-4520" r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39552" y="2543638"/>
                <a:ext cx="7992888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Observation.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k,d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)-rigid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)−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rigid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matrix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43638"/>
                <a:ext cx="7992888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1220" t="-6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9552" y="3284984"/>
                <a:ext cx="8136904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Pre-</a:t>
                </a:r>
                <a:r>
                  <a:rPr lang="en-US" sz="1600" b="1" dirty="0" smtClean="0">
                    <a:solidFill>
                      <a:srgbClr val="C0504D"/>
                    </a:solidFill>
                    <a:latin typeface="Comic Sans MS" pitchFamily="66" charset="0"/>
                  </a:rPr>
                  <a:t>[</a:t>
                </a:r>
                <a:r>
                  <a:rPr lang="en-US" sz="1600" b="1" dirty="0">
                    <a:solidFill>
                      <a:srgbClr val="C0504D"/>
                    </a:solidFill>
                    <a:latin typeface="Comic Sans MS" pitchFamily="66" charset="0"/>
                  </a:rPr>
                  <a:t>AlonPanigrahyYekhanin09]</a:t>
                </a:r>
                <a:r>
                  <a:rPr lang="en-US" sz="2400" dirty="0" smtClean="0">
                    <a:latin typeface="Comic Sans MS" pitchFamily="66" charset="0"/>
                  </a:rPr>
                  <a:t> research focused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 matrices, and explored tradeoffs between </a:t>
                </a:r>
                <a:r>
                  <a:rPr lang="en-US" sz="2400" dirty="0" err="1" smtClean="0">
                    <a:latin typeface="Comic Sans MS" pitchFamily="66" charset="0"/>
                  </a:rPr>
                  <a:t>k,d</a:t>
                </a:r>
                <a:r>
                  <a:rPr lang="en-US" sz="24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136904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199" t="-8511" b="-68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311939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600" b="1" dirty="0" smtClean="0">
                <a:solidFill>
                  <a:srgbClr val="C0504D"/>
                </a:solidFill>
                <a:latin typeface="Comic Sans MS" pitchFamily="66" charset="0"/>
              </a:rPr>
              <a:t>[</a:t>
            </a:r>
            <a:r>
              <a:rPr lang="en-US" sz="1600" b="1" dirty="0">
                <a:solidFill>
                  <a:srgbClr val="C0504D"/>
                </a:solidFill>
                <a:latin typeface="Comic Sans MS" pitchFamily="66" charset="0"/>
              </a:rPr>
              <a:t>AlonPanigrahyYekhanin09]</a:t>
            </a:r>
            <a:r>
              <a:rPr lang="en-US" sz="2400" dirty="0" smtClean="0">
                <a:latin typeface="Comic Sans MS" pitchFamily="66" charset="0"/>
              </a:rPr>
              <a:t> fix k=n/2 and try to get the set size m=m(</a:t>
            </a:r>
            <a:r>
              <a:rPr lang="en-US" sz="2400" dirty="0" err="1" smtClean="0">
                <a:latin typeface="Comic Sans MS" pitchFamily="66" charset="0"/>
              </a:rPr>
              <a:t>n,d</a:t>
            </a:r>
            <a:r>
              <a:rPr lang="en-US" sz="2400" dirty="0" smtClean="0">
                <a:latin typeface="Comic Sans MS" pitchFamily="66" charset="0"/>
              </a:rPr>
              <a:t>) as small as possible.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5392059"/>
            <a:ext cx="6480720" cy="5400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Holy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Grail.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m=O(n)+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poly(d)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6021288"/>
                <a:ext cx="7992888" cy="5400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[AlonPanigrahyYekhanin09]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sz="2400" b="1" dirty="0" err="1" smtClean="0">
                    <a:solidFill>
                      <a:schemeClr val="tx1"/>
                    </a:solidFill>
                    <a:latin typeface="Comic Sans MS" pitchFamily="66" charset="0"/>
                  </a:rPr>
                  <a:t>exp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(d)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021288"/>
                <a:ext cx="7992888" cy="540060"/>
              </a:xfrm>
              <a:prstGeom prst="rect">
                <a:avLst/>
              </a:prstGeom>
              <a:blipFill rotWithShape="1">
                <a:blip r:embed="rId5"/>
                <a:stretch>
                  <a:fillRect l="-458" t="-9091" b="-113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 rot="21266641">
            <a:off x="4821209" y="5313935"/>
            <a:ext cx="4248472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Sounds like a job for a </a:t>
            </a:r>
            <a:r>
              <a:rPr lang="en-US" sz="2400" b="1" dirty="0" err="1" smtClean="0">
                <a:solidFill>
                  <a:srgbClr val="C00000"/>
                </a:solidFill>
                <a:latin typeface="Comic Sans MS" pitchFamily="66" charset="0"/>
              </a:rPr>
              <a:t>pseudorandomnist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83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Contributions of this Work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2942" y="508518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4248" y="349033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227687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58112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371703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537321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13285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24084" y="2859205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>
            <a:off x="5868144" y="3151086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 rot="16683476">
            <a:off x="7286821" y="4567890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rot="10800000">
            <a:off x="5652119" y="5085182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reeform 25"/>
          <p:cNvSpPr/>
          <p:nvPr/>
        </p:nvSpPr>
        <p:spPr>
          <a:xfrm rot="7046055">
            <a:off x="2631426" y="2626071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 rot="7700549" flipH="1">
            <a:off x="1898813" y="4640713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8338731" flipH="1">
            <a:off x="1531024" y="4779808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3610791" flipH="1">
            <a:off x="2668363" y="4055203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4415909" flipH="1">
            <a:off x="2538101" y="4384887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 30"/>
          <p:cNvSpPr/>
          <p:nvPr/>
        </p:nvSpPr>
        <p:spPr>
          <a:xfrm rot="5226807" flipV="1">
            <a:off x="1314026" y="3340870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Freeform 31"/>
          <p:cNvSpPr/>
          <p:nvPr/>
        </p:nvSpPr>
        <p:spPr>
          <a:xfrm>
            <a:off x="2434856" y="4475354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 32"/>
          <p:cNvSpPr/>
          <p:nvPr/>
        </p:nvSpPr>
        <p:spPr>
          <a:xfrm rot="11196400">
            <a:off x="6373950" y="3076185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Freeform 34"/>
          <p:cNvSpPr/>
          <p:nvPr/>
        </p:nvSpPr>
        <p:spPr>
          <a:xfrm>
            <a:off x="2317898" y="2689083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3851920" y="3429000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Contributions of this Work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2942" y="508518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4248" y="349033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227687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58112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371703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537321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13285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24084" y="2859205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>
            <a:off x="5868144" y="3151086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 rot="16683476">
            <a:off x="7286821" y="4567890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rot="10800000">
            <a:off x="5652119" y="5085182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reeform 25"/>
          <p:cNvSpPr/>
          <p:nvPr/>
        </p:nvSpPr>
        <p:spPr>
          <a:xfrm rot="7046055">
            <a:off x="2631426" y="2626071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 rot="7700549" flipH="1">
            <a:off x="1898813" y="4640713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8338731" flipH="1">
            <a:off x="1531024" y="4779808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3610791" flipH="1">
            <a:off x="2668363" y="4055203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4415909" flipH="1">
            <a:off x="2538101" y="4384887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 30"/>
          <p:cNvSpPr/>
          <p:nvPr/>
        </p:nvSpPr>
        <p:spPr>
          <a:xfrm rot="5226807" flipV="1">
            <a:off x="1314026" y="3340870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Freeform 31"/>
          <p:cNvSpPr/>
          <p:nvPr/>
        </p:nvSpPr>
        <p:spPr>
          <a:xfrm>
            <a:off x="2434856" y="4475354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 32"/>
          <p:cNvSpPr/>
          <p:nvPr/>
        </p:nvSpPr>
        <p:spPr>
          <a:xfrm rot="11196400">
            <a:off x="6373950" y="3076185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Freeform 34"/>
          <p:cNvSpPr/>
          <p:nvPr/>
        </p:nvSpPr>
        <p:spPr>
          <a:xfrm>
            <a:off x="2317898" y="2689083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577042" y="1732707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PRG for U-Polynomials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51920" y="3429000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 rot="2003940">
            <a:off x="3639666" y="2793505"/>
            <a:ext cx="867921" cy="51079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reeform 37"/>
          <p:cNvSpPr/>
          <p:nvPr/>
        </p:nvSpPr>
        <p:spPr>
          <a:xfrm rot="10260643">
            <a:off x="4627659" y="2191693"/>
            <a:ext cx="208346" cy="232042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Freeform 38"/>
          <p:cNvSpPr/>
          <p:nvPr/>
        </p:nvSpPr>
        <p:spPr>
          <a:xfrm rot="5013582">
            <a:off x="5063134" y="3218836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 39"/>
          <p:cNvSpPr/>
          <p:nvPr/>
        </p:nvSpPr>
        <p:spPr>
          <a:xfrm rot="12427542">
            <a:off x="5459113" y="4429138"/>
            <a:ext cx="1353925" cy="520001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Freeform 35"/>
          <p:cNvSpPr/>
          <p:nvPr/>
        </p:nvSpPr>
        <p:spPr>
          <a:xfrm rot="5013582">
            <a:off x="5328816" y="3236231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07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38" grpId="0" animBg="1"/>
      <p:bldP spid="39" grpId="0" animBg="1"/>
      <p:bldP spid="4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Contributions of this Work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2942" y="508518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4248" y="349033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227687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58112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371703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537321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13285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24084" y="2859205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>
            <a:off x="5868144" y="3151086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 rot="16683476">
            <a:off x="7286821" y="4567890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rot="10800000">
            <a:off x="5652119" y="5085182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reeform 25"/>
          <p:cNvSpPr/>
          <p:nvPr/>
        </p:nvSpPr>
        <p:spPr>
          <a:xfrm rot="7046055">
            <a:off x="2631426" y="2626071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 rot="7700549" flipH="1">
            <a:off x="1898813" y="4640713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8338731" flipH="1">
            <a:off x="1531024" y="4779808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3610791" flipH="1">
            <a:off x="2668363" y="4055203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4415909" flipH="1">
            <a:off x="2538101" y="4384887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 30"/>
          <p:cNvSpPr/>
          <p:nvPr/>
        </p:nvSpPr>
        <p:spPr>
          <a:xfrm rot="5226807" flipV="1">
            <a:off x="1314026" y="3340870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Freeform 31"/>
          <p:cNvSpPr/>
          <p:nvPr/>
        </p:nvSpPr>
        <p:spPr>
          <a:xfrm>
            <a:off x="2434856" y="4475354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 32"/>
          <p:cNvSpPr/>
          <p:nvPr/>
        </p:nvSpPr>
        <p:spPr>
          <a:xfrm rot="11196400">
            <a:off x="6373950" y="3076185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Freeform 34"/>
          <p:cNvSpPr/>
          <p:nvPr/>
        </p:nvSpPr>
        <p:spPr>
          <a:xfrm>
            <a:off x="2317898" y="2689083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577042" y="1732707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PRG for U-Polynomials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51920" y="3429000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 rot="2003940">
            <a:off x="3639666" y="2793505"/>
            <a:ext cx="867921" cy="51079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reeform 37"/>
          <p:cNvSpPr/>
          <p:nvPr/>
        </p:nvSpPr>
        <p:spPr>
          <a:xfrm rot="10260643">
            <a:off x="4627659" y="2191693"/>
            <a:ext cx="208346" cy="232042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Freeform 38"/>
          <p:cNvSpPr/>
          <p:nvPr/>
        </p:nvSpPr>
        <p:spPr>
          <a:xfrm rot="5013582">
            <a:off x="5063134" y="3218836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 39"/>
          <p:cNvSpPr/>
          <p:nvPr/>
        </p:nvSpPr>
        <p:spPr>
          <a:xfrm rot="12427542">
            <a:off x="5459113" y="4429138"/>
            <a:ext cx="1353925" cy="520001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Freeform 35"/>
          <p:cNvSpPr/>
          <p:nvPr/>
        </p:nvSpPr>
        <p:spPr>
          <a:xfrm rot="5013582">
            <a:off x="5328816" y="3236231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Contributions of this Work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2942" y="5085184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Expanders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4248" y="349033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Codes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227687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Small-Bias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581128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3717032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Seeded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537321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Hash Functions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552" y="2132856"/>
            <a:ext cx="2016224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2-Source Extractors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24084" y="2859205"/>
            <a:ext cx="882502" cy="637954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 20"/>
          <p:cNvSpPr/>
          <p:nvPr/>
        </p:nvSpPr>
        <p:spPr>
          <a:xfrm>
            <a:off x="5868144" y="3151086"/>
            <a:ext cx="1080120" cy="193409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 21"/>
          <p:cNvSpPr/>
          <p:nvPr/>
        </p:nvSpPr>
        <p:spPr>
          <a:xfrm rot="16683476">
            <a:off x="7286821" y="4567890"/>
            <a:ext cx="712304" cy="26278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Freeform 24"/>
          <p:cNvSpPr/>
          <p:nvPr/>
        </p:nvSpPr>
        <p:spPr>
          <a:xfrm rot="10800000">
            <a:off x="5652119" y="5085182"/>
            <a:ext cx="756085" cy="28803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reeform 25"/>
          <p:cNvSpPr/>
          <p:nvPr/>
        </p:nvSpPr>
        <p:spPr>
          <a:xfrm rot="7046055">
            <a:off x="2631426" y="2626071"/>
            <a:ext cx="1884891" cy="147799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 rot="7700549" flipH="1">
            <a:off x="1898813" y="4640713"/>
            <a:ext cx="544530" cy="55166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Freeform 27"/>
          <p:cNvSpPr/>
          <p:nvPr/>
        </p:nvSpPr>
        <p:spPr>
          <a:xfrm rot="18338731" flipH="1">
            <a:off x="1531024" y="4779808"/>
            <a:ext cx="656901" cy="412563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 28"/>
          <p:cNvSpPr/>
          <p:nvPr/>
        </p:nvSpPr>
        <p:spPr>
          <a:xfrm rot="3610791" flipH="1">
            <a:off x="2668363" y="4055203"/>
            <a:ext cx="1081599" cy="69576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Freeform 29"/>
          <p:cNvSpPr/>
          <p:nvPr/>
        </p:nvSpPr>
        <p:spPr>
          <a:xfrm rot="14415909" flipH="1">
            <a:off x="2538101" y="4384887"/>
            <a:ext cx="1053446" cy="570750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 30"/>
          <p:cNvSpPr/>
          <p:nvPr/>
        </p:nvSpPr>
        <p:spPr>
          <a:xfrm rot="5226807" flipV="1">
            <a:off x="1314026" y="3340870"/>
            <a:ext cx="653526" cy="4571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Freeform 31"/>
          <p:cNvSpPr/>
          <p:nvPr/>
        </p:nvSpPr>
        <p:spPr>
          <a:xfrm>
            <a:off x="2434856" y="4475354"/>
            <a:ext cx="4008474" cy="1514609"/>
          </a:xfrm>
          <a:custGeom>
            <a:avLst/>
            <a:gdLst>
              <a:gd name="connsiteX0" fmla="*/ 4008474 w 4008474"/>
              <a:gd name="connsiteY0" fmla="*/ 1201479 h 1514609"/>
              <a:gd name="connsiteX1" fmla="*/ 1477925 w 4008474"/>
              <a:gd name="connsiteY1" fmla="*/ 1435395 h 1514609"/>
              <a:gd name="connsiteX2" fmla="*/ 0 w 4008474"/>
              <a:gd name="connsiteY2" fmla="*/ 0 h 15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8474" h="1514609">
                <a:moveTo>
                  <a:pt x="4008474" y="1201479"/>
                </a:moveTo>
                <a:cubicBezTo>
                  <a:pt x="3077239" y="1418560"/>
                  <a:pt x="2146004" y="1635642"/>
                  <a:pt x="1477925" y="1435395"/>
                </a:cubicBezTo>
                <a:cubicBezTo>
                  <a:pt x="809846" y="1235148"/>
                  <a:pt x="404923" y="617574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 32"/>
          <p:cNvSpPr/>
          <p:nvPr/>
        </p:nvSpPr>
        <p:spPr>
          <a:xfrm rot="11196400">
            <a:off x="6373950" y="3076185"/>
            <a:ext cx="720061" cy="456925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Freeform 34"/>
          <p:cNvSpPr/>
          <p:nvPr/>
        </p:nvSpPr>
        <p:spPr>
          <a:xfrm>
            <a:off x="2317898" y="2689083"/>
            <a:ext cx="2296632" cy="432214"/>
          </a:xfrm>
          <a:custGeom>
            <a:avLst/>
            <a:gdLst>
              <a:gd name="connsiteX0" fmla="*/ 2296632 w 2296632"/>
              <a:gd name="connsiteY0" fmla="*/ 0 h 432214"/>
              <a:gd name="connsiteX1" fmla="*/ 637953 w 2296632"/>
              <a:gd name="connsiteY1" fmla="*/ 425303 h 432214"/>
              <a:gd name="connsiteX2" fmla="*/ 0 w 2296632"/>
              <a:gd name="connsiteY2" fmla="*/ 223284 h 4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632" h="432214">
                <a:moveTo>
                  <a:pt x="2296632" y="0"/>
                </a:moveTo>
                <a:cubicBezTo>
                  <a:pt x="1658678" y="194044"/>
                  <a:pt x="1020725" y="388089"/>
                  <a:pt x="637953" y="425303"/>
                </a:cubicBezTo>
                <a:cubicBezTo>
                  <a:pt x="255181" y="462517"/>
                  <a:pt x="127590" y="342900"/>
                  <a:pt x="0" y="223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577042" y="1732707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PRG for U-Polynomials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51920" y="3429000"/>
            <a:ext cx="201622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Rigid Sets</a:t>
            </a:r>
            <a:endParaRPr lang="he-I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 rot="2003940">
            <a:off x="3639666" y="2793505"/>
            <a:ext cx="867921" cy="510799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reeform 37"/>
          <p:cNvSpPr/>
          <p:nvPr/>
        </p:nvSpPr>
        <p:spPr>
          <a:xfrm rot="10260643">
            <a:off x="4627659" y="2191693"/>
            <a:ext cx="208346" cy="232042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Freeform 38"/>
          <p:cNvSpPr/>
          <p:nvPr/>
        </p:nvSpPr>
        <p:spPr>
          <a:xfrm rot="5013582">
            <a:off x="5063134" y="3218836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 39"/>
          <p:cNvSpPr/>
          <p:nvPr/>
        </p:nvSpPr>
        <p:spPr>
          <a:xfrm rot="12427542">
            <a:off x="5459113" y="4429138"/>
            <a:ext cx="1353925" cy="520001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Freeform 35"/>
          <p:cNvSpPr/>
          <p:nvPr/>
        </p:nvSpPr>
        <p:spPr>
          <a:xfrm rot="5013582">
            <a:off x="5328816" y="3236231"/>
            <a:ext cx="291997" cy="136168"/>
          </a:xfrm>
          <a:custGeom>
            <a:avLst/>
            <a:gdLst>
              <a:gd name="connsiteX0" fmla="*/ 0 w 882502"/>
              <a:gd name="connsiteY0" fmla="*/ 0 h 637954"/>
              <a:gd name="connsiteX1" fmla="*/ 882502 w 882502"/>
              <a:gd name="connsiteY1" fmla="*/ 637954 h 637954"/>
              <a:gd name="connsiteX2" fmla="*/ 882502 w 882502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502" h="637954">
                <a:moveTo>
                  <a:pt x="0" y="0"/>
                </a:moveTo>
                <a:lnTo>
                  <a:pt x="882502" y="637954"/>
                </a:lnTo>
                <a:lnTo>
                  <a:pt x="882502" y="63795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0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2203</Words>
  <Application>Microsoft Office PowerPoint</Application>
  <PresentationFormat>On-screen Show (4:3)</PresentationFormat>
  <Paragraphs>260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On Rigid Matrices and U-Polynomials</vt:lpstr>
      <vt:lpstr>Matrix Rigidity</vt:lpstr>
      <vt:lpstr>Motivation from Algebraic Circuit Complexity</vt:lpstr>
      <vt:lpstr>Motivation from Algebraic Circuit Complexity</vt:lpstr>
      <vt:lpstr>Set Rigidity</vt:lpstr>
      <vt:lpstr>Contributions of this Work</vt:lpstr>
      <vt:lpstr>Contributions of this Work</vt:lpstr>
      <vt:lpstr>Contributions of this Work</vt:lpstr>
      <vt:lpstr>Contributions of this Work</vt:lpstr>
      <vt:lpstr>U-Polynomials</vt:lpstr>
      <vt:lpstr>Theorem 1</vt:lpstr>
      <vt:lpstr>Fooling Polynomials</vt:lpstr>
      <vt:lpstr>Proof Idea</vt:lpstr>
      <vt:lpstr>Proof Idea</vt:lpstr>
      <vt:lpstr>Proof Idea</vt:lpstr>
      <vt:lpstr>Rigid Sets from Small-Bias Sets</vt:lpstr>
      <vt:lpstr>Small-Bias Sets</vt:lpstr>
      <vt:lpstr>(Large..) Small-Bias Sets are Rigid</vt:lpstr>
      <vt:lpstr>(Large..) Small-Bias Sets are Rigid</vt:lpstr>
      <vt:lpstr>(Large..) Small-Bias Sets are Rigid</vt:lpstr>
      <vt:lpstr>A Proof of the Lemma</vt:lpstr>
      <vt:lpstr>A Proof of the Lemma</vt:lpstr>
      <vt:lpstr>PowerPoint Presentation</vt:lpstr>
      <vt:lpstr>Unbalanced Expanders</vt:lpstr>
      <vt:lpstr>Rigid Sets from Unbalanced Expanders</vt:lpstr>
      <vt:lpstr>Rigid Sets from Unbalanced Expanders</vt:lpstr>
      <vt:lpstr>Rigid Sets from Unbalanced Expanders</vt:lpstr>
      <vt:lpstr>Rigid Sets from Unbalanced Expanders</vt:lpstr>
      <vt:lpstr>The Remote Set Problem [AlonPanigrahyYekhanin09, ArvindSrinivasan10]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</cp:lastModifiedBy>
  <cp:revision>734</cp:revision>
  <dcterms:created xsi:type="dcterms:W3CDTF">2011-08-15T07:34:47Z</dcterms:created>
  <dcterms:modified xsi:type="dcterms:W3CDTF">2013-01-14T08:35:18Z</dcterms:modified>
</cp:coreProperties>
</file>