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299" r:id="rId3"/>
    <p:sldId id="310" r:id="rId4"/>
    <p:sldId id="312" r:id="rId5"/>
    <p:sldId id="318" r:id="rId6"/>
    <p:sldId id="319" r:id="rId7"/>
    <p:sldId id="257" r:id="rId8"/>
    <p:sldId id="259" r:id="rId9"/>
    <p:sldId id="295" r:id="rId10"/>
    <p:sldId id="330" r:id="rId11"/>
    <p:sldId id="266" r:id="rId12"/>
    <p:sldId id="267" r:id="rId13"/>
    <p:sldId id="329" r:id="rId14"/>
    <p:sldId id="268" r:id="rId15"/>
    <p:sldId id="260" r:id="rId16"/>
    <p:sldId id="261" r:id="rId17"/>
    <p:sldId id="300" r:id="rId18"/>
    <p:sldId id="337" r:id="rId19"/>
    <p:sldId id="263" r:id="rId20"/>
    <p:sldId id="270" r:id="rId21"/>
    <p:sldId id="331" r:id="rId22"/>
    <p:sldId id="332" r:id="rId23"/>
    <p:sldId id="333" r:id="rId24"/>
    <p:sldId id="317" r:id="rId25"/>
    <p:sldId id="334" r:id="rId26"/>
    <p:sldId id="324" r:id="rId27"/>
    <p:sldId id="335" r:id="rId28"/>
    <p:sldId id="336" r:id="rId29"/>
    <p:sldId id="322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252"/>
    <p:restoredTop sz="94708"/>
  </p:normalViewPr>
  <p:slideViewPr>
    <p:cSldViewPr snapToGrid="0" snapToObjects="1">
      <p:cViewPr varScale="1">
        <p:scale>
          <a:sx n="88" d="100"/>
          <a:sy n="88" d="100"/>
        </p:scale>
        <p:origin x="7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1367D-6C75-884A-A8AC-F1CFC38D8921}" type="datetimeFigureOut">
              <a:rPr lang="en-US" smtClean="0"/>
              <a:t>6/27/18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E597B-FB3A-144A-8A2B-CF668F897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06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7F87DDF-B4A7-4374-9982-9BE69F8BC263}" type="slidenum">
              <a:rPr lang="en-GB" altLang="he-IL"/>
              <a:pPr/>
              <a:t>4</a:t>
            </a:fld>
            <a:endParaRPr lang="en-GB" altLang="he-IL"/>
          </a:p>
        </p:txBody>
      </p:sp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 alt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F94D1D-6EC0-3E43-B356-181040A0E2DA}" type="slidenum">
              <a:rPr lang="en-US"/>
              <a:pPr/>
              <a:t>8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F94D1D-6EC0-3E43-B356-181040A0E2DA}" type="slidenum">
              <a:rPr lang="en-US"/>
              <a:pPr/>
              <a:t>12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31C03A-CB29-1342-96F1-0F7390FD50B6}" type="slidenum">
              <a:rPr lang="en-US"/>
              <a:pPr/>
              <a:t>13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9E492C-AD14-F245-AE40-0AC6D9157FE0}" type="slidenum">
              <a:rPr lang="en-US"/>
              <a:pPr/>
              <a:t>14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DD3BD4-DBE2-B94D-9247-AB72422B7D2F}" type="slidenum">
              <a:rPr lang="en-US"/>
              <a:pPr/>
              <a:t>15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DD3BD4-DBE2-B94D-9247-AB72422B7D2F}" type="slidenum">
              <a:rPr lang="en-US"/>
              <a:pPr/>
              <a:t>16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DD3BD4-DBE2-B94D-9247-AB72422B7D2F}" type="slidenum">
              <a:rPr lang="en-US"/>
              <a:pPr/>
              <a:t>22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14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D579-6944-4D45-84AC-75F9F1DD5372}" type="datetimeFigureOut">
              <a:rPr lang="en-US" smtClean="0"/>
              <a:t>6/27/18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8900-90A4-5B4A-A7BB-F62EE032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76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D579-6944-4D45-84AC-75F9F1DD5372}" type="datetimeFigureOut">
              <a:rPr lang="en-US" smtClean="0"/>
              <a:t>6/27/18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8900-90A4-5B4A-A7BB-F62EE032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4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D579-6944-4D45-84AC-75F9F1DD5372}" type="datetimeFigureOut">
              <a:rPr lang="en-US" smtClean="0"/>
              <a:t>6/27/18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8900-90A4-5B4A-A7BB-F62EE032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68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B44F66D-CC4C-F041-BB3D-6340690058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9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400">
                <a:solidFill>
                  <a:srgbClr val="791A3E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892969" y="1946672"/>
            <a:ext cx="7358063" cy="4018359"/>
          </a:xfrm>
          <a:prstGeom prst="rect">
            <a:avLst/>
          </a:prstGeom>
        </p:spPr>
        <p:txBody>
          <a:bodyPr/>
          <a:lstStyle>
            <a:lvl1pPr>
              <a:spcBef>
                <a:spcPts val="1687"/>
              </a:spcBef>
              <a:buSzPct val="100000"/>
              <a:defRPr sz="2500"/>
            </a:lvl1pPr>
            <a:lvl2pPr>
              <a:spcBef>
                <a:spcPts val="1687"/>
              </a:spcBef>
              <a:buSzPct val="100000"/>
              <a:defRPr sz="2100"/>
            </a:lvl2pPr>
            <a:lvl3pPr>
              <a:spcBef>
                <a:spcPts val="1687"/>
              </a:spcBef>
              <a:buSzPct val="100000"/>
              <a:defRPr sz="1800"/>
            </a:lvl3pPr>
            <a:lvl4pPr>
              <a:spcBef>
                <a:spcPts val="1687"/>
              </a:spcBef>
              <a:buSzPct val="100000"/>
            </a:lvl4pPr>
            <a:lvl5pPr>
              <a:spcBef>
                <a:spcPts val="1687"/>
              </a:spcBef>
              <a:buSzPct val="100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8922530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D579-6944-4D45-84AC-75F9F1DD5372}" type="datetimeFigureOut">
              <a:rPr lang="en-US" smtClean="0"/>
              <a:t>6/27/18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8900-90A4-5B4A-A7BB-F62EE032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01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D579-6944-4D45-84AC-75F9F1DD5372}" type="datetimeFigureOut">
              <a:rPr lang="en-US" smtClean="0"/>
              <a:t>6/27/18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8900-90A4-5B4A-A7BB-F62EE032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6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D579-6944-4D45-84AC-75F9F1DD5372}" type="datetimeFigureOut">
              <a:rPr lang="en-US" smtClean="0"/>
              <a:t>6/27/18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8900-90A4-5B4A-A7BB-F62EE032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2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D579-6944-4D45-84AC-75F9F1DD5372}" type="datetimeFigureOut">
              <a:rPr lang="en-US" smtClean="0"/>
              <a:t>6/27/18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8900-90A4-5B4A-A7BB-F62EE032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26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D579-6944-4D45-84AC-75F9F1DD5372}" type="datetimeFigureOut">
              <a:rPr lang="en-US" smtClean="0"/>
              <a:t>6/27/18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8900-90A4-5B4A-A7BB-F62EE032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01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D579-6944-4D45-84AC-75F9F1DD5372}" type="datetimeFigureOut">
              <a:rPr lang="en-US" smtClean="0"/>
              <a:t>6/27/18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8900-90A4-5B4A-A7BB-F62EE032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2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D579-6944-4D45-84AC-75F9F1DD5372}" type="datetimeFigureOut">
              <a:rPr lang="en-US" smtClean="0"/>
              <a:t>6/27/18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8900-90A4-5B4A-A7BB-F62EE032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D579-6944-4D45-84AC-75F9F1DD5372}" type="datetimeFigureOut">
              <a:rPr lang="en-US" smtClean="0"/>
              <a:t>6/27/18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F8900-90A4-5B4A-A7BB-F62EE032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6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D579-6944-4D45-84AC-75F9F1DD5372}" type="datetimeFigureOut">
              <a:rPr lang="en-US" smtClean="0"/>
              <a:t>6/27/18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F8900-90A4-5B4A-A7BB-F62EE032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emf"/><Relationship Id="rId5" Type="http://schemas.openxmlformats.org/officeDocument/2006/relationships/image" Target="../media/image5.emf"/><Relationship Id="rId4" Type="http://schemas.openxmlformats.org/officeDocument/2006/relationships/image" Target="../media/image9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357" y="2130425"/>
            <a:ext cx="8028213" cy="1470025"/>
          </a:xfrm>
        </p:spPr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Randomness Extractors: An 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93371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David Zuckerman</a:t>
            </a:r>
          </a:p>
          <a:p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University of Texas at Austin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546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096C7-F091-A844-98E9-88CE9540F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Circumventing This Impossibility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B8BE5-06B9-764E-AC56-4DEFE1942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Seedless extractors</a:t>
            </a:r>
          </a:p>
          <a:p>
            <a:pPr lvl="1"/>
            <a:r>
              <a:rPr lang="en-US" dirty="0"/>
              <a:t>Assume source has additional structure.</a:t>
            </a:r>
          </a:p>
          <a:p>
            <a:r>
              <a:rPr lang="en-US" dirty="0"/>
              <a:t>Seeded extractors</a:t>
            </a:r>
          </a:p>
          <a:p>
            <a:pPr lvl="1"/>
            <a:r>
              <a:rPr lang="en-US" dirty="0"/>
              <a:t>Add short uniformly random string.</a:t>
            </a:r>
          </a:p>
          <a:p>
            <a:pPr lvl="1"/>
            <a:r>
              <a:rPr lang="en-US" dirty="0"/>
              <a:t>Has many applications to other areas.</a:t>
            </a:r>
          </a:p>
          <a:p>
            <a:r>
              <a:rPr lang="en-US" dirty="0"/>
              <a:t>2-source extractors</a:t>
            </a:r>
          </a:p>
          <a:p>
            <a:pPr lvl="1"/>
            <a:r>
              <a:rPr lang="en-US" dirty="0"/>
              <a:t>Extract from 2 independent sources.</a:t>
            </a:r>
          </a:p>
        </p:txBody>
      </p:sp>
    </p:spTree>
    <p:extLst>
      <p:ext uri="{BB962C8B-B14F-4D97-AF65-F5344CB8AC3E}">
        <p14:creationId xmlns:p14="http://schemas.microsoft.com/office/powerpoint/2010/main" val="81805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Seedless (Deterministic) Extractors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90132"/>
          </a:xfrm>
        </p:spPr>
        <p:txBody>
          <a:bodyPr>
            <a:normAutofit/>
          </a:bodyPr>
          <a:lstStyle/>
          <a:p>
            <a:r>
              <a:rPr lang="en-US" dirty="0"/>
              <a:t>Probabilistic Method:  If F has ≤             sources of min-entropy k:</a:t>
            </a:r>
          </a:p>
          <a:p>
            <a:pPr marL="0" indent="0">
              <a:buNone/>
            </a:pPr>
            <a:r>
              <a:rPr lang="en-US" dirty="0"/>
              <a:t>	Can extract m=(1-α)k bits with error 2</a:t>
            </a:r>
            <a:r>
              <a:rPr lang="en-US" baseline="30000" dirty="0"/>
              <a:t>-αk/3</a:t>
            </a:r>
            <a:r>
              <a:rPr lang="en-US" dirty="0"/>
              <a:t>.</a:t>
            </a:r>
          </a:p>
          <a:p>
            <a:r>
              <a:rPr lang="en-US" dirty="0"/>
              <a:t>Algebraic sources:</a:t>
            </a:r>
          </a:p>
          <a:p>
            <a:pPr lvl="1"/>
            <a:r>
              <a:rPr lang="en-US" dirty="0"/>
              <a:t>Bit-fixing, affine, additive, polynomial, variety.</a:t>
            </a:r>
          </a:p>
          <a:p>
            <a:r>
              <a:rPr lang="en-US" dirty="0"/>
              <a:t>Complexity-theoretic sources:</a:t>
            </a:r>
          </a:p>
          <a:p>
            <a:pPr lvl="1"/>
            <a:r>
              <a:rPr lang="en-US" dirty="0"/>
              <a:t>AC</a:t>
            </a:r>
            <a:r>
              <a:rPr lang="en-US" baseline="30000" dirty="0"/>
              <a:t>0</a:t>
            </a:r>
            <a:r>
              <a:rPr lang="en-US" dirty="0"/>
              <a:t> sources, small-space sources.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9686" y="1690605"/>
            <a:ext cx="1016000" cy="36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46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Seeded Extractor</a:t>
            </a:r>
            <a:br>
              <a:rPr lang="en-US" sz="4000" dirty="0"/>
            </a:br>
            <a:r>
              <a:rPr lang="en-US" sz="2800" dirty="0"/>
              <a:t>[Nisan-Z ‘93,…, </a:t>
            </a:r>
            <a:r>
              <a:rPr lang="en-US" sz="2800" dirty="0" err="1"/>
              <a:t>Guruswami-Umans-Vadhan</a:t>
            </a:r>
            <a:r>
              <a:rPr lang="en-US" sz="2800" dirty="0"/>
              <a:t> </a:t>
            </a:r>
            <a:r>
              <a:rPr lang="fr-FR" sz="2800" dirty="0"/>
              <a:t>’</a:t>
            </a:r>
            <a:r>
              <a:rPr lang="en-US" sz="2800" dirty="0"/>
              <a:t>07,…]</a:t>
            </a:r>
            <a:endParaRPr lang="en-US" dirty="0"/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4463370" y="3506466"/>
            <a:ext cx="1143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/>
              <a:t>Ext</a:t>
            </a:r>
          </a:p>
        </p:txBody>
      </p:sp>
      <p:sp>
        <p:nvSpPr>
          <p:cNvPr id="91140" name="Line 4"/>
          <p:cNvSpPr>
            <a:spLocks noChangeShapeType="1"/>
          </p:cNvSpPr>
          <p:nvPr/>
        </p:nvSpPr>
        <p:spPr bwMode="auto">
          <a:xfrm>
            <a:off x="3797526" y="3963666"/>
            <a:ext cx="66584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2694895" y="3947791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2146527" y="3363137"/>
            <a:ext cx="92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 n bits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5606370" y="3963666"/>
            <a:ext cx="64044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6137955" y="3332294"/>
            <a:ext cx="17083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m =.99k bits</a:t>
            </a: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5800045" y="4081595"/>
            <a:ext cx="23482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 statistical error </a:t>
            </a:r>
            <a:r>
              <a:rPr lang="en-US" sz="2400" dirty="0">
                <a:latin typeface="Symbol" charset="0"/>
              </a:rPr>
              <a:t></a:t>
            </a:r>
            <a:endParaRPr lang="en-US" sz="2400" dirty="0"/>
          </a:p>
        </p:txBody>
      </p:sp>
      <p:sp>
        <p:nvSpPr>
          <p:cNvPr id="91147" name="Line 11"/>
          <p:cNvSpPr>
            <a:spLocks noChangeShapeType="1"/>
          </p:cNvSpPr>
          <p:nvPr/>
        </p:nvSpPr>
        <p:spPr bwMode="auto">
          <a:xfrm>
            <a:off x="4996770" y="2895052"/>
            <a:ext cx="0" cy="61141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2832120" y="2006192"/>
            <a:ext cx="4329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/>
              <a:t>d=O(log (n/</a:t>
            </a:r>
            <a:r>
              <a:rPr lang="en-US" sz="2400" dirty="0" err="1"/>
              <a:t>ε</a:t>
            </a:r>
            <a:r>
              <a:rPr lang="en-US" sz="2400" dirty="0"/>
              <a:t>)) random bit seed Y</a:t>
            </a:r>
          </a:p>
        </p:txBody>
      </p:sp>
      <p:sp>
        <p:nvSpPr>
          <p:cNvPr id="3" name="Rectangle 2"/>
          <p:cNvSpPr/>
          <p:nvPr/>
        </p:nvSpPr>
        <p:spPr>
          <a:xfrm>
            <a:off x="4750026" y="2550337"/>
            <a:ext cx="489857" cy="3447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46956" y="3820337"/>
            <a:ext cx="1850570" cy="3537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67457" y="3820337"/>
            <a:ext cx="1324427" cy="3537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46813" y="3820337"/>
            <a:ext cx="1360714" cy="3537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9413" y="4383219"/>
            <a:ext cx="1574800" cy="3175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950357" y="5606143"/>
            <a:ext cx="5249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Strong extractor:  (Ext(X,Y),Y) </a:t>
            </a:r>
            <a:r>
              <a:rPr lang="en-US" sz="2400" dirty="0">
                <a:latin typeface="Symbol" charset="0"/>
              </a:rPr>
              <a:t></a:t>
            </a:r>
            <a:r>
              <a:rPr lang="en-US" sz="2400" baseline="-10000" dirty="0" err="1">
                <a:latin typeface="Symbol" charset="0"/>
              </a:rPr>
              <a:t>ε</a:t>
            </a:r>
            <a:r>
              <a:rPr lang="en-US" sz="2400" dirty="0"/>
              <a:t> Uniform </a:t>
            </a:r>
          </a:p>
        </p:txBody>
      </p:sp>
    </p:spTree>
    <p:extLst>
      <p:ext uri="{BB962C8B-B14F-4D97-AF65-F5344CB8AC3E}">
        <p14:creationId xmlns:p14="http://schemas.microsoft.com/office/powerpoint/2010/main" val="149210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of Seeded Extractors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Pseudorandom Generators [Nisan-Z, Z, </a:t>
            </a:r>
            <a:r>
              <a:rPr lang="en-US" sz="2400" dirty="0" err="1"/>
              <a:t>Impagliazzo</a:t>
            </a:r>
            <a:r>
              <a:rPr lang="en-US" sz="2400" dirty="0"/>
              <a:t>-</a:t>
            </a:r>
            <a:r>
              <a:rPr lang="en-US" sz="2400" dirty="0" err="1"/>
              <a:t>Meka</a:t>
            </a:r>
            <a:r>
              <a:rPr lang="en-US" sz="2400" dirty="0"/>
              <a:t>-Z]</a:t>
            </a:r>
          </a:p>
          <a:p>
            <a:r>
              <a:rPr lang="en-US" sz="2400" dirty="0"/>
              <a:t>Cryptography [Lu, </a:t>
            </a:r>
            <a:r>
              <a:rPr lang="en-US" sz="2400" dirty="0" err="1"/>
              <a:t>Vadhan</a:t>
            </a:r>
            <a:r>
              <a:rPr lang="en-US" sz="2400" dirty="0"/>
              <a:t>, CDHKS, </a:t>
            </a:r>
            <a:r>
              <a:rPr lang="en-US" sz="2400" dirty="0" err="1"/>
              <a:t>Dodis</a:t>
            </a:r>
            <a:r>
              <a:rPr lang="en-US" sz="2400" dirty="0"/>
              <a:t>-Smith, </a:t>
            </a:r>
            <a:r>
              <a:rPr lang="en-US" sz="2400" dirty="0" err="1"/>
              <a:t>Dodis-Wichs</a:t>
            </a:r>
            <a:r>
              <a:rPr lang="en-US" sz="2400" dirty="0"/>
              <a:t>]</a:t>
            </a:r>
          </a:p>
          <a:p>
            <a:r>
              <a:rPr lang="en-US" sz="2400" dirty="0"/>
              <a:t>Expander graphs and </a:t>
            </a:r>
            <a:r>
              <a:rPr lang="en-US" sz="2400" dirty="0" err="1"/>
              <a:t>superconcentrators</a:t>
            </a:r>
            <a:r>
              <a:rPr lang="en-US" sz="2400" dirty="0"/>
              <a:t> [</a:t>
            </a:r>
            <a:r>
              <a:rPr lang="en-US" sz="2400" dirty="0" err="1"/>
              <a:t>Wigderson</a:t>
            </a:r>
            <a:r>
              <a:rPr lang="en-US" sz="2400" dirty="0"/>
              <a:t>-Z]</a:t>
            </a:r>
          </a:p>
          <a:p>
            <a:r>
              <a:rPr lang="en-US" sz="2400" dirty="0"/>
              <a:t>Coding theory [Ta-</a:t>
            </a:r>
            <a:r>
              <a:rPr lang="en-US" sz="2400" dirty="0" err="1"/>
              <a:t>Shma</a:t>
            </a:r>
            <a:r>
              <a:rPr lang="en-US" sz="2400" dirty="0"/>
              <a:t>-Z]</a:t>
            </a:r>
          </a:p>
          <a:p>
            <a:r>
              <a:rPr lang="en-US" sz="2400" dirty="0"/>
              <a:t>Hardness of approximation [Z, </a:t>
            </a:r>
            <a:r>
              <a:rPr lang="en-US" sz="2400" dirty="0" err="1"/>
              <a:t>Umans</a:t>
            </a:r>
            <a:r>
              <a:rPr lang="en-US" sz="2400" dirty="0"/>
              <a:t>, Mossel-</a:t>
            </a:r>
            <a:r>
              <a:rPr lang="en-US" sz="2400" dirty="0" err="1"/>
              <a:t>Umans</a:t>
            </a:r>
            <a:r>
              <a:rPr lang="en-US" sz="2400" dirty="0"/>
              <a:t>]</a:t>
            </a:r>
          </a:p>
          <a:p>
            <a:r>
              <a:rPr lang="en-US" sz="2400" dirty="0"/>
              <a:t>Data structures [Fiat-</a:t>
            </a:r>
            <a:r>
              <a:rPr lang="en-US" sz="2400" dirty="0" err="1"/>
              <a:t>Naor</a:t>
            </a:r>
            <a:r>
              <a:rPr lang="en-US" sz="2400" dirty="0"/>
              <a:t>, Z, BMRV, Ta-</a:t>
            </a:r>
            <a:r>
              <a:rPr lang="en-US" sz="2400" dirty="0" err="1"/>
              <a:t>Shma</a:t>
            </a:r>
            <a:r>
              <a:rPr lang="en-US" sz="2400" dirty="0"/>
              <a:t>]</a:t>
            </a:r>
          </a:p>
          <a:p>
            <a:r>
              <a:rPr lang="en-US" sz="2400" dirty="0"/>
              <a:t>Efficient deterministic sorting [</a:t>
            </a:r>
            <a:r>
              <a:rPr lang="en-US" sz="2400" dirty="0" err="1"/>
              <a:t>Pippenger</a:t>
            </a:r>
            <a:r>
              <a:rPr lang="en-US" sz="2400" dirty="0"/>
              <a:t>]</a:t>
            </a:r>
          </a:p>
          <a:p>
            <a:r>
              <a:rPr lang="en-US" sz="2400" dirty="0"/>
              <a:t>Time-space tradeoffs [</a:t>
            </a:r>
            <a:r>
              <a:rPr lang="en-US" sz="2400" dirty="0" err="1"/>
              <a:t>Sipser</a:t>
            </a:r>
            <a:r>
              <a:rPr lang="en-US" sz="2400" dirty="0"/>
              <a:t>]</a:t>
            </a:r>
          </a:p>
          <a:p>
            <a:r>
              <a:rPr lang="en-US" sz="2400" dirty="0"/>
              <a:t>Lower bounds [Tell]</a:t>
            </a:r>
          </a:p>
        </p:txBody>
      </p:sp>
    </p:spTree>
    <p:extLst>
      <p:ext uri="{BB962C8B-B14F-4D97-AF65-F5344CB8AC3E}">
        <p14:creationId xmlns:p14="http://schemas.microsoft.com/office/powerpoint/2010/main" val="4190244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7907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Use in Privacy Amplification</a:t>
            </a:r>
            <a:br>
              <a:rPr lang="en-US" dirty="0"/>
            </a:br>
            <a:r>
              <a:rPr lang="en-US" sz="2800" dirty="0"/>
              <a:t>[Bennett, Brassard, Robert 1985]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4033837"/>
            <a:ext cx="7772400" cy="8648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Goal:  convert weak shared secret X to uniform secret.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Unbounded passive adversary.</a:t>
            </a:r>
          </a:p>
        </p:txBody>
      </p:sp>
      <p:pic>
        <p:nvPicPr>
          <p:cNvPr id="58372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990326"/>
            <a:ext cx="2209800" cy="1825625"/>
          </a:xfrm>
        </p:spPr>
      </p:pic>
      <p:sp>
        <p:nvSpPr>
          <p:cNvPr id="58373" name="Line 5"/>
          <p:cNvSpPr>
            <a:spLocks noChangeShapeType="1"/>
          </p:cNvSpPr>
          <p:nvPr/>
        </p:nvSpPr>
        <p:spPr bwMode="auto">
          <a:xfrm>
            <a:off x="3124200" y="3144063"/>
            <a:ext cx="3200400" cy="0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837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853801"/>
            <a:ext cx="2133600" cy="19716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37919" y="1831576"/>
            <a:ext cx="1574800" cy="317500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 flipH="1">
            <a:off x="3124200" y="1990326"/>
            <a:ext cx="669860" cy="158750"/>
          </a:xfrm>
          <a:prstGeom prst="straightConnector1">
            <a:avLst/>
          </a:prstGeom>
          <a:ln w="1905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5624043" y="1990326"/>
            <a:ext cx="700557" cy="278279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082665" y="2707330"/>
            <a:ext cx="941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public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67658" y="5024279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Pick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31339" y="5092244"/>
            <a:ext cx="1816100" cy="393700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3830507" y="5421932"/>
            <a:ext cx="2386681" cy="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71066" y="489871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7754" y="5837435"/>
            <a:ext cx="8022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Shared secret = Ext(X,Y).  Correct by strong extractor definition.</a:t>
            </a:r>
          </a:p>
        </p:txBody>
      </p:sp>
    </p:spTree>
    <p:extLst>
      <p:ext uri="{BB962C8B-B14F-4D97-AF65-F5344CB8AC3E}">
        <p14:creationId xmlns:p14="http://schemas.microsoft.com/office/powerpoint/2010/main" val="56418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1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Graph-Theoretic View: </a:t>
            </a:r>
            <a:br>
              <a:rPr lang="en-US" dirty="0"/>
            </a:br>
            <a:r>
              <a:rPr lang="en-US" dirty="0"/>
              <a:t>“Expansion”</a:t>
            </a:r>
          </a:p>
        </p:txBody>
      </p:sp>
      <p:sp>
        <p:nvSpPr>
          <p:cNvPr id="202755" name="Oval 3"/>
          <p:cNvSpPr>
            <a:spLocks noChangeArrowheads="1"/>
          </p:cNvSpPr>
          <p:nvPr/>
        </p:nvSpPr>
        <p:spPr bwMode="auto">
          <a:xfrm>
            <a:off x="6019800" y="2743200"/>
            <a:ext cx="1752600" cy="205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56" name="Oval 4"/>
          <p:cNvSpPr>
            <a:spLocks noChangeArrowheads="1"/>
          </p:cNvSpPr>
          <p:nvPr/>
        </p:nvSpPr>
        <p:spPr bwMode="auto">
          <a:xfrm>
            <a:off x="6400800" y="2971800"/>
            <a:ext cx="1371600" cy="1676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Symbol" charset="0"/>
              </a:rPr>
              <a:t></a:t>
            </a:r>
            <a:r>
              <a:rPr lang="en-US" sz="2400"/>
              <a:t> (1-</a:t>
            </a:r>
            <a:r>
              <a:rPr lang="en-US" sz="2400">
                <a:latin typeface="Symbol" charset="0"/>
              </a:rPr>
              <a:t></a:t>
            </a:r>
            <a:r>
              <a:rPr lang="en-US" sz="2400"/>
              <a:t>)M</a:t>
            </a:r>
          </a:p>
        </p:txBody>
      </p:sp>
      <p:sp>
        <p:nvSpPr>
          <p:cNvPr id="202757" name="Oval 5"/>
          <p:cNvSpPr>
            <a:spLocks noChangeArrowheads="1"/>
          </p:cNvSpPr>
          <p:nvPr/>
        </p:nvSpPr>
        <p:spPr bwMode="auto">
          <a:xfrm>
            <a:off x="762000" y="1600200"/>
            <a:ext cx="3733800" cy="472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58" name="Oval 6"/>
          <p:cNvSpPr>
            <a:spLocks noChangeArrowheads="1"/>
          </p:cNvSpPr>
          <p:nvPr/>
        </p:nvSpPr>
        <p:spPr bwMode="auto">
          <a:xfrm>
            <a:off x="2209800" y="2133600"/>
            <a:ext cx="2057400" cy="2743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Symbol" charset="0"/>
              </a:rPr>
              <a:t></a:t>
            </a:r>
            <a:r>
              <a:rPr lang="en-US" sz="2800"/>
              <a:t> K=2</a:t>
            </a:r>
            <a:r>
              <a:rPr lang="en-US" sz="2800" baseline="30000"/>
              <a:t>k</a:t>
            </a:r>
          </a:p>
        </p:txBody>
      </p:sp>
      <p:sp>
        <p:nvSpPr>
          <p:cNvPr id="202759" name="Line 7"/>
          <p:cNvSpPr>
            <a:spLocks noChangeShapeType="1"/>
          </p:cNvSpPr>
          <p:nvPr/>
        </p:nvSpPr>
        <p:spPr bwMode="auto">
          <a:xfrm>
            <a:off x="3352800" y="30480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60" name="Line 8"/>
          <p:cNvSpPr>
            <a:spLocks noChangeShapeType="1"/>
          </p:cNvSpPr>
          <p:nvPr/>
        </p:nvSpPr>
        <p:spPr bwMode="auto">
          <a:xfrm>
            <a:off x="3352800" y="3048000"/>
            <a:ext cx="388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61" name="Line 9"/>
          <p:cNvSpPr>
            <a:spLocks noChangeShapeType="1"/>
          </p:cNvSpPr>
          <p:nvPr/>
        </p:nvSpPr>
        <p:spPr bwMode="auto">
          <a:xfrm>
            <a:off x="3352800" y="3048000"/>
            <a:ext cx="3810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62" name="Text Box 10"/>
          <p:cNvSpPr txBox="1">
            <a:spLocks noChangeArrowheads="1"/>
          </p:cNvSpPr>
          <p:nvPr/>
        </p:nvSpPr>
        <p:spPr bwMode="auto">
          <a:xfrm>
            <a:off x="4572000" y="38862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D=2</a:t>
            </a:r>
            <a:r>
              <a:rPr lang="en-US" sz="2800" baseline="30000"/>
              <a:t>d</a:t>
            </a:r>
          </a:p>
        </p:txBody>
      </p:sp>
      <p:sp>
        <p:nvSpPr>
          <p:cNvPr id="202763" name="Text Box 11"/>
          <p:cNvSpPr txBox="1">
            <a:spLocks noChangeArrowheads="1"/>
          </p:cNvSpPr>
          <p:nvPr/>
        </p:nvSpPr>
        <p:spPr bwMode="auto">
          <a:xfrm>
            <a:off x="990600" y="12954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N=2</a:t>
            </a:r>
            <a:r>
              <a:rPr lang="en-US" sz="2800" baseline="30000"/>
              <a:t>n</a:t>
            </a:r>
          </a:p>
        </p:txBody>
      </p:sp>
      <p:sp>
        <p:nvSpPr>
          <p:cNvPr id="202764" name="Text Box 12"/>
          <p:cNvSpPr txBox="1">
            <a:spLocks noChangeArrowheads="1"/>
          </p:cNvSpPr>
          <p:nvPr/>
        </p:nvSpPr>
        <p:spPr bwMode="auto">
          <a:xfrm>
            <a:off x="6705600" y="22098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M=2</a:t>
            </a:r>
            <a:r>
              <a:rPr lang="en-US" sz="2800" baseline="30000"/>
              <a:t>m</a:t>
            </a:r>
          </a:p>
        </p:txBody>
      </p:sp>
      <p:sp>
        <p:nvSpPr>
          <p:cNvPr id="202765" name="Arc 13"/>
          <p:cNvSpPr>
            <a:spLocks/>
          </p:cNvSpPr>
          <p:nvPr/>
        </p:nvSpPr>
        <p:spPr bwMode="auto">
          <a:xfrm>
            <a:off x="3962400" y="2667000"/>
            <a:ext cx="914400" cy="1206500"/>
          </a:xfrm>
          <a:custGeom>
            <a:avLst/>
            <a:gdLst>
              <a:gd name="G0" fmla="+- 0 0 0"/>
              <a:gd name="G1" fmla="+- 12741 0 0"/>
              <a:gd name="G2" fmla="+- 21600 0 0"/>
              <a:gd name="T0" fmla="*/ 17441 w 21600"/>
              <a:gd name="T1" fmla="*/ 0 h 27159"/>
              <a:gd name="T2" fmla="*/ 16082 w 21600"/>
              <a:gd name="T3" fmla="*/ 27159 h 27159"/>
              <a:gd name="T4" fmla="*/ 0 w 21600"/>
              <a:gd name="T5" fmla="*/ 12741 h 27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7159" fill="none" extrusionOk="0">
                <a:moveTo>
                  <a:pt x="17441" y="-1"/>
                </a:moveTo>
                <a:cubicBezTo>
                  <a:pt x="20143" y="3698"/>
                  <a:pt x="21600" y="8160"/>
                  <a:pt x="21600" y="12741"/>
                </a:cubicBezTo>
                <a:cubicBezTo>
                  <a:pt x="21600" y="18062"/>
                  <a:pt x="19635" y="23197"/>
                  <a:pt x="16082" y="27159"/>
                </a:cubicBezTo>
              </a:path>
              <a:path w="21600" h="27159" stroke="0" extrusionOk="0">
                <a:moveTo>
                  <a:pt x="17441" y="-1"/>
                </a:moveTo>
                <a:cubicBezTo>
                  <a:pt x="20143" y="3698"/>
                  <a:pt x="21600" y="8160"/>
                  <a:pt x="21600" y="12741"/>
                </a:cubicBezTo>
                <a:cubicBezTo>
                  <a:pt x="21600" y="18062"/>
                  <a:pt x="19635" y="23197"/>
                  <a:pt x="16082" y="27159"/>
                </a:cubicBezTo>
                <a:lnTo>
                  <a:pt x="0" y="1274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66" name="Text Box 14"/>
          <p:cNvSpPr txBox="1">
            <a:spLocks noChangeArrowheads="1"/>
          </p:cNvSpPr>
          <p:nvPr/>
        </p:nvSpPr>
        <p:spPr bwMode="auto">
          <a:xfrm>
            <a:off x="5089525" y="4944413"/>
            <a:ext cx="378821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Can use this to construct</a:t>
            </a:r>
          </a:p>
          <a:p>
            <a:r>
              <a:rPr lang="en-US" sz="2800" dirty="0"/>
              <a:t>expanders beating</a:t>
            </a:r>
          </a:p>
          <a:p>
            <a:r>
              <a:rPr lang="en-US" sz="2800" dirty="0"/>
              <a:t>eigenvalue bound [WZ]</a:t>
            </a:r>
          </a:p>
        </p:txBody>
      </p:sp>
      <p:sp>
        <p:nvSpPr>
          <p:cNvPr id="202767" name="Line 15"/>
          <p:cNvSpPr>
            <a:spLocks noChangeShapeType="1"/>
          </p:cNvSpPr>
          <p:nvPr/>
        </p:nvSpPr>
        <p:spPr bwMode="auto">
          <a:xfrm flipV="1">
            <a:off x="3276600" y="4648200"/>
            <a:ext cx="3810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68" name="Line 16"/>
          <p:cNvSpPr>
            <a:spLocks noChangeShapeType="1"/>
          </p:cNvSpPr>
          <p:nvPr/>
        </p:nvSpPr>
        <p:spPr bwMode="auto">
          <a:xfrm>
            <a:off x="3352800" y="2133600"/>
            <a:ext cx="3810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69" name="Text Box 17"/>
          <p:cNvSpPr txBox="1">
            <a:spLocks noChangeArrowheads="1"/>
          </p:cNvSpPr>
          <p:nvPr/>
        </p:nvSpPr>
        <p:spPr bwMode="auto">
          <a:xfrm>
            <a:off x="3200400" y="2667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x</a:t>
            </a:r>
          </a:p>
        </p:txBody>
      </p:sp>
      <p:sp>
        <p:nvSpPr>
          <p:cNvPr id="202770" name="Text Box 18"/>
          <p:cNvSpPr txBox="1">
            <a:spLocks noChangeArrowheads="1"/>
          </p:cNvSpPr>
          <p:nvPr/>
        </p:nvSpPr>
        <p:spPr bwMode="auto">
          <a:xfrm>
            <a:off x="5257800" y="2667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y</a:t>
            </a:r>
          </a:p>
        </p:txBody>
      </p:sp>
      <p:sp>
        <p:nvSpPr>
          <p:cNvPr id="202771" name="Text Box 19"/>
          <p:cNvSpPr txBox="1">
            <a:spLocks noChangeArrowheads="1"/>
          </p:cNvSpPr>
          <p:nvPr/>
        </p:nvSpPr>
        <p:spPr bwMode="auto">
          <a:xfrm>
            <a:off x="7527925" y="2651125"/>
            <a:ext cx="1192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Ext(x,y)</a:t>
            </a:r>
          </a:p>
        </p:txBody>
      </p:sp>
      <p:sp>
        <p:nvSpPr>
          <p:cNvPr id="202772" name="Text Box 20"/>
          <p:cNvSpPr txBox="1">
            <a:spLocks noChangeArrowheads="1"/>
          </p:cNvSpPr>
          <p:nvPr/>
        </p:nvSpPr>
        <p:spPr bwMode="auto">
          <a:xfrm>
            <a:off x="6080125" y="1520825"/>
            <a:ext cx="24768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output </a:t>
            </a:r>
            <a:r>
              <a:rPr lang="en-US" sz="2400" dirty="0">
                <a:latin typeface="Symbol" charset="0"/>
              </a:rPr>
              <a:t></a:t>
            </a:r>
            <a:r>
              <a:rPr lang="en-US" sz="2400" baseline="-10000" dirty="0" err="1">
                <a:latin typeface="Symbol" charset="0"/>
              </a:rPr>
              <a:t>ε</a:t>
            </a:r>
            <a:r>
              <a:rPr lang="en-US" sz="2400" dirty="0"/>
              <a:t> uniform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animBg="1"/>
      <p:bldP spid="202756" grpId="0" animBg="1"/>
      <p:bldP spid="202757" grpId="0" animBg="1"/>
      <p:bldP spid="202758" grpId="0" animBg="1"/>
      <p:bldP spid="202759" grpId="0" animBg="1"/>
      <p:bldP spid="202760" grpId="0" animBg="1"/>
      <p:bldP spid="202761" grpId="0" animBg="1"/>
      <p:bldP spid="202762" grpId="0"/>
      <p:bldP spid="202763" grpId="0"/>
      <p:bldP spid="202764" grpId="0"/>
      <p:bldP spid="202765" grpId="0" animBg="1"/>
      <p:bldP spid="202766" grpId="0"/>
      <p:bldP spid="202767" grpId="0" animBg="1"/>
      <p:bldP spid="202768" grpId="0" animBg="1"/>
      <p:bldP spid="202769" grpId="0"/>
      <p:bldP spid="202770" grpId="0"/>
      <p:bldP spid="202771" grpId="0"/>
      <p:bldP spid="20277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7615" y="349475"/>
            <a:ext cx="7772400" cy="914400"/>
          </a:xfrm>
        </p:spPr>
        <p:txBody>
          <a:bodyPr/>
          <a:lstStyle/>
          <a:p>
            <a:r>
              <a:rPr lang="en-US" dirty="0"/>
              <a:t>Alternate View [Z ‘96]</a:t>
            </a:r>
          </a:p>
        </p:txBody>
      </p:sp>
      <p:sp>
        <p:nvSpPr>
          <p:cNvPr id="202755" name="Oval 3"/>
          <p:cNvSpPr>
            <a:spLocks noChangeArrowheads="1"/>
          </p:cNvSpPr>
          <p:nvPr/>
        </p:nvSpPr>
        <p:spPr bwMode="auto">
          <a:xfrm>
            <a:off x="6019800" y="1614487"/>
            <a:ext cx="1752600" cy="205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56" name="Oval 4"/>
          <p:cNvSpPr>
            <a:spLocks noChangeArrowheads="1"/>
          </p:cNvSpPr>
          <p:nvPr/>
        </p:nvSpPr>
        <p:spPr bwMode="auto">
          <a:xfrm>
            <a:off x="6400800" y="1843087"/>
            <a:ext cx="1371600" cy="1676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S</a:t>
            </a:r>
          </a:p>
        </p:txBody>
      </p:sp>
      <p:sp>
        <p:nvSpPr>
          <p:cNvPr id="202757" name="Oval 5"/>
          <p:cNvSpPr>
            <a:spLocks noChangeArrowheads="1"/>
          </p:cNvSpPr>
          <p:nvPr/>
        </p:nvSpPr>
        <p:spPr bwMode="auto">
          <a:xfrm>
            <a:off x="762000" y="1600200"/>
            <a:ext cx="3733800" cy="472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58" name="Oval 6"/>
          <p:cNvSpPr>
            <a:spLocks noChangeArrowheads="1"/>
          </p:cNvSpPr>
          <p:nvPr/>
        </p:nvSpPr>
        <p:spPr bwMode="auto">
          <a:xfrm>
            <a:off x="1868714" y="2133600"/>
            <a:ext cx="2398486" cy="2048329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dirty="0"/>
              <a:t>BAD</a:t>
            </a:r>
            <a:r>
              <a:rPr lang="en-US" sz="2800" baseline="-25000" dirty="0"/>
              <a:t>S</a:t>
            </a:r>
          </a:p>
        </p:txBody>
      </p:sp>
      <p:sp>
        <p:nvSpPr>
          <p:cNvPr id="202759" name="Line 7"/>
          <p:cNvSpPr>
            <a:spLocks noChangeShapeType="1"/>
          </p:cNvSpPr>
          <p:nvPr/>
        </p:nvSpPr>
        <p:spPr bwMode="auto">
          <a:xfrm>
            <a:off x="3049815" y="2343148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60" name="Line 8"/>
          <p:cNvSpPr>
            <a:spLocks noChangeShapeType="1"/>
          </p:cNvSpPr>
          <p:nvPr/>
        </p:nvSpPr>
        <p:spPr bwMode="auto">
          <a:xfrm>
            <a:off x="3049815" y="2343148"/>
            <a:ext cx="388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61" name="Line 9"/>
          <p:cNvSpPr>
            <a:spLocks noChangeShapeType="1"/>
          </p:cNvSpPr>
          <p:nvPr/>
        </p:nvSpPr>
        <p:spPr bwMode="auto">
          <a:xfrm>
            <a:off x="3049815" y="2343148"/>
            <a:ext cx="3810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62" name="Text Box 10"/>
          <p:cNvSpPr txBox="1">
            <a:spLocks noChangeArrowheads="1"/>
          </p:cNvSpPr>
          <p:nvPr/>
        </p:nvSpPr>
        <p:spPr bwMode="auto">
          <a:xfrm>
            <a:off x="4573815" y="1802718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/>
              <a:t>D=2</a:t>
            </a:r>
            <a:r>
              <a:rPr lang="en-US" sz="2800" baseline="30000" dirty="0"/>
              <a:t>d</a:t>
            </a:r>
          </a:p>
        </p:txBody>
      </p:sp>
      <p:sp>
        <p:nvSpPr>
          <p:cNvPr id="202763" name="Text Box 11"/>
          <p:cNvSpPr txBox="1">
            <a:spLocks noChangeArrowheads="1"/>
          </p:cNvSpPr>
          <p:nvPr/>
        </p:nvSpPr>
        <p:spPr bwMode="auto">
          <a:xfrm>
            <a:off x="990600" y="12954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N=2</a:t>
            </a:r>
            <a:r>
              <a:rPr lang="en-US" sz="2800" baseline="30000"/>
              <a:t>n</a:t>
            </a:r>
          </a:p>
        </p:txBody>
      </p:sp>
      <p:sp>
        <p:nvSpPr>
          <p:cNvPr id="202764" name="Text Box 12"/>
          <p:cNvSpPr txBox="1">
            <a:spLocks noChangeArrowheads="1"/>
          </p:cNvSpPr>
          <p:nvPr/>
        </p:nvSpPr>
        <p:spPr bwMode="auto">
          <a:xfrm>
            <a:off x="6705600" y="1081087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M=2</a:t>
            </a:r>
            <a:r>
              <a:rPr lang="en-US" sz="2800" baseline="30000"/>
              <a:t>m</a:t>
            </a:r>
          </a:p>
        </p:txBody>
      </p:sp>
      <p:sp>
        <p:nvSpPr>
          <p:cNvPr id="202765" name="Arc 13"/>
          <p:cNvSpPr>
            <a:spLocks/>
          </p:cNvSpPr>
          <p:nvPr/>
        </p:nvSpPr>
        <p:spPr bwMode="auto">
          <a:xfrm>
            <a:off x="3659415" y="1962148"/>
            <a:ext cx="914400" cy="1206500"/>
          </a:xfrm>
          <a:custGeom>
            <a:avLst/>
            <a:gdLst>
              <a:gd name="G0" fmla="+- 0 0 0"/>
              <a:gd name="G1" fmla="+- 12741 0 0"/>
              <a:gd name="G2" fmla="+- 21600 0 0"/>
              <a:gd name="T0" fmla="*/ 17441 w 21600"/>
              <a:gd name="T1" fmla="*/ 0 h 27159"/>
              <a:gd name="T2" fmla="*/ 16082 w 21600"/>
              <a:gd name="T3" fmla="*/ 27159 h 27159"/>
              <a:gd name="T4" fmla="*/ 0 w 21600"/>
              <a:gd name="T5" fmla="*/ 12741 h 27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7159" fill="none" extrusionOk="0">
                <a:moveTo>
                  <a:pt x="17441" y="-1"/>
                </a:moveTo>
                <a:cubicBezTo>
                  <a:pt x="20143" y="3698"/>
                  <a:pt x="21600" y="8160"/>
                  <a:pt x="21600" y="12741"/>
                </a:cubicBezTo>
                <a:cubicBezTo>
                  <a:pt x="21600" y="18062"/>
                  <a:pt x="19635" y="23197"/>
                  <a:pt x="16082" y="27159"/>
                </a:cubicBezTo>
              </a:path>
              <a:path w="21600" h="27159" stroke="0" extrusionOk="0">
                <a:moveTo>
                  <a:pt x="17441" y="-1"/>
                </a:moveTo>
                <a:cubicBezTo>
                  <a:pt x="20143" y="3698"/>
                  <a:pt x="21600" y="8160"/>
                  <a:pt x="21600" y="12741"/>
                </a:cubicBezTo>
                <a:cubicBezTo>
                  <a:pt x="21600" y="18062"/>
                  <a:pt x="19635" y="23197"/>
                  <a:pt x="16082" y="27159"/>
                </a:cubicBezTo>
                <a:lnTo>
                  <a:pt x="0" y="1274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69" name="Text Box 17"/>
          <p:cNvSpPr txBox="1">
            <a:spLocks noChangeArrowheads="1"/>
          </p:cNvSpPr>
          <p:nvPr/>
        </p:nvSpPr>
        <p:spPr bwMode="auto">
          <a:xfrm>
            <a:off x="2863850" y="2297336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3815443"/>
            <a:ext cx="1181100" cy="266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4181929"/>
            <a:ext cx="2032000" cy="266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5857" y="4586515"/>
            <a:ext cx="3683000" cy="266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55557" y="5412014"/>
            <a:ext cx="3149600" cy="266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55557" y="5811157"/>
            <a:ext cx="3149600" cy="2667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10300" y="6191250"/>
            <a:ext cx="156210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81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animBg="1"/>
      <p:bldP spid="202756" grpId="1" animBg="1"/>
      <p:bldP spid="202757" grpId="0" animBg="1"/>
      <p:bldP spid="202758" grpId="0" animBg="1"/>
      <p:bldP spid="202759" grpId="0" animBg="1"/>
      <p:bldP spid="202760" grpId="0" animBg="1"/>
      <p:bldP spid="202761" grpId="0" animBg="1"/>
      <p:bldP spid="202762" grpId="0"/>
      <p:bldP spid="202763" grpId="0"/>
      <p:bldP spid="202764" grpId="0"/>
      <p:bldP spid="202765" grpId="0" animBg="1"/>
      <p:bldP spid="20276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Simulating Randomized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3200" dirty="0"/>
              <a:t>Assume no high-quality randomness available.</a:t>
            </a:r>
          </a:p>
          <a:p>
            <a:pPr lvl="1"/>
            <a:r>
              <a:rPr lang="en-US" dirty="0"/>
              <a:t>Available random source X has H</a:t>
            </a:r>
            <a:r>
              <a:rPr lang="en-US" baseline="-25000" dirty="0"/>
              <a:t>∞</a:t>
            </a:r>
            <a:r>
              <a:rPr lang="en-US" dirty="0"/>
              <a:t>(X)≥k&gt;m.</a:t>
            </a:r>
          </a:p>
          <a:p>
            <a:r>
              <a:rPr lang="en-US" dirty="0"/>
              <a:t>Randomized algorithm R using m random bits, error 1/3.</a:t>
            </a:r>
          </a:p>
          <a:p>
            <a:r>
              <a:rPr lang="en-US" dirty="0"/>
              <a:t>Given extractor for H</a:t>
            </a:r>
            <a:r>
              <a:rPr lang="en-US" baseline="-25000" dirty="0"/>
              <a:t>∞</a:t>
            </a:r>
            <a:r>
              <a:rPr lang="en-US" dirty="0"/>
              <a:t>(X)≥k</a:t>
            </a:r>
          </a:p>
          <a:p>
            <a:pPr lvl="1"/>
            <a:r>
              <a:rPr lang="en-US" dirty="0"/>
              <a:t>seed length d=O(log n), output length m, error .1.</a:t>
            </a:r>
          </a:p>
          <a:p>
            <a:r>
              <a:rPr lang="en-US" dirty="0"/>
              <a:t>Simulate with factor 2</a:t>
            </a:r>
            <a:r>
              <a:rPr lang="en-US" baseline="30000" dirty="0"/>
              <a:t>d</a:t>
            </a:r>
            <a:r>
              <a:rPr lang="en-US" dirty="0"/>
              <a:t> blowup:</a:t>
            </a:r>
          </a:p>
          <a:p>
            <a:pPr lvl="1"/>
            <a:r>
              <a:rPr lang="en-US" dirty="0"/>
              <a:t>Run R with random string Ext(x,y</a:t>
            </a:r>
            <a:r>
              <a:rPr lang="en-US" baseline="-25000" dirty="0"/>
              <a:t>1</a:t>
            </a:r>
            <a:r>
              <a:rPr lang="en-US" dirty="0"/>
              <a:t>),…,Ext(x,y</a:t>
            </a:r>
            <a:r>
              <a:rPr lang="en-US" baseline="-25000" dirty="0"/>
              <a:t>2</a:t>
            </a:r>
            <a:r>
              <a:rPr lang="en-US" baseline="-10000" dirty="0"/>
              <a:t>d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Take majority vote or median.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56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Simulating Randomized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3200" dirty="0"/>
              <a:t>Source X with H</a:t>
            </a:r>
            <a:r>
              <a:rPr lang="en-US" sz="3200" baseline="-25000" dirty="0"/>
              <a:t>∞</a:t>
            </a:r>
            <a:r>
              <a:rPr lang="en-US" sz="3200" dirty="0"/>
              <a:t>(X)≥k.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/>
              <a:t>Naïve analysis gives constant error.</a:t>
            </a:r>
            <a:endParaRPr lang="en-US" dirty="0"/>
          </a:p>
          <a:p>
            <a:r>
              <a:rPr lang="en-US" dirty="0"/>
              <a:t>Use (k’,</a:t>
            </a:r>
            <a:r>
              <a:rPr lang="en-US" dirty="0" err="1"/>
              <a:t>ε</a:t>
            </a:r>
            <a:r>
              <a:rPr lang="en-US" dirty="0"/>
              <a:t>=.1)-extractor Ext for k’=k/2.</a:t>
            </a:r>
          </a:p>
          <a:p>
            <a:r>
              <a:rPr lang="en-US" dirty="0"/>
              <a:t>Simulate with factor 2</a:t>
            </a:r>
            <a:r>
              <a:rPr lang="en-US" baseline="30000" dirty="0"/>
              <a:t>d</a:t>
            </a:r>
            <a:r>
              <a:rPr lang="en-US" dirty="0"/>
              <a:t> blowup:</a:t>
            </a:r>
          </a:p>
          <a:p>
            <a:pPr lvl="1"/>
            <a:r>
              <a:rPr lang="en-US" dirty="0"/>
              <a:t>Run R with random string Ext(x,y</a:t>
            </a:r>
            <a:r>
              <a:rPr lang="en-US" baseline="-25000" dirty="0"/>
              <a:t>1</a:t>
            </a:r>
            <a:r>
              <a:rPr lang="en-US" dirty="0"/>
              <a:t>),…,Ext(x,y</a:t>
            </a:r>
            <a:r>
              <a:rPr lang="en-US" baseline="-25000" dirty="0"/>
              <a:t>2</a:t>
            </a:r>
            <a:r>
              <a:rPr lang="en-US" baseline="-10000" dirty="0"/>
              <a:t>d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Take majority vote or median.</a:t>
            </a:r>
          </a:p>
          <a:p>
            <a:r>
              <a:rPr lang="en-US" dirty="0"/>
              <a:t>S={r ∊ {0,1}</a:t>
            </a:r>
            <a:r>
              <a:rPr lang="en-US" baseline="30000" dirty="0"/>
              <a:t>m</a:t>
            </a:r>
            <a:r>
              <a:rPr lang="en-US" dirty="0"/>
              <a:t> on which R errs}. |S|≤2</a:t>
            </a:r>
            <a:r>
              <a:rPr lang="en-US" baseline="30000" dirty="0"/>
              <a:t>m</a:t>
            </a:r>
            <a:r>
              <a:rPr lang="en-US" dirty="0"/>
              <a:t>/3.</a:t>
            </a:r>
          </a:p>
          <a:p>
            <a:r>
              <a:rPr lang="en-US" dirty="0" err="1"/>
              <a:t>Pr</a:t>
            </a:r>
            <a:r>
              <a:rPr lang="en-US" dirty="0"/>
              <a:t>[error] ≤ |BAD</a:t>
            </a:r>
            <a:r>
              <a:rPr lang="en-US" baseline="-25000" dirty="0"/>
              <a:t>S</a:t>
            </a:r>
            <a:r>
              <a:rPr lang="en-US" dirty="0"/>
              <a:t>|/2</a:t>
            </a:r>
            <a:r>
              <a:rPr lang="en-US" baseline="30000" dirty="0"/>
              <a:t>k </a:t>
            </a:r>
            <a:r>
              <a:rPr lang="en-US" dirty="0"/>
              <a:t>≤ 2</a:t>
            </a:r>
            <a:r>
              <a:rPr lang="en-US" baseline="30000" dirty="0"/>
              <a:t>1+k’-k </a:t>
            </a:r>
            <a:r>
              <a:rPr lang="en-US" dirty="0"/>
              <a:t>&lt; 2</a:t>
            </a:r>
            <a:r>
              <a:rPr lang="en-US" baseline="30000" dirty="0"/>
              <a:t>1-k/2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94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Averaging Sampler via Alternate View </a:t>
            </a:r>
            <a:r>
              <a:rPr lang="en-US" sz="3100" dirty="0"/>
              <a:t>[Z ‘96]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2059"/>
          </a:xfrm>
        </p:spPr>
        <p:txBody>
          <a:bodyPr>
            <a:normAutofit/>
          </a:bodyPr>
          <a:lstStyle/>
          <a:p>
            <a:r>
              <a:rPr lang="en-US" dirty="0"/>
              <a:t>Goal:  Estimate mean </a:t>
            </a:r>
            <a:r>
              <a:rPr lang="en-US" dirty="0" err="1"/>
              <a:t>μ</a:t>
            </a:r>
            <a:r>
              <a:rPr lang="en-US" dirty="0"/>
              <a:t> of f:{0,1}</a:t>
            </a:r>
            <a:r>
              <a:rPr lang="en-US" baseline="30000" dirty="0"/>
              <a:t>m</a:t>
            </a:r>
            <a:r>
              <a:rPr lang="en-US" dirty="0"/>
              <a:t>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→</a:t>
            </a:r>
            <a:r>
              <a:rPr lang="en-US" dirty="0">
                <a:sym typeface="Wingdings"/>
              </a:rPr>
              <a:t>[</a:t>
            </a:r>
            <a:r>
              <a:rPr lang="en-US" dirty="0"/>
              <a:t>0,1] </a:t>
            </a:r>
          </a:p>
          <a:p>
            <a:pPr lvl="1"/>
            <a:r>
              <a:rPr lang="en-US" dirty="0"/>
              <a:t>Black box access to f.</a:t>
            </a:r>
          </a:p>
          <a:p>
            <a:pPr marL="0" indent="0">
              <a:buNone/>
            </a:pPr>
            <a:r>
              <a:rPr lang="en-US" dirty="0"/>
              <a:t>Algorithm:  Pick x randomly in {0,1}</a:t>
            </a:r>
            <a:r>
              <a:rPr lang="en-US" baseline="30000" dirty="0"/>
              <a:t>n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				Sample f at </a:t>
            </a:r>
            <a:r>
              <a:rPr lang="en-US" dirty="0" err="1"/>
              <a:t>Γ</a:t>
            </a:r>
            <a:r>
              <a:rPr lang="en-US" dirty="0"/>
              <a:t>(x) = {x</a:t>
            </a:r>
            <a:r>
              <a:rPr lang="en-US" baseline="-25000" dirty="0"/>
              <a:t>1</a:t>
            </a:r>
            <a:r>
              <a:rPr lang="en-US" dirty="0"/>
              <a:t>,…,</a:t>
            </a:r>
            <a:r>
              <a:rPr lang="en-US" dirty="0" err="1"/>
              <a:t>x</a:t>
            </a:r>
            <a:r>
              <a:rPr lang="en-US" baseline="-25000" dirty="0" err="1"/>
              <a:t>D</a:t>
            </a:r>
            <a:r>
              <a:rPr lang="en-US" dirty="0"/>
              <a:t>}.</a:t>
            </a:r>
          </a:p>
          <a:p>
            <a:pPr marL="0" indent="0">
              <a:buNone/>
            </a:pPr>
            <a:r>
              <a:rPr lang="en-US" dirty="0"/>
              <a:t>				Output </a:t>
            </a:r>
            <a:r>
              <a:rPr lang="en-US" dirty="0" err="1"/>
              <a:t>μ</a:t>
            </a:r>
            <a:r>
              <a:rPr lang="en-US" baseline="-25000" dirty="0" err="1"/>
              <a:t>f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Pr</a:t>
            </a:r>
            <a:r>
              <a:rPr lang="en-US" dirty="0"/>
              <a:t>[error &gt; </a:t>
            </a:r>
            <a:r>
              <a:rPr lang="en-US" dirty="0" err="1"/>
              <a:t>ε</a:t>
            </a:r>
            <a:r>
              <a:rPr lang="en-US" dirty="0"/>
              <a:t>] = |</a:t>
            </a:r>
            <a:r>
              <a:rPr lang="en-US" dirty="0" err="1"/>
              <a:t>BAD</a:t>
            </a:r>
            <a:r>
              <a:rPr lang="en-US" baseline="-25000" dirty="0" err="1"/>
              <a:t>f</a:t>
            </a:r>
            <a:r>
              <a:rPr lang="en-US" dirty="0"/>
              <a:t>|/2</a:t>
            </a:r>
            <a:r>
              <a:rPr lang="en-US" baseline="30000" dirty="0"/>
              <a:t>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 1.01m random bits: </a:t>
            </a:r>
            <a:r>
              <a:rPr lang="en-US" dirty="0" err="1"/>
              <a:t>Pr</a:t>
            </a:r>
            <a:r>
              <a:rPr lang="en-US" dirty="0"/>
              <a:t>[error &gt;1/poly]=2</a:t>
            </a:r>
            <a:r>
              <a:rPr lang="en-US" baseline="30000" dirty="0"/>
              <a:t>-Ω(m)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54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Randomness in Computer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uses of randomness in CS.</a:t>
            </a:r>
          </a:p>
          <a:p>
            <a:pPr lvl="1"/>
            <a:r>
              <a:rPr lang="en-US" dirty="0"/>
              <a:t>Randomized algorithms</a:t>
            </a:r>
          </a:p>
          <a:p>
            <a:pPr lvl="1"/>
            <a:r>
              <a:rPr lang="en-US" dirty="0"/>
              <a:t>Cryptography</a:t>
            </a:r>
          </a:p>
          <a:p>
            <a:pPr lvl="1"/>
            <a:r>
              <a:rPr lang="en-US" dirty="0"/>
              <a:t>Distributed computing</a:t>
            </a:r>
          </a:p>
          <a:p>
            <a:r>
              <a:rPr lang="en-US" dirty="0"/>
              <a:t>But: Natural sources may be defective.</a:t>
            </a:r>
          </a:p>
          <a:p>
            <a:pPr lvl="1"/>
            <a:r>
              <a:rPr lang="en-US" dirty="0"/>
              <a:t>Clock drift, thermal noise, </a:t>
            </a:r>
            <a:r>
              <a:rPr lang="en-US" dirty="0" err="1"/>
              <a:t>Zener</a:t>
            </a:r>
            <a:r>
              <a:rPr lang="en-US" dirty="0"/>
              <a:t> diode.</a:t>
            </a:r>
          </a:p>
        </p:txBody>
      </p:sp>
    </p:spTree>
    <p:extLst>
      <p:ext uri="{BB962C8B-B14F-4D97-AF65-F5344CB8AC3E}">
        <p14:creationId xmlns:p14="http://schemas.microsoft.com/office/powerpoint/2010/main" val="116795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2-Source Extractor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694895" y="2417436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146527" y="1832782"/>
            <a:ext cx="92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 n bits</a:t>
            </a:r>
          </a:p>
        </p:txBody>
      </p:sp>
      <p:sp>
        <p:nvSpPr>
          <p:cNvPr id="7" name="Rectangle 6"/>
          <p:cNvSpPr/>
          <p:nvPr/>
        </p:nvSpPr>
        <p:spPr>
          <a:xfrm>
            <a:off x="1946956" y="2289982"/>
            <a:ext cx="1850570" cy="3537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67457" y="2289982"/>
            <a:ext cx="1324427" cy="3537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413" y="2852864"/>
            <a:ext cx="1574800" cy="317500"/>
          </a:xfrm>
          <a:prstGeom prst="rect">
            <a:avLst/>
          </a:prstGeom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49254" y="2417436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200886" y="1832782"/>
            <a:ext cx="92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 n bits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01315" y="2289982"/>
            <a:ext cx="1850570" cy="3537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21816" y="2289982"/>
            <a:ext cx="1324427" cy="3537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3772" y="2852864"/>
            <a:ext cx="1574800" cy="317500"/>
          </a:xfrm>
          <a:prstGeom prst="rect">
            <a:avLst/>
          </a:prstGeom>
        </p:spPr>
      </p:pic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797526" y="3939064"/>
            <a:ext cx="1143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/>
              <a:t>Ext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224213" y="2643768"/>
            <a:ext cx="806483" cy="1295296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677500" y="2643768"/>
            <a:ext cx="749347" cy="1295296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5810368" y="4551569"/>
            <a:ext cx="287643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/>
              <a:t>1 bit output:</a:t>
            </a:r>
          </a:p>
          <a:p>
            <a:r>
              <a:rPr lang="en-US" sz="2400" dirty="0" err="1"/>
              <a:t>Pr</a:t>
            </a:r>
            <a:r>
              <a:rPr lang="en-US" sz="2400" dirty="0"/>
              <a:t>[Ext(X,Y)=1] = ½ ± </a:t>
            </a:r>
            <a:r>
              <a:rPr lang="en-US" sz="2400" dirty="0">
                <a:latin typeface="Symbol" charset="0"/>
              </a:rPr>
              <a:t></a:t>
            </a:r>
            <a:r>
              <a:rPr lang="en-US" sz="2400" dirty="0"/>
              <a:t> 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3244379" y="5768199"/>
            <a:ext cx="23482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 statistical error </a:t>
            </a:r>
            <a:r>
              <a:rPr lang="en-US" sz="2400" dirty="0">
                <a:latin typeface="Symbol" charset="0"/>
              </a:rPr>
              <a:t>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3691147" y="5506941"/>
            <a:ext cx="1360714" cy="3537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>
            <a:stCxn id="15" idx="2"/>
            <a:endCxn id="24" idx="0"/>
          </p:cNvCxnSpPr>
          <p:nvPr/>
        </p:nvCxnSpPr>
        <p:spPr>
          <a:xfrm>
            <a:off x="4369026" y="4853464"/>
            <a:ext cx="2478" cy="653477"/>
          </a:xfrm>
          <a:prstGeom prst="straightConnector1">
            <a:avLst/>
          </a:prstGeom>
          <a:ln w="190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90EC7BA-D222-B047-B0D3-6F67B9A13090}"/>
              </a:ext>
            </a:extLst>
          </p:cNvPr>
          <p:cNvSpPr txBox="1"/>
          <p:nvPr/>
        </p:nvSpPr>
        <p:spPr>
          <a:xfrm>
            <a:off x="3426538" y="1507483"/>
            <a:ext cx="2052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independent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E73E117-875F-6642-A2A9-2F1312782160}"/>
              </a:ext>
            </a:extLst>
          </p:cNvPr>
          <p:cNvCxnSpPr>
            <a:cxnSpLocks/>
          </p:cNvCxnSpPr>
          <p:nvPr/>
        </p:nvCxnSpPr>
        <p:spPr>
          <a:xfrm flipH="1">
            <a:off x="3507739" y="1990291"/>
            <a:ext cx="289787" cy="1302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FE6B610-03D2-4145-8D9A-775AA1A9FB4E}"/>
              </a:ext>
            </a:extLst>
          </p:cNvPr>
          <p:cNvCxnSpPr>
            <a:cxnSpLocks/>
          </p:cNvCxnSpPr>
          <p:nvPr/>
        </p:nvCxnSpPr>
        <p:spPr>
          <a:xfrm>
            <a:off x="4999301" y="1950296"/>
            <a:ext cx="249593" cy="1702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50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76E83-2888-4C49-B0AA-E66F58F40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0F6E2-8369-5648-AFD8-F0CB65A6E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 Boolean N </a:t>
            </a:r>
            <a:r>
              <a:rPr lang="en-US" sz="3500" baseline="10000" dirty="0"/>
              <a:t>x</a:t>
            </a:r>
            <a:r>
              <a:rPr lang="en-US" dirty="0"/>
              <a:t> N matrix such that every K </a:t>
            </a:r>
            <a:r>
              <a:rPr lang="en-US" sz="3500" baseline="10000" dirty="0"/>
              <a:t>x</a:t>
            </a:r>
            <a:r>
              <a:rPr lang="en-US" dirty="0"/>
              <a:t> K submatrix has ½ ± </a:t>
            </a:r>
            <a:r>
              <a:rPr lang="en-US" dirty="0">
                <a:latin typeface="Symbol" charset="0"/>
              </a:rPr>
              <a:t></a:t>
            </a:r>
            <a:r>
              <a:rPr lang="en-US" dirty="0"/>
              <a:t> 1’s.</a:t>
            </a:r>
          </a:p>
          <a:p>
            <a:pPr lvl="1"/>
            <a:r>
              <a:rPr lang="en-US" dirty="0"/>
              <a:t>N=2</a:t>
            </a:r>
            <a:r>
              <a:rPr lang="en-US" baseline="30000" dirty="0"/>
              <a:t>n</a:t>
            </a:r>
            <a:r>
              <a:rPr lang="en-US" dirty="0"/>
              <a:t>, K=2</a:t>
            </a:r>
            <a:r>
              <a:rPr lang="en-US" baseline="30000" dirty="0"/>
              <a:t>k</a:t>
            </a:r>
            <a:r>
              <a:rPr lang="en-US" dirty="0"/>
              <a:t>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D58A391-9546-1449-B32A-479EE2657B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322680"/>
              </p:ext>
            </p:extLst>
          </p:nvPr>
        </p:nvGraphicFramePr>
        <p:xfrm>
          <a:off x="4378295" y="3102944"/>
          <a:ext cx="3176184" cy="30232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7023">
                  <a:extLst>
                    <a:ext uri="{9D8B030D-6E8A-4147-A177-3AD203B41FA5}">
                      <a16:colId xmlns:a16="http://schemas.microsoft.com/office/drawing/2014/main" val="466909367"/>
                    </a:ext>
                  </a:extLst>
                </a:gridCol>
                <a:gridCol w="397023">
                  <a:extLst>
                    <a:ext uri="{9D8B030D-6E8A-4147-A177-3AD203B41FA5}">
                      <a16:colId xmlns:a16="http://schemas.microsoft.com/office/drawing/2014/main" val="3261117042"/>
                    </a:ext>
                  </a:extLst>
                </a:gridCol>
                <a:gridCol w="397023">
                  <a:extLst>
                    <a:ext uri="{9D8B030D-6E8A-4147-A177-3AD203B41FA5}">
                      <a16:colId xmlns:a16="http://schemas.microsoft.com/office/drawing/2014/main" val="3349277835"/>
                    </a:ext>
                  </a:extLst>
                </a:gridCol>
                <a:gridCol w="397023">
                  <a:extLst>
                    <a:ext uri="{9D8B030D-6E8A-4147-A177-3AD203B41FA5}">
                      <a16:colId xmlns:a16="http://schemas.microsoft.com/office/drawing/2014/main" val="2175985300"/>
                    </a:ext>
                  </a:extLst>
                </a:gridCol>
                <a:gridCol w="397023">
                  <a:extLst>
                    <a:ext uri="{9D8B030D-6E8A-4147-A177-3AD203B41FA5}">
                      <a16:colId xmlns:a16="http://schemas.microsoft.com/office/drawing/2014/main" val="2366275975"/>
                    </a:ext>
                  </a:extLst>
                </a:gridCol>
                <a:gridCol w="397023">
                  <a:extLst>
                    <a:ext uri="{9D8B030D-6E8A-4147-A177-3AD203B41FA5}">
                      <a16:colId xmlns:a16="http://schemas.microsoft.com/office/drawing/2014/main" val="3737560029"/>
                    </a:ext>
                  </a:extLst>
                </a:gridCol>
                <a:gridCol w="397023">
                  <a:extLst>
                    <a:ext uri="{9D8B030D-6E8A-4147-A177-3AD203B41FA5}">
                      <a16:colId xmlns:a16="http://schemas.microsoft.com/office/drawing/2014/main" val="2817764426"/>
                    </a:ext>
                  </a:extLst>
                </a:gridCol>
                <a:gridCol w="397023">
                  <a:extLst>
                    <a:ext uri="{9D8B030D-6E8A-4147-A177-3AD203B41FA5}">
                      <a16:colId xmlns:a16="http://schemas.microsoft.com/office/drawing/2014/main" val="1238201489"/>
                    </a:ext>
                  </a:extLst>
                </a:gridCol>
              </a:tblGrid>
              <a:tr h="145559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211199"/>
                  </a:ext>
                </a:extLst>
              </a:tr>
              <a:tr h="379637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280674"/>
                  </a:ext>
                </a:extLst>
              </a:tr>
              <a:tr h="379637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129177"/>
                  </a:ext>
                </a:extLst>
              </a:tr>
              <a:tr h="379637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778380"/>
                  </a:ext>
                </a:extLst>
              </a:tr>
              <a:tr h="379637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005033"/>
                  </a:ext>
                </a:extLst>
              </a:tr>
              <a:tr h="379637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176127"/>
                  </a:ext>
                </a:extLst>
              </a:tr>
              <a:tr h="379637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128107"/>
                  </a:ext>
                </a:extLst>
              </a:tr>
              <a:tr h="379637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69297"/>
                  </a:ext>
                </a:extLst>
              </a:tr>
            </a:tbl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042BD72-AC7E-E84A-8CF5-A98ECEC9AEFE}"/>
              </a:ext>
            </a:extLst>
          </p:cNvPr>
          <p:cNvCxnSpPr/>
          <p:nvPr/>
        </p:nvCxnSpPr>
        <p:spPr>
          <a:xfrm>
            <a:off x="4939469" y="2743200"/>
            <a:ext cx="0" cy="2392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5F028AB-9F4D-014E-BA24-879510B5AF0B}"/>
              </a:ext>
            </a:extLst>
          </p:cNvPr>
          <p:cNvCxnSpPr/>
          <p:nvPr/>
        </p:nvCxnSpPr>
        <p:spPr>
          <a:xfrm>
            <a:off x="5322605" y="2743200"/>
            <a:ext cx="0" cy="2392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5E7C203-1C22-6B4F-BB03-624EAA17AD51}"/>
              </a:ext>
            </a:extLst>
          </p:cNvPr>
          <p:cNvCxnSpPr/>
          <p:nvPr/>
        </p:nvCxnSpPr>
        <p:spPr>
          <a:xfrm>
            <a:off x="6143002" y="2743200"/>
            <a:ext cx="0" cy="2392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991FADB-2C53-5D42-9A1B-FB679FBF871C}"/>
              </a:ext>
            </a:extLst>
          </p:cNvPr>
          <p:cNvCxnSpPr/>
          <p:nvPr/>
        </p:nvCxnSpPr>
        <p:spPr>
          <a:xfrm>
            <a:off x="3905428" y="3324314"/>
            <a:ext cx="30764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30B1E9C-C27D-3F4C-8EFF-083B60872CF6}"/>
              </a:ext>
            </a:extLst>
          </p:cNvPr>
          <p:cNvCxnSpPr/>
          <p:nvPr/>
        </p:nvCxnSpPr>
        <p:spPr>
          <a:xfrm>
            <a:off x="3904003" y="5185873"/>
            <a:ext cx="30764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C2C7608-6698-8646-9D4A-CC9D328DB80F}"/>
              </a:ext>
            </a:extLst>
          </p:cNvPr>
          <p:cNvCxnSpPr/>
          <p:nvPr/>
        </p:nvCxnSpPr>
        <p:spPr>
          <a:xfrm>
            <a:off x="3904003" y="5937903"/>
            <a:ext cx="30764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6737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5">
            <a:extLst>
              <a:ext uri="{FF2B5EF4-FFF2-40B4-BE49-F238E27FC236}">
                <a16:creationId xmlns:a16="http://schemas.microsoft.com/office/drawing/2014/main" id="{DA12F056-042E-A147-9598-91A374580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6560" y="1596981"/>
            <a:ext cx="3733800" cy="4376529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6">
            <a:extLst>
              <a:ext uri="{FF2B5EF4-FFF2-40B4-BE49-F238E27FC236}">
                <a16:creationId xmlns:a16="http://schemas.microsoft.com/office/drawing/2014/main" id="{72E7AEC4-4254-E04F-8892-ADE170175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5417" y="3233672"/>
            <a:ext cx="2195913" cy="2098904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Symbol" charset="0"/>
              </a:rPr>
              <a:t></a:t>
            </a:r>
            <a:r>
              <a:rPr lang="en-US" sz="2800"/>
              <a:t> K=2</a:t>
            </a:r>
            <a:r>
              <a:rPr lang="en-US" sz="2800" baseline="30000"/>
              <a:t>k</a:t>
            </a: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1"/>
            <a:ext cx="7772400" cy="896937"/>
          </a:xfrm>
        </p:spPr>
        <p:txBody>
          <a:bodyPr>
            <a:normAutofit/>
          </a:bodyPr>
          <a:lstStyle/>
          <a:p>
            <a:r>
              <a:rPr lang="en-US" dirty="0"/>
              <a:t>Graph-Theoretic View</a:t>
            </a:r>
          </a:p>
        </p:txBody>
      </p:sp>
      <p:sp>
        <p:nvSpPr>
          <p:cNvPr id="202757" name="Oval 5"/>
          <p:cNvSpPr>
            <a:spLocks noChangeArrowheads="1"/>
          </p:cNvSpPr>
          <p:nvPr/>
        </p:nvSpPr>
        <p:spPr bwMode="auto">
          <a:xfrm>
            <a:off x="762000" y="1600200"/>
            <a:ext cx="3733800" cy="423657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58" name="Oval 6"/>
          <p:cNvSpPr>
            <a:spLocks noChangeArrowheads="1"/>
          </p:cNvSpPr>
          <p:nvPr/>
        </p:nvSpPr>
        <p:spPr bwMode="auto">
          <a:xfrm>
            <a:off x="2209800" y="2315910"/>
            <a:ext cx="2057400" cy="244409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Symbol" charset="0"/>
              </a:rPr>
              <a:t></a:t>
            </a:r>
            <a:r>
              <a:rPr lang="en-US" sz="2800"/>
              <a:t> K=2</a:t>
            </a:r>
            <a:r>
              <a:rPr lang="en-US" sz="2800" baseline="30000"/>
              <a:t>k</a:t>
            </a:r>
          </a:p>
        </p:txBody>
      </p:sp>
      <p:sp>
        <p:nvSpPr>
          <p:cNvPr id="202759" name="Line 7"/>
          <p:cNvSpPr>
            <a:spLocks noChangeShapeType="1"/>
          </p:cNvSpPr>
          <p:nvPr/>
        </p:nvSpPr>
        <p:spPr bwMode="auto">
          <a:xfrm>
            <a:off x="2946518" y="4372598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60" name="Line 8"/>
          <p:cNvSpPr>
            <a:spLocks noChangeShapeType="1"/>
          </p:cNvSpPr>
          <p:nvPr/>
        </p:nvSpPr>
        <p:spPr bwMode="auto">
          <a:xfrm>
            <a:off x="3352800" y="3048000"/>
            <a:ext cx="388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61" name="Line 9"/>
          <p:cNvSpPr>
            <a:spLocks noChangeShapeType="1"/>
          </p:cNvSpPr>
          <p:nvPr/>
        </p:nvSpPr>
        <p:spPr bwMode="auto">
          <a:xfrm>
            <a:off x="3119571" y="3962400"/>
            <a:ext cx="3810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63" name="Text Box 11"/>
          <p:cNvSpPr txBox="1">
            <a:spLocks noChangeArrowheads="1"/>
          </p:cNvSpPr>
          <p:nvPr/>
        </p:nvSpPr>
        <p:spPr bwMode="auto">
          <a:xfrm>
            <a:off x="990600" y="12954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N=2</a:t>
            </a:r>
            <a:r>
              <a:rPr lang="en-US" sz="2800" baseline="30000"/>
              <a:t>n</a:t>
            </a:r>
          </a:p>
        </p:txBody>
      </p:sp>
      <p:sp>
        <p:nvSpPr>
          <p:cNvPr id="202767" name="Line 15"/>
          <p:cNvSpPr>
            <a:spLocks noChangeShapeType="1"/>
          </p:cNvSpPr>
          <p:nvPr/>
        </p:nvSpPr>
        <p:spPr bwMode="auto">
          <a:xfrm flipV="1">
            <a:off x="3145742" y="4310542"/>
            <a:ext cx="3810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68" name="Line 16"/>
          <p:cNvSpPr>
            <a:spLocks noChangeShapeType="1"/>
          </p:cNvSpPr>
          <p:nvPr/>
        </p:nvSpPr>
        <p:spPr bwMode="auto">
          <a:xfrm>
            <a:off x="3051560" y="2628900"/>
            <a:ext cx="3810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11">
            <a:extLst>
              <a:ext uri="{FF2B5EF4-FFF2-40B4-BE49-F238E27FC236}">
                <a16:creationId xmlns:a16="http://schemas.microsoft.com/office/drawing/2014/main" id="{173E5E44-C4DE-7A4E-901C-893C64EAC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5160" y="1292181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N=2</a:t>
            </a:r>
            <a:r>
              <a:rPr lang="en-US" sz="2800" baseline="30000"/>
              <a:t>n</a:t>
            </a:r>
          </a:p>
        </p:txBody>
      </p:sp>
      <p:sp>
        <p:nvSpPr>
          <p:cNvPr id="25" name="Line 15">
            <a:extLst>
              <a:ext uri="{FF2B5EF4-FFF2-40B4-BE49-F238E27FC236}">
                <a16:creationId xmlns:a16="http://schemas.microsoft.com/office/drawing/2014/main" id="{4157A9BC-F5B2-634D-A47E-577C6B8A01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9658" y="3767072"/>
            <a:ext cx="3746084" cy="1624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577AB6-BF35-3A47-B71A-0CBE75111412}"/>
              </a:ext>
            </a:extLst>
          </p:cNvPr>
          <p:cNvSpPr txBox="1"/>
          <p:nvPr/>
        </p:nvSpPr>
        <p:spPr>
          <a:xfrm>
            <a:off x="1345084" y="6016074"/>
            <a:ext cx="6860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(½ ± </a:t>
            </a:r>
            <a:r>
              <a:rPr lang="en-US" sz="3200" dirty="0">
                <a:latin typeface="Symbol" charset="0"/>
              </a:rPr>
              <a:t>)K</a:t>
            </a:r>
            <a:r>
              <a:rPr lang="en-US" sz="3200" baseline="30000" dirty="0">
                <a:latin typeface="Symbol" charset="0"/>
              </a:rPr>
              <a:t>2</a:t>
            </a:r>
            <a:r>
              <a:rPr lang="en-US" sz="3200" dirty="0"/>
              <a:t> edges between any two K-sets</a:t>
            </a:r>
          </a:p>
        </p:txBody>
      </p:sp>
    </p:spTree>
    <p:extLst>
      <p:ext uri="{BB962C8B-B14F-4D97-AF65-F5344CB8AC3E}">
        <p14:creationId xmlns:p14="http://schemas.microsoft.com/office/powerpoint/2010/main" val="12510077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07DDE-AA15-D64A-83F5-3D1F4976C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2894"/>
          </a:xfrm>
        </p:spPr>
        <p:txBody>
          <a:bodyPr/>
          <a:lstStyle/>
          <a:p>
            <a:r>
              <a:rPr lang="en-US" dirty="0"/>
              <a:t>Eigenvalue Barrier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906BB-9F9F-A14B-A848-55B050703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7538"/>
            <a:ext cx="8229600" cy="474862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Ext(</a:t>
            </a:r>
            <a:r>
              <a:rPr lang="en-US" dirty="0" err="1"/>
              <a:t>x,y</a:t>
            </a:r>
            <a:r>
              <a:rPr lang="en-US" dirty="0"/>
              <a:t>) = </a:t>
            </a:r>
            <a:r>
              <a:rPr lang="en-US" dirty="0" err="1"/>
              <a:t>x</a:t>
            </a:r>
            <a:r>
              <a:rPr lang="en-US" sz="4500" baseline="15000" dirty="0" err="1"/>
              <a:t>.</a:t>
            </a:r>
            <a:r>
              <a:rPr lang="en-US" dirty="0" err="1"/>
              <a:t>y</a:t>
            </a:r>
            <a:r>
              <a:rPr lang="en-US" dirty="0"/>
              <a:t> (mod 2)</a:t>
            </a:r>
          </a:p>
          <a:p>
            <a:r>
              <a:rPr lang="en-US" dirty="0"/>
              <a:t>N </a:t>
            </a:r>
            <a:r>
              <a:rPr lang="en-US" sz="3500" baseline="10000" dirty="0"/>
              <a:t>x</a:t>
            </a:r>
            <a:r>
              <a:rPr lang="en-US" dirty="0"/>
              <a:t> N Hadamard matrix</a:t>
            </a:r>
          </a:p>
          <a:p>
            <a:r>
              <a:rPr lang="en-US" dirty="0"/>
              <a:t>λ</a:t>
            </a:r>
            <a:r>
              <a:rPr lang="en-US" baseline="-25000" dirty="0"/>
              <a:t>1</a:t>
            </a:r>
            <a:r>
              <a:rPr lang="en-US" dirty="0"/>
              <a:t>=N/2, all other |</a:t>
            </a:r>
            <a:r>
              <a:rPr lang="en-US" dirty="0" err="1"/>
              <a:t>λ</a:t>
            </a:r>
            <a:r>
              <a:rPr lang="en-US" baseline="-25000" dirty="0" err="1"/>
              <a:t>i</a:t>
            </a:r>
            <a:r>
              <a:rPr lang="en-US" dirty="0"/>
              <a:t>|=√N.</a:t>
            </a:r>
          </a:p>
          <a:p>
            <a:pPr lvl="1"/>
            <a:r>
              <a:rPr lang="en-US" dirty="0"/>
              <a:t>Smallest possible second eigenvalue.</a:t>
            </a:r>
          </a:p>
          <a:p>
            <a:r>
              <a:rPr lang="en-US" dirty="0"/>
              <a:t>Expander mixing lemma gives good bound on e(S,T) when |S||T|&gt;N.</a:t>
            </a:r>
          </a:p>
          <a:p>
            <a:r>
              <a:rPr lang="en-US" dirty="0"/>
              <a:t>Extractor for min-entropy &gt; n/2.</a:t>
            </a:r>
          </a:p>
          <a:p>
            <a:r>
              <a:rPr lang="en-US" dirty="0"/>
              <a:t>Not an extractor </a:t>
            </a:r>
            <a:r>
              <a:rPr lang="en-US"/>
              <a:t>for min-entropy = n/2.</a:t>
            </a:r>
            <a:endParaRPr lang="en-US" dirty="0"/>
          </a:p>
          <a:p>
            <a:r>
              <a:rPr lang="en-US" dirty="0"/>
              <a:t>Eigenvalues can’t do better.</a:t>
            </a:r>
          </a:p>
          <a:p>
            <a:r>
              <a:rPr lang="en-US" dirty="0"/>
              <a:t>Issue for seeded extractors [</a:t>
            </a:r>
            <a:r>
              <a:rPr lang="en-US" dirty="0" err="1"/>
              <a:t>Wigderson</a:t>
            </a:r>
            <a:r>
              <a:rPr lang="en-US" dirty="0"/>
              <a:t>-Z ‘93].</a:t>
            </a:r>
          </a:p>
          <a:p>
            <a:r>
              <a:rPr lang="en-US" dirty="0"/>
              <a:t>Beat expander mixing lemma for small sets?</a:t>
            </a:r>
          </a:p>
        </p:txBody>
      </p:sp>
    </p:spTree>
    <p:extLst>
      <p:ext uri="{BB962C8B-B14F-4D97-AF65-F5344CB8AC3E}">
        <p14:creationId xmlns:p14="http://schemas.microsoft.com/office/powerpoint/2010/main" val="121646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2-Source Extractors: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Chor-Goldreich</a:t>
            </a:r>
            <a:r>
              <a:rPr lang="en-US" dirty="0"/>
              <a:t> ‘85: H</a:t>
            </a:r>
            <a:r>
              <a:rPr lang="en-US" baseline="-25000" dirty="0"/>
              <a:t>∞</a:t>
            </a:r>
            <a:r>
              <a:rPr lang="en-US" dirty="0"/>
              <a:t> &gt; n/2.</a:t>
            </a:r>
          </a:p>
          <a:p>
            <a:r>
              <a:rPr lang="en-US" dirty="0" err="1"/>
              <a:t>Bourgain</a:t>
            </a:r>
            <a:r>
              <a:rPr lang="en-US" dirty="0"/>
              <a:t> 2005: H</a:t>
            </a:r>
            <a:r>
              <a:rPr lang="en-US" baseline="-25000" dirty="0"/>
              <a:t>∞</a:t>
            </a:r>
            <a:r>
              <a:rPr lang="en-US" dirty="0"/>
              <a:t> &gt; .49n.</a:t>
            </a:r>
          </a:p>
          <a:p>
            <a:r>
              <a:rPr lang="en-US" dirty="0"/>
              <a:t>Li ‘13: 3-source extractor, H</a:t>
            </a:r>
            <a:r>
              <a:rPr lang="en-US" baseline="-25000" dirty="0"/>
              <a:t>∞</a:t>
            </a:r>
            <a:r>
              <a:rPr lang="en-US" dirty="0"/>
              <a:t> &gt; polylog(n)</a:t>
            </a:r>
          </a:p>
          <a:p>
            <a:r>
              <a:rPr lang="en-US" dirty="0"/>
              <a:t>Chattopadhyay-Z ‘16: H</a:t>
            </a:r>
            <a:r>
              <a:rPr lang="en-US" baseline="-25000" dirty="0"/>
              <a:t>∞</a:t>
            </a:r>
            <a:r>
              <a:rPr lang="en-US" dirty="0"/>
              <a:t> &gt; polylog(n)</a:t>
            </a:r>
          </a:p>
          <a:p>
            <a:pPr lvl="1"/>
            <a:r>
              <a:rPr lang="en-US" dirty="0"/>
              <a:t>Uses nonmalleable extractors and extractors for non-oblivious bit-fixing sources.</a:t>
            </a:r>
          </a:p>
          <a:p>
            <a:r>
              <a:rPr lang="en-US" dirty="0"/>
              <a:t>Li, Cohen, Ben-</a:t>
            </a:r>
            <a:r>
              <a:rPr lang="en-US" dirty="0" err="1"/>
              <a:t>Aroya</a:t>
            </a:r>
            <a:r>
              <a:rPr lang="en-US" dirty="0"/>
              <a:t>-Doron-Ta-</a:t>
            </a:r>
            <a:r>
              <a:rPr lang="en-US" dirty="0" err="1"/>
              <a:t>Shma</a:t>
            </a:r>
            <a:r>
              <a:rPr lang="en-US" dirty="0"/>
              <a:t>, Chattopadhyay-Li, Cohen, Li:	</a:t>
            </a:r>
          </a:p>
          <a:p>
            <a:pPr marL="0" indent="0">
              <a:buNone/>
            </a:pPr>
            <a:r>
              <a:rPr lang="en-US" dirty="0"/>
              <a:t>			H</a:t>
            </a:r>
            <a:r>
              <a:rPr lang="en-US" baseline="-25000" dirty="0"/>
              <a:t>∞</a:t>
            </a:r>
            <a:r>
              <a:rPr lang="en-US" dirty="0"/>
              <a:t> &gt; c log n log log n/log log log n</a:t>
            </a:r>
          </a:p>
        </p:txBody>
      </p:sp>
    </p:spTree>
    <p:extLst>
      <p:ext uri="{BB962C8B-B14F-4D97-AF65-F5344CB8AC3E}">
        <p14:creationId xmlns:p14="http://schemas.microsoft.com/office/powerpoint/2010/main" val="142314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AA744-76CE-F14D-9133-F245BB5B7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Ramsey 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E3C9A-0442-BD4F-8AFD-6703A1B8E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Ramsey graph: Undirected graph with no clique or independent set of size K.</a:t>
            </a:r>
          </a:p>
          <a:p>
            <a:pPr lvl="1"/>
            <a:r>
              <a:rPr lang="en-US" dirty="0" err="1"/>
              <a:t>Erdos</a:t>
            </a:r>
            <a:r>
              <a:rPr lang="en-US" dirty="0"/>
              <a:t> ‘47: Exist for K=2 log N.</a:t>
            </a:r>
          </a:p>
          <a:p>
            <a:pPr lvl="1"/>
            <a:r>
              <a:rPr lang="en-US" dirty="0"/>
              <a:t>Famous </a:t>
            </a:r>
            <a:r>
              <a:rPr lang="en-US" dirty="0" err="1"/>
              <a:t>Erdos</a:t>
            </a:r>
            <a:r>
              <a:rPr lang="en-US" dirty="0"/>
              <a:t> problem: construct for K=O(log N).</a:t>
            </a:r>
          </a:p>
          <a:p>
            <a:pPr lvl="1"/>
            <a:r>
              <a:rPr lang="en-US" dirty="0"/>
              <a:t>Bipartite Ramsey graph =&gt; Ramsey graph.</a:t>
            </a:r>
          </a:p>
          <a:p>
            <a:r>
              <a:rPr lang="en-US" dirty="0"/>
              <a:t>Bipartite Ramsey graph: No complete or </a:t>
            </a:r>
            <a:r>
              <a:rPr lang="en-US"/>
              <a:t>empty   K </a:t>
            </a:r>
            <a:r>
              <a:rPr lang="en-US" sz="3500" baseline="10000" dirty="0"/>
              <a:t>x</a:t>
            </a:r>
            <a:r>
              <a:rPr lang="en-US" dirty="0"/>
              <a:t> K subgraph.</a:t>
            </a:r>
          </a:p>
          <a:p>
            <a:pPr lvl="1"/>
            <a:r>
              <a:rPr lang="en-US" dirty="0"/>
              <a:t>2-source extractor =&gt; Bipartite Ramsey graph.</a:t>
            </a:r>
          </a:p>
          <a:p>
            <a:r>
              <a:rPr lang="en-US" dirty="0"/>
              <a:t>New 2-source extractors give best known explicit Ramsey graphs.</a:t>
            </a:r>
          </a:p>
        </p:txBody>
      </p:sp>
    </p:spTree>
    <p:extLst>
      <p:ext uri="{BB962C8B-B14F-4D97-AF65-F5344CB8AC3E}">
        <p14:creationId xmlns:p14="http://schemas.microsoft.com/office/powerpoint/2010/main" val="172920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Seedless extractors</a:t>
            </a:r>
          </a:p>
          <a:p>
            <a:pPr lvl="1"/>
            <a:r>
              <a:rPr lang="en-US" dirty="0"/>
              <a:t>Known for various families of sources.</a:t>
            </a:r>
          </a:p>
          <a:p>
            <a:r>
              <a:rPr lang="en-US" dirty="0"/>
              <a:t>Seeded extractors</a:t>
            </a:r>
          </a:p>
          <a:p>
            <a:pPr lvl="1"/>
            <a:r>
              <a:rPr lang="en-US" dirty="0"/>
              <a:t>O(log (n/</a:t>
            </a:r>
            <a:r>
              <a:rPr lang="en-US" dirty="0" err="1"/>
              <a:t>ε</a:t>
            </a:r>
            <a:r>
              <a:rPr lang="en-US" dirty="0"/>
              <a:t>)) bit seed.</a:t>
            </a:r>
          </a:p>
          <a:p>
            <a:pPr lvl="1"/>
            <a:r>
              <a:rPr lang="en-US" dirty="0"/>
              <a:t>Graph-theoretic views.</a:t>
            </a:r>
          </a:p>
          <a:p>
            <a:pPr lvl="1"/>
            <a:r>
              <a:rPr lang="en-US" dirty="0"/>
              <a:t>Many applications to other areas.</a:t>
            </a:r>
          </a:p>
          <a:p>
            <a:r>
              <a:rPr lang="en-US" dirty="0"/>
              <a:t>2-source extractors</a:t>
            </a:r>
          </a:p>
          <a:p>
            <a:pPr lvl="1"/>
            <a:r>
              <a:rPr lang="en-US" dirty="0"/>
              <a:t>Recent dramatic improvements.</a:t>
            </a:r>
          </a:p>
          <a:p>
            <a:pPr lvl="1"/>
            <a:r>
              <a:rPr lang="en-US" dirty="0"/>
              <a:t>Ramsey graphs.</a:t>
            </a:r>
          </a:p>
        </p:txBody>
      </p:sp>
    </p:spTree>
    <p:extLst>
      <p:ext uri="{BB962C8B-B14F-4D97-AF65-F5344CB8AC3E}">
        <p14:creationId xmlns:p14="http://schemas.microsoft.com/office/powerpoint/2010/main" val="284430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Open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Seedless extractors</a:t>
            </a:r>
          </a:p>
          <a:p>
            <a:pPr lvl="1"/>
            <a:r>
              <a:rPr lang="en-US" dirty="0"/>
              <a:t>Low-degree varieties over F</a:t>
            </a:r>
            <a:r>
              <a:rPr lang="en-US" baseline="-25000" dirty="0"/>
              <a:t>2</a:t>
            </a:r>
            <a:r>
              <a:rPr lang="en-US" dirty="0"/>
              <a:t> with </a:t>
            </a:r>
            <a:r>
              <a:rPr lang="en-US" dirty="0" err="1"/>
              <a:t>δn</a:t>
            </a:r>
            <a:r>
              <a:rPr lang="en-US" dirty="0"/>
              <a:t> min-entropy.</a:t>
            </a:r>
          </a:p>
          <a:p>
            <a:r>
              <a:rPr lang="en-US" dirty="0"/>
              <a:t>Seeded extractors</a:t>
            </a:r>
          </a:p>
          <a:p>
            <a:pPr lvl="1"/>
            <a:r>
              <a:rPr lang="en-US" dirty="0"/>
              <a:t>log n + O(log (1/</a:t>
            </a:r>
            <a:r>
              <a:rPr lang="en-US" dirty="0" err="1"/>
              <a:t>ε</a:t>
            </a:r>
            <a:r>
              <a:rPr lang="en-US" dirty="0"/>
              <a:t>)) bit seed =&gt; linear degree</a:t>
            </a:r>
          </a:p>
          <a:p>
            <a:pPr lvl="1"/>
            <a:r>
              <a:rPr lang="en-US" dirty="0"/>
              <a:t>O(log (n/</a:t>
            </a:r>
            <a:r>
              <a:rPr lang="en-US" dirty="0" err="1"/>
              <a:t>ε</a:t>
            </a:r>
            <a:r>
              <a:rPr lang="en-US" dirty="0"/>
              <a:t>)) bit seed with output length m=k.</a:t>
            </a:r>
          </a:p>
          <a:p>
            <a:r>
              <a:rPr lang="en-US" dirty="0"/>
              <a:t>2-source extractors</a:t>
            </a:r>
          </a:p>
          <a:p>
            <a:pPr lvl="1"/>
            <a:r>
              <a:rPr lang="en-US" dirty="0"/>
              <a:t>Min-entropy c log n or ideally log n + c.</a:t>
            </a:r>
          </a:p>
          <a:p>
            <a:pPr lvl="1"/>
            <a:r>
              <a:rPr lang="en-US" dirty="0"/>
              <a:t>Negligible error.</a:t>
            </a:r>
          </a:p>
          <a:p>
            <a:r>
              <a:rPr lang="en-US" dirty="0"/>
              <a:t>More applications</a:t>
            </a:r>
          </a:p>
          <a:p>
            <a:r>
              <a:rPr lang="en-US" dirty="0"/>
              <a:t>Simplify constructions</a:t>
            </a:r>
          </a:p>
        </p:txBody>
      </p:sp>
    </p:spTree>
    <p:extLst>
      <p:ext uri="{BB962C8B-B14F-4D97-AF65-F5344CB8AC3E}">
        <p14:creationId xmlns:p14="http://schemas.microsoft.com/office/powerpoint/2010/main" val="355321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7B873-1098-E04E-8B3D-81D5FBC6A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Didn’t have time for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11827-632E-1C43-ADF6-D01F9174F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about seedless extractors</a:t>
            </a:r>
          </a:p>
          <a:p>
            <a:r>
              <a:rPr lang="en-US" dirty="0"/>
              <a:t>Nonmalleable extractors</a:t>
            </a:r>
          </a:p>
          <a:p>
            <a:r>
              <a:rPr lang="en-US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1901974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69709"/>
            <a:ext cx="8229600" cy="1143000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32640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Defective (Weak) Randomness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Simulate randomized algorithms</a:t>
            </a:r>
          </a:p>
          <a:p>
            <a:r>
              <a:rPr lang="en-US" dirty="0"/>
              <a:t>Stronger: extract high-quality randomness: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Which models admit such extraction?</a:t>
            </a:r>
          </a:p>
          <a:p>
            <a:r>
              <a:rPr lang="en-US" dirty="0"/>
              <a:t>Which models enable simulation of randomized algorithms?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448621" y="3122406"/>
            <a:ext cx="1143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/>
              <a:t>Ext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782777" y="3579606"/>
            <a:ext cx="66584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680146" y="3563731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131778" y="2979077"/>
            <a:ext cx="92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 n bits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591621" y="3579606"/>
            <a:ext cx="64044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328290" y="2948234"/>
            <a:ext cx="9559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m bits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170393" y="3699780"/>
            <a:ext cx="14805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 ≈ uniform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32207" y="3436277"/>
            <a:ext cx="1850570" cy="3537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52708" y="3436277"/>
            <a:ext cx="1324427" cy="3537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232064" y="3436277"/>
            <a:ext cx="1360714" cy="3537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3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9" grpId="0"/>
      <p:bldP spid="10" grpId="0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-118092"/>
            <a:ext cx="8228160" cy="1144921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altLang="he-IL" u="sng" dirty="0">
                <a:solidFill>
                  <a:srgbClr val="800080"/>
                </a:solidFill>
              </a:rPr>
              <a:t>Simple example: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3520388" y="2579783"/>
            <a:ext cx="2808652" cy="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/>
          <p:cNvSpPr txBox="1"/>
          <p:nvPr/>
        </p:nvSpPr>
        <p:spPr>
          <a:xfrm>
            <a:off x="3984142" y="1945103"/>
            <a:ext cx="2155477" cy="468477"/>
          </a:xfrm>
          <a:prstGeom prst="rect">
            <a:avLst/>
          </a:prstGeom>
          <a:noFill/>
        </p:spPr>
        <p:txBody>
          <a:bodyPr wrap="square" lIns="82945" tIns="41473" rIns="82945" bIns="41473" rtlCol="1">
            <a:spAutoFit/>
          </a:bodyPr>
          <a:lstStyle/>
          <a:p>
            <a:pPr algn="ctr"/>
            <a:r>
              <a:rPr lang="en-US" sz="2500" dirty="0">
                <a:solidFill>
                  <a:srgbClr val="002060"/>
                </a:solidFill>
              </a:rPr>
              <a:t>extractor</a:t>
            </a:r>
            <a:endParaRPr lang="he-IL" sz="2500" dirty="0">
              <a:solidFill>
                <a:srgbClr val="00206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84152" y="2906405"/>
            <a:ext cx="3664312" cy="468477"/>
          </a:xfrm>
          <a:prstGeom prst="rect">
            <a:avLst/>
          </a:prstGeom>
          <a:noFill/>
        </p:spPr>
        <p:txBody>
          <a:bodyPr wrap="square" lIns="82945" tIns="41473" rIns="82945" bIns="41473" rtlCol="1">
            <a:spAutoFit/>
          </a:bodyPr>
          <a:lstStyle/>
          <a:p>
            <a:pPr algn="ctr"/>
            <a:r>
              <a:rPr lang="en-US" sz="2500" dirty="0">
                <a:solidFill>
                  <a:srgbClr val="002060"/>
                </a:solidFill>
              </a:rPr>
              <a:t>random bit</a:t>
            </a:r>
            <a:endParaRPr lang="he-IL" sz="2500" dirty="0">
              <a:solidFill>
                <a:srgbClr val="00206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959300" y="4278216"/>
            <a:ext cx="5421352" cy="530032"/>
          </a:xfrm>
          <a:prstGeom prst="rect">
            <a:avLst/>
          </a:prstGeom>
          <a:noFill/>
        </p:spPr>
        <p:txBody>
          <a:bodyPr wrap="square" lIns="82945" tIns="41473" rIns="82945" bIns="41473" rtlCol="1">
            <a:spAutoFit/>
          </a:bodyPr>
          <a:lstStyle/>
          <a:p>
            <a:pPr algn="ctr"/>
            <a:r>
              <a:rPr lang="en-US" sz="2900" dirty="0"/>
              <a:t>Ext(x</a:t>
            </a:r>
            <a:r>
              <a:rPr lang="en-US" sz="2900" baseline="-25000" dirty="0"/>
              <a:t>1</a:t>
            </a:r>
            <a:r>
              <a:rPr lang="en-US" sz="2900" dirty="0"/>
              <a:t>,…,</a:t>
            </a:r>
            <a:r>
              <a:rPr lang="en-US" sz="2900" dirty="0" err="1"/>
              <a:t>x</a:t>
            </a:r>
            <a:r>
              <a:rPr lang="en-US" sz="2900" baseline="-25000" dirty="0" err="1"/>
              <a:t>n</a:t>
            </a:r>
            <a:r>
              <a:rPr lang="en-US" sz="2900" dirty="0"/>
              <a:t>) = Parity(x</a:t>
            </a:r>
            <a:r>
              <a:rPr lang="en-US" sz="2900" baseline="-25000" dirty="0"/>
              <a:t>1</a:t>
            </a:r>
            <a:r>
              <a:rPr lang="en-US" sz="2900" dirty="0"/>
              <a:t>,…,</a:t>
            </a:r>
            <a:r>
              <a:rPr lang="en-US" sz="2900" dirty="0" err="1"/>
              <a:t>x</a:t>
            </a:r>
            <a:r>
              <a:rPr lang="en-US" sz="2900" baseline="-25000" dirty="0" err="1"/>
              <a:t>n</a:t>
            </a:r>
            <a:r>
              <a:rPr lang="en-US" sz="2900" dirty="0"/>
              <a:t>)</a:t>
            </a:r>
            <a:endParaRPr lang="he-IL" sz="2900" dirty="0"/>
          </a:p>
        </p:txBody>
      </p:sp>
      <p:sp>
        <p:nvSpPr>
          <p:cNvPr id="36" name="TextBox 35"/>
          <p:cNvSpPr txBox="1"/>
          <p:nvPr/>
        </p:nvSpPr>
        <p:spPr>
          <a:xfrm>
            <a:off x="52029" y="2863903"/>
            <a:ext cx="3866796" cy="745476"/>
          </a:xfrm>
          <a:prstGeom prst="rect">
            <a:avLst/>
          </a:prstGeom>
          <a:noFill/>
        </p:spPr>
        <p:txBody>
          <a:bodyPr wrap="square" lIns="82945" tIns="41473" rIns="82945" bIns="41473" rtlCol="1">
            <a:spAutoFit/>
          </a:bodyPr>
          <a:lstStyle/>
          <a:p>
            <a:pPr algn="ctr"/>
            <a:r>
              <a:rPr lang="en-US" sz="2500" dirty="0">
                <a:solidFill>
                  <a:srgbClr val="002060"/>
                </a:solidFill>
              </a:rPr>
              <a:t>`bit-fixing’ distribution </a:t>
            </a:r>
          </a:p>
          <a:p>
            <a:pPr algn="ctr"/>
            <a:r>
              <a:rPr lang="en-US" dirty="0">
                <a:solidFill>
                  <a:srgbClr val="002060"/>
                </a:solidFill>
              </a:rPr>
              <a:t>(don’t know where rand. bit is)</a:t>
            </a:r>
            <a:endParaRPr lang="he-IL" dirty="0">
              <a:solidFill>
                <a:srgbClr val="002060"/>
              </a:solidFill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11250" y="2329897"/>
            <a:ext cx="507570" cy="51579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945" tIns="41473" rIns="82945" bIns="41473" numCol="1" rtlCol="1" anchor="t" anchorCtr="0" compatLnSpc="1">
            <a:prstTxWarp prst="textNoShape">
              <a:avLst/>
            </a:prstTxWarp>
          </a:bodyPr>
          <a:lstStyle/>
          <a:p>
            <a:pPr algn="ctr" defTabSz="407526" rtl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2500" dirty="0">
                <a:latin typeface="Comic Sans MS" pitchFamily="66" charset="0"/>
                <a:ea typeface="DejaVu Sans"/>
                <a:cs typeface="DejaVu Sans"/>
              </a:rPr>
              <a:t>1</a:t>
            </a:r>
            <a:endParaRPr lang="he-IL" sz="2500" dirty="0">
              <a:latin typeface="Comic Sans MS" pitchFamily="66" charset="0"/>
              <a:ea typeface="DejaVu Sans"/>
              <a:cs typeface="DejaVu Sans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41987" y="2329897"/>
            <a:ext cx="507570" cy="51579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945" tIns="41473" rIns="82945" bIns="41473" numCol="1" rtlCol="1" anchor="t" anchorCtr="0" compatLnSpc="1">
            <a:prstTxWarp prst="textNoShape">
              <a:avLst/>
            </a:prstTxWarp>
          </a:bodyPr>
          <a:lstStyle/>
          <a:p>
            <a:pPr algn="ctr" defTabSz="407526" rtl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2500" dirty="0">
                <a:latin typeface="Comic Sans MS" pitchFamily="66" charset="0"/>
                <a:ea typeface="DejaVu Sans"/>
                <a:cs typeface="DejaVu Sans"/>
              </a:rPr>
              <a:t>0</a:t>
            </a:r>
            <a:endParaRPr lang="he-IL" sz="2500" dirty="0">
              <a:latin typeface="Comic Sans MS" pitchFamily="66" charset="0"/>
              <a:ea typeface="DejaVu Sans"/>
              <a:cs typeface="DejaVu Sans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1272724" y="2329897"/>
            <a:ext cx="507570" cy="51579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945" tIns="41473" rIns="82945" bIns="41473" numCol="1" rtlCol="1" anchor="t" anchorCtr="0" compatLnSpc="1">
            <a:prstTxWarp prst="textNoShape">
              <a:avLst/>
            </a:prstTxWarp>
          </a:bodyPr>
          <a:lstStyle/>
          <a:p>
            <a:pPr algn="ctr" defTabSz="407526" rtl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he-IL" sz="2500">
              <a:latin typeface="Comic Sans MS" pitchFamily="66" charset="0"/>
              <a:ea typeface="DejaVu Sans"/>
              <a:cs typeface="DejaVu Sans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1826627" y="2329897"/>
            <a:ext cx="507570" cy="51579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945" tIns="41473" rIns="82945" bIns="41473" numCol="1" rtlCol="1" anchor="t" anchorCtr="0" compatLnSpc="1">
            <a:prstTxWarp prst="textNoShape">
              <a:avLst/>
            </a:prstTxWarp>
          </a:bodyPr>
          <a:lstStyle/>
          <a:p>
            <a:pPr algn="ctr" defTabSz="407526" rtl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2500" dirty="0">
                <a:latin typeface="Comic Sans MS" pitchFamily="66" charset="0"/>
                <a:ea typeface="DejaVu Sans"/>
                <a:cs typeface="DejaVu Sans"/>
              </a:rPr>
              <a:t>1</a:t>
            </a:r>
            <a:endParaRPr lang="he-IL" sz="2500" dirty="0">
              <a:latin typeface="Comic Sans MS" pitchFamily="66" charset="0"/>
              <a:ea typeface="DejaVu Sans"/>
              <a:cs typeface="DejaVu Sans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357364" y="2329897"/>
            <a:ext cx="507570" cy="51579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945" tIns="41473" rIns="82945" bIns="41473" numCol="1" rtlCol="1" anchor="t" anchorCtr="0" compatLnSpc="1">
            <a:prstTxWarp prst="textNoShape">
              <a:avLst/>
            </a:prstTxWarp>
          </a:bodyPr>
          <a:lstStyle/>
          <a:p>
            <a:pPr algn="ctr" defTabSz="407526" rtl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2500" dirty="0">
                <a:latin typeface="Comic Sans MS" pitchFamily="66" charset="0"/>
                <a:ea typeface="DejaVu Sans"/>
                <a:cs typeface="DejaVu Sans"/>
              </a:rPr>
              <a:t>0</a:t>
            </a:r>
            <a:endParaRPr lang="he-IL" sz="2500" dirty="0">
              <a:latin typeface="Comic Sans MS" pitchFamily="66" charset="0"/>
              <a:ea typeface="DejaVu Sans"/>
              <a:cs typeface="DejaVu Sans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888101" y="2329897"/>
            <a:ext cx="507570" cy="51579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945" tIns="41473" rIns="82945" bIns="41473" numCol="1" rtlCol="1" anchor="t" anchorCtr="0" compatLnSpc="1">
            <a:prstTxWarp prst="textNoShape">
              <a:avLst/>
            </a:prstTxWarp>
          </a:bodyPr>
          <a:lstStyle/>
          <a:p>
            <a:pPr algn="ctr" defTabSz="407526" rtl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2500" dirty="0">
                <a:latin typeface="Comic Sans MS" pitchFamily="66" charset="0"/>
                <a:ea typeface="DejaVu Sans"/>
                <a:cs typeface="DejaVu Sans"/>
              </a:rPr>
              <a:t>0</a:t>
            </a:r>
            <a:endParaRPr lang="he-IL" sz="2500" dirty="0">
              <a:latin typeface="Comic Sans MS" pitchFamily="66" charset="0"/>
              <a:ea typeface="DejaVu Sans"/>
              <a:cs typeface="DejaVu San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56" y="2293461"/>
            <a:ext cx="454918" cy="552225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6523328" y="2354180"/>
            <a:ext cx="530737" cy="552225"/>
            <a:chOff x="7191515" y="2595047"/>
            <a:chExt cx="585101" cy="608726"/>
          </a:xfrm>
        </p:grpSpPr>
        <p:sp>
          <p:nvSpPr>
            <p:cNvPr id="56" name="Rectangle 55"/>
            <p:cNvSpPr/>
            <p:nvPr/>
          </p:nvSpPr>
          <p:spPr bwMode="auto">
            <a:xfrm>
              <a:off x="7217055" y="2635210"/>
              <a:ext cx="559561" cy="568563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algn="ctr" defTabSz="407526" rtl="0" fontAlgn="base" hangingPunct="0">
                <a:lnSpc>
                  <a:spcPct val="11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he-IL" sz="2500">
                <a:latin typeface="Comic Sans MS" pitchFamily="66" charset="0"/>
                <a:ea typeface="DejaVu Sans"/>
                <a:cs typeface="DejaVu Sans"/>
              </a:endParaRPr>
            </a:p>
          </p:txBody>
        </p:sp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1515" y="2595047"/>
              <a:ext cx="501515" cy="608726"/>
            </a:xfrm>
            <a:prstGeom prst="rect">
              <a:avLst/>
            </a:prstGeom>
          </p:spPr>
        </p:pic>
      </p:grp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420135" y="5267497"/>
            <a:ext cx="8328329" cy="828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60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Comic Sans MS" pitchFamily="66" charset="0"/>
                <a:ea typeface="DejaVu Sans"/>
                <a:cs typeface="DejaVu Sans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Comic Sans MS" pitchFamily="66" charset="0"/>
                <a:ea typeface="DejaVu Sans"/>
                <a:cs typeface="DejaVu Sans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Comic Sans MS" pitchFamily="66" charset="0"/>
                <a:ea typeface="DejaVu Sans"/>
                <a:cs typeface="DejaVu Sans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Comic Sans MS" pitchFamily="66" charset="0"/>
                <a:ea typeface="DejaVu Sans"/>
                <a:cs typeface="DejaVu Sans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Comic Sans MS" pitchFamily="66" charset="0"/>
                <a:ea typeface="DejaVu Sans"/>
                <a:cs typeface="DejaVu Sans"/>
              </a:defRPr>
            </a:lvl5pPr>
            <a:lvl6pPr marL="2514600" indent="-228600" algn="l" defTabSz="449263" rtl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Comic Sans MS" pitchFamily="66" charset="0"/>
                <a:ea typeface="DejaVu Sans"/>
                <a:cs typeface="DejaVu Sans"/>
              </a:defRPr>
            </a:lvl6pPr>
            <a:lvl7pPr marL="2971800" indent="-228600" algn="l" defTabSz="449263" rtl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Comic Sans MS" pitchFamily="66" charset="0"/>
                <a:ea typeface="DejaVu Sans"/>
                <a:cs typeface="DejaVu Sans"/>
              </a:defRPr>
            </a:lvl7pPr>
            <a:lvl8pPr marL="3429000" indent="-228600" algn="l" defTabSz="449263" rtl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Comic Sans MS" pitchFamily="66" charset="0"/>
                <a:ea typeface="DejaVu Sans"/>
                <a:cs typeface="DejaVu Sans"/>
              </a:defRPr>
            </a:lvl8pPr>
            <a:lvl9pPr marL="3886200" indent="-228600" algn="l" defTabSz="449263" rtl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rgbClr val="000000"/>
                </a:solidFill>
                <a:latin typeface="Comic Sans MS" pitchFamily="66" charset="0"/>
                <a:ea typeface="DejaVu Sans"/>
                <a:cs typeface="DejaVu Sans"/>
              </a:defRPr>
            </a:lvl9pPr>
          </a:lstStyle>
          <a:p>
            <a:pPr algn="ctr"/>
            <a:r>
              <a:rPr lang="en-US" altLang="he-IL" sz="2800" dirty="0">
                <a:solidFill>
                  <a:srgbClr val="800000"/>
                </a:solidFill>
                <a:latin typeface="+mn-lt"/>
              </a:rPr>
              <a:t>Harder when input bits dependent and not uniform.</a:t>
            </a:r>
            <a:endParaRPr lang="en-GB" altLang="he-IL" sz="2800" i="1" dirty="0">
              <a:solidFill>
                <a:srgbClr val="8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32339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Modeling General </a:t>
            </a:r>
            <a:r>
              <a:rPr dirty="0"/>
              <a:t>Weak Sources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Source = random variable X on {0,1}</a:t>
            </a:r>
            <a:r>
              <a:rPr lang="en-US" baseline="30000" dirty="0"/>
              <a:t>n</a:t>
            </a:r>
            <a:r>
              <a:rPr lang="en-US" dirty="0"/>
              <a:t>.</a:t>
            </a:r>
          </a:p>
          <a:p>
            <a:r>
              <a:rPr lang="en-US" dirty="0"/>
              <a:t>Attempt #1: Sufficient Shannon entropy</a:t>
            </a:r>
          </a:p>
          <a:p>
            <a:pPr marL="0" indent="0">
              <a:buNone/>
            </a:pPr>
            <a:r>
              <a:rPr lang="en-US" dirty="0"/>
              <a:t>			H(X)=E[log(1/</a:t>
            </a:r>
            <a:r>
              <a:rPr lang="en-US" dirty="0" err="1"/>
              <a:t>Pr</a:t>
            </a:r>
            <a:r>
              <a:rPr lang="en-US" dirty="0"/>
              <a:t>[X=x])]</a:t>
            </a:r>
          </a:p>
          <a:p>
            <a:r>
              <a:rPr lang="en-US" dirty="0"/>
              <a:t>Problem:   </a:t>
            </a:r>
            <a:r>
              <a:rPr lang="en-US" dirty="0" err="1"/>
              <a:t>Pr</a:t>
            </a:r>
            <a:r>
              <a:rPr lang="en-US" dirty="0"/>
              <a:t>[Y=0</a:t>
            </a:r>
            <a:r>
              <a:rPr lang="en-US" baseline="30000" dirty="0"/>
              <a:t>n</a:t>
            </a:r>
            <a:r>
              <a:rPr lang="en-US" dirty="0"/>
              <a:t>]=.99</a:t>
            </a:r>
          </a:p>
          <a:p>
            <a:pPr marL="0" indent="0">
              <a:buNone/>
            </a:pPr>
            <a:r>
              <a:rPr lang="en-US" dirty="0"/>
              <a:t>	   ∀y≠ 0</a:t>
            </a:r>
            <a:r>
              <a:rPr lang="en-US" baseline="30000" dirty="0"/>
              <a:t>n    </a:t>
            </a:r>
            <a:r>
              <a:rPr lang="en-US" dirty="0" err="1"/>
              <a:t>Pr</a:t>
            </a:r>
            <a:r>
              <a:rPr lang="en-US" dirty="0"/>
              <a:t>[Y=y]=.01/(2</a:t>
            </a:r>
            <a:r>
              <a:rPr lang="en-US" baseline="30000" dirty="0"/>
              <a:t>n</a:t>
            </a:r>
            <a:r>
              <a:rPr lang="en-US" dirty="0"/>
              <a:t>-1)</a:t>
            </a:r>
          </a:p>
          <a:p>
            <a:pPr marL="0" indent="0">
              <a:buNone/>
            </a:pPr>
            <a:r>
              <a:rPr lang="en-US" dirty="0"/>
              <a:t>	H(Y)≈.01n, but Y is useless with prob. .99.</a:t>
            </a:r>
          </a:p>
          <a:p>
            <a:r>
              <a:rPr lang="en-US" dirty="0"/>
              <a:t>Min-Entropy H</a:t>
            </a:r>
            <a:r>
              <a:rPr lang="en-US" baseline="-25000" dirty="0"/>
              <a:t>∞</a:t>
            </a:r>
            <a:r>
              <a:rPr lang="en-US" dirty="0"/>
              <a:t>(X)=min</a:t>
            </a:r>
            <a:r>
              <a:rPr lang="en-US" baseline="-25000" dirty="0"/>
              <a:t>x</a:t>
            </a:r>
            <a:r>
              <a:rPr lang="en-US" dirty="0"/>
              <a:t>{log(1/</a:t>
            </a:r>
            <a:r>
              <a:rPr lang="en-US" dirty="0" err="1"/>
              <a:t>Pr</a:t>
            </a:r>
            <a:r>
              <a:rPr lang="en-US" dirty="0"/>
              <a:t>[X=x])}</a:t>
            </a:r>
          </a:p>
          <a:p>
            <a:pPr marL="0" indent="0">
              <a:buNone/>
            </a:pPr>
            <a:r>
              <a:rPr lang="en-US" dirty="0"/>
              <a:t>			H</a:t>
            </a:r>
            <a:r>
              <a:rPr lang="en-US" baseline="-25000" dirty="0"/>
              <a:t> ∞</a:t>
            </a:r>
            <a:r>
              <a:rPr lang="en-US" dirty="0"/>
              <a:t>(Y)&lt;1.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60" name="Shape 160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6526709"/>
      </p:ext>
    </p:ext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>
                <a:solidFill>
                  <a:srgbClr val="000000"/>
                </a:solidFill>
              </a:rPr>
              <a:t>Min-Entropy</a:t>
            </a:r>
          </a:p>
        </p:txBody>
      </p:sp>
      <p:grpSp>
        <p:nvGrpSpPr>
          <p:cNvPr id="177" name="Group 177"/>
          <p:cNvGrpSpPr/>
          <p:nvPr/>
        </p:nvGrpSpPr>
        <p:grpSpPr>
          <a:xfrm>
            <a:off x="6786562" y="2893219"/>
            <a:ext cx="2152055" cy="1634133"/>
            <a:chOff x="190500" y="533400"/>
            <a:chExt cx="3060700" cy="2324100"/>
          </a:xfrm>
        </p:grpSpPr>
        <p:sp>
          <p:nvSpPr>
            <p:cNvPr id="173" name="Shape 173"/>
            <p:cNvSpPr/>
            <p:nvPr/>
          </p:nvSpPr>
          <p:spPr>
            <a:xfrm>
              <a:off x="190500" y="533400"/>
              <a:ext cx="3060700" cy="23241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555282" y="914400"/>
              <a:ext cx="2331136" cy="1470369"/>
            </a:xfrm>
            <a:prstGeom prst="star5">
              <a:avLst>
                <a:gd name="adj" fmla="val 25000"/>
                <a:gd name="hf" fmla="val 105146"/>
                <a:gd name="vf" fmla="val 110557"/>
              </a:avLst>
            </a:prstGeom>
            <a:solidFill>
              <a:srgbClr val="F5EC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1475996" y="1374718"/>
              <a:ext cx="316308" cy="5398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r>
                <a:t>X</a:t>
              </a:r>
            </a:p>
          </p:txBody>
        </p:sp>
      </p:grpSp>
      <p:sp>
        <p:nvSpPr>
          <p:cNvPr id="178" name="Shape 178"/>
          <p:cNvSpPr>
            <a:spLocks noGrp="1"/>
          </p:cNvSpPr>
          <p:nvPr>
            <p:ph type="body" sz="half" idx="1"/>
          </p:nvPr>
        </p:nvSpPr>
        <p:spPr>
          <a:xfrm>
            <a:off x="249382" y="1534511"/>
            <a:ext cx="6303818" cy="396376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>
                <a:solidFill>
                  <a:srgbClr val="0433FF"/>
                </a:solidFill>
              </a:defRPr>
            </a:pPr>
            <a:r>
              <a:rPr lang="en-US" sz="2800" dirty="0">
                <a:solidFill>
                  <a:srgbClr val="FF0000"/>
                </a:solidFill>
              </a:rPr>
              <a:t>H</a:t>
            </a:r>
            <a:r>
              <a:rPr lang="en-US" sz="2800" baseline="-25000" dirty="0">
                <a:solidFill>
                  <a:srgbClr val="FF0000"/>
                </a:solidFill>
              </a:rPr>
              <a:t>∞</a:t>
            </a:r>
            <a:r>
              <a:rPr lang="en-US" sz="2800" dirty="0">
                <a:solidFill>
                  <a:srgbClr val="FF0000"/>
                </a:solidFill>
              </a:rPr>
              <a:t>(X)=min</a:t>
            </a:r>
            <a:r>
              <a:rPr lang="en-US" sz="2800" baseline="-25000" dirty="0">
                <a:solidFill>
                  <a:srgbClr val="FF0000"/>
                </a:solidFill>
              </a:rPr>
              <a:t>x</a:t>
            </a:r>
            <a:r>
              <a:rPr lang="en-US" sz="2800" dirty="0">
                <a:solidFill>
                  <a:srgbClr val="FF0000"/>
                </a:solidFill>
              </a:rPr>
              <a:t>{log(1/</a:t>
            </a:r>
            <a:r>
              <a:rPr lang="en-US" sz="2800" dirty="0" err="1">
                <a:solidFill>
                  <a:srgbClr val="FF0000"/>
                </a:solidFill>
              </a:rPr>
              <a:t>Pr</a:t>
            </a:r>
            <a:r>
              <a:rPr lang="en-US" sz="2800" dirty="0">
                <a:solidFill>
                  <a:srgbClr val="FF0000"/>
                </a:solidFill>
              </a:rPr>
              <a:t>[X=x])}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rPr lang="en-US" sz="2800" dirty="0">
                <a:solidFill>
                  <a:srgbClr val="000000"/>
                </a:solidFill>
              </a:rPr>
              <a:t>(</a:t>
            </a:r>
            <a:r>
              <a:rPr lang="en-US" sz="2800" dirty="0" err="1">
                <a:solidFill>
                  <a:srgbClr val="000000"/>
                </a:solidFill>
              </a:rPr>
              <a:t>n,k</a:t>
            </a:r>
            <a:r>
              <a:rPr lang="en-US" sz="2800" dirty="0">
                <a:solidFill>
                  <a:srgbClr val="000000"/>
                </a:solidFill>
              </a:rPr>
              <a:t>)-source: X on {0,1}</a:t>
            </a:r>
            <a:r>
              <a:rPr lang="en-US" sz="2800" baseline="30000" dirty="0">
                <a:solidFill>
                  <a:srgbClr val="000000"/>
                </a:solidFill>
              </a:rPr>
              <a:t>n </a:t>
            </a:r>
            <a:r>
              <a:rPr lang="en-US" sz="2800" dirty="0">
                <a:solidFill>
                  <a:srgbClr val="000000"/>
                </a:solidFill>
              </a:rPr>
              <a:t>with 	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</a:t>
            </a:r>
            <a:r>
              <a:rPr lang="en-US" sz="28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∞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(X)</a:t>
            </a:r>
            <a:r>
              <a:rPr lang="en-US" sz="2800" dirty="0">
                <a:solidFill>
                  <a:srgbClr val="000000"/>
                </a:solidFill>
              </a:rPr>
              <a:t>≥k.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</a:t>
            </a:r>
            <a:r>
              <a:rPr lang="en-US" sz="2800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∞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(X)</a:t>
            </a:r>
            <a:r>
              <a:rPr lang="en-US" sz="2800" dirty="0">
                <a:solidFill>
                  <a:srgbClr val="000000"/>
                </a:solidFill>
              </a:rPr>
              <a:t>≥k </a:t>
            </a:r>
            <a:r>
              <a:rPr lang="en-US" sz="2800" dirty="0" err="1">
                <a:solidFill>
                  <a:srgbClr val="000000"/>
                </a:solidFill>
              </a:rPr>
              <a:t>iff</a:t>
            </a:r>
            <a:r>
              <a:rPr lang="en-US" sz="2800" dirty="0">
                <a:solidFill>
                  <a:srgbClr val="000000"/>
                </a:solidFill>
              </a:rPr>
              <a:t> ∀x </a:t>
            </a:r>
            <a:r>
              <a:rPr lang="en-US" sz="2800" dirty="0" err="1">
                <a:solidFill>
                  <a:srgbClr val="000000"/>
                </a:solidFill>
              </a:rPr>
              <a:t>Pr</a:t>
            </a:r>
            <a:r>
              <a:rPr lang="en-US" sz="2800" dirty="0">
                <a:solidFill>
                  <a:srgbClr val="000000"/>
                </a:solidFill>
              </a:rPr>
              <a:t>[X=x] </a:t>
            </a:r>
            <a:r>
              <a:rPr sz="2800" dirty="0">
                <a:solidFill>
                  <a:srgbClr val="000000"/>
                </a:solidFill>
              </a:rPr>
              <a:t>≤ 2</a:t>
            </a:r>
            <a:r>
              <a:rPr sz="2800" baseline="31999" dirty="0">
                <a:solidFill>
                  <a:srgbClr val="000000"/>
                </a:solidFill>
              </a:rPr>
              <a:t>-k</a:t>
            </a:r>
            <a:r>
              <a:rPr sz="2800" dirty="0">
                <a:solidFill>
                  <a:srgbClr val="000000"/>
                </a:solidFill>
              </a:rPr>
              <a:t>.</a:t>
            </a:r>
          </a:p>
          <a:p>
            <a:pPr>
              <a:defRPr>
                <a:solidFill>
                  <a:srgbClr val="E32400"/>
                </a:solidFill>
              </a:defRPr>
            </a:pPr>
            <a:r>
              <a:rPr sz="2800" dirty="0">
                <a:solidFill>
                  <a:srgbClr val="000000"/>
                </a:solidFill>
              </a:rPr>
              <a:t>Special Case: X uniform on set of size 2</a:t>
            </a:r>
            <a:r>
              <a:rPr sz="2800" baseline="31999" dirty="0">
                <a:solidFill>
                  <a:srgbClr val="000000"/>
                </a:solidFill>
              </a:rPr>
              <a:t>k</a:t>
            </a:r>
            <a:r>
              <a:rPr sz="2800" dirty="0">
                <a:solidFill>
                  <a:srgbClr val="000000"/>
                </a:solidFill>
              </a:rPr>
              <a:t>.</a:t>
            </a:r>
          </a:p>
          <a:p>
            <a:pPr>
              <a:defRPr>
                <a:solidFill>
                  <a:srgbClr val="0056D6"/>
                </a:solidFill>
              </a:defRPr>
            </a:pPr>
            <a:r>
              <a:rPr sz="2800" dirty="0">
                <a:solidFill>
                  <a:srgbClr val="000000"/>
                </a:solidFill>
              </a:rPr>
              <a:t>General Case: Enough to </a:t>
            </a:r>
            <a:r>
              <a:rPr lang="en-US" sz="2800" dirty="0">
                <a:solidFill>
                  <a:srgbClr val="000000"/>
                </a:solidFill>
              </a:rPr>
              <a:t>handle </a:t>
            </a:r>
            <a:r>
              <a:rPr sz="2800" dirty="0">
                <a:solidFill>
                  <a:srgbClr val="000000"/>
                </a:solidFill>
              </a:rPr>
              <a:t>special case </a:t>
            </a:r>
            <a:r>
              <a:rPr lang="en-US" sz="2800" dirty="0">
                <a:solidFill>
                  <a:srgbClr val="000000"/>
                </a:solidFill>
              </a:rPr>
              <a:t>[</a:t>
            </a:r>
            <a:r>
              <a:rPr sz="2800" dirty="0" err="1">
                <a:solidFill>
                  <a:srgbClr val="000000"/>
                </a:solidFill>
              </a:rPr>
              <a:t>Chor-Goldreich</a:t>
            </a:r>
            <a:r>
              <a:rPr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‘</a:t>
            </a:r>
            <a:r>
              <a:rPr sz="2800" dirty="0">
                <a:solidFill>
                  <a:srgbClr val="000000"/>
                </a:solidFill>
              </a:rPr>
              <a:t>8</a:t>
            </a:r>
            <a:r>
              <a:rPr lang="en-US" sz="2800" dirty="0">
                <a:solidFill>
                  <a:srgbClr val="000000"/>
                </a:solidFill>
              </a:rPr>
              <a:t>5]</a:t>
            </a:r>
            <a:endParaRPr sz="2800" dirty="0">
              <a:solidFill>
                <a:srgbClr val="000000"/>
              </a:solidFill>
            </a:endParaRPr>
          </a:p>
        </p:txBody>
      </p:sp>
      <p:sp>
        <p:nvSpPr>
          <p:cNvPr id="179" name="Shape 17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99E14C-3479-FB43-968C-2549D105936E}"/>
              </a:ext>
            </a:extLst>
          </p:cNvPr>
          <p:cNvSpPr txBox="1"/>
          <p:nvPr/>
        </p:nvSpPr>
        <p:spPr>
          <a:xfrm>
            <a:off x="7125313" y="2202572"/>
            <a:ext cx="1107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{0,1}</a:t>
            </a:r>
            <a:r>
              <a:rPr lang="en-US" sz="3200" baseline="30000" dirty="0"/>
              <a:t>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88361"/>
      </p:ext>
    </p:ext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 animBg="1" advAuto="0"/>
      <p:bldP spid="178" grpId="0" uiExpand="1" build="p" bldLvl="5" advAuto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6857" y="609600"/>
            <a:ext cx="7919357" cy="671513"/>
          </a:xfrm>
        </p:spPr>
        <p:txBody>
          <a:bodyPr>
            <a:normAutofit fontScale="90000"/>
          </a:bodyPr>
          <a:lstStyle/>
          <a:p>
            <a:r>
              <a:rPr lang="en-US" dirty="0"/>
              <a:t>Can Arise in Different Ways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676400"/>
            <a:ext cx="8147957" cy="4770774"/>
          </a:xfrm>
        </p:spPr>
        <p:txBody>
          <a:bodyPr>
            <a:normAutofit/>
          </a:bodyPr>
          <a:lstStyle/>
          <a:p>
            <a:pPr marL="590550" indent="-533400"/>
            <a:r>
              <a:rPr lang="en-US" dirty="0"/>
              <a:t>Physical source of randomness.</a:t>
            </a:r>
          </a:p>
          <a:p>
            <a:pPr marL="590550" indent="-533400"/>
            <a:r>
              <a:rPr lang="en-US" dirty="0"/>
              <a:t>Cryptography:  condition on adversary</a:t>
            </a:r>
            <a:r>
              <a:rPr lang="ja-JP" altLang="en-US">
                <a:latin typeface="Arial"/>
              </a:rPr>
              <a:t>’</a:t>
            </a:r>
            <a:r>
              <a:rPr lang="en-US" dirty="0"/>
              <a:t>s information, e.g. bounded storage model.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marL="990600" lvl="1" indent="-533400"/>
            <a:endParaRPr lang="en-US" dirty="0"/>
          </a:p>
          <a:p>
            <a:pPr marL="990600" lvl="1" indent="-533400"/>
            <a:endParaRPr lang="en-US" dirty="0"/>
          </a:p>
          <a:p>
            <a:pPr marL="590550" indent="-533400"/>
            <a:r>
              <a:rPr lang="en-US" dirty="0"/>
              <a:t>Pseudorandom generators (for space s machines):  condition on TM configuration.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730" y="3475404"/>
            <a:ext cx="6388100" cy="3683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3966" y="3993706"/>
            <a:ext cx="5829300" cy="3683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930" y="4427750"/>
            <a:ext cx="86741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6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Goal:  Extract Randomness</a:t>
            </a:r>
            <a:endParaRPr lang="en-US" dirty="0"/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4448621" y="2542812"/>
            <a:ext cx="1143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/>
              <a:t>Ext</a:t>
            </a:r>
          </a:p>
        </p:txBody>
      </p:sp>
      <p:sp>
        <p:nvSpPr>
          <p:cNvPr id="91140" name="Line 4"/>
          <p:cNvSpPr>
            <a:spLocks noChangeShapeType="1"/>
          </p:cNvSpPr>
          <p:nvPr/>
        </p:nvSpPr>
        <p:spPr bwMode="auto">
          <a:xfrm>
            <a:off x="3782777" y="3000012"/>
            <a:ext cx="66584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2680146" y="2984137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2131778" y="2399483"/>
            <a:ext cx="92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 n bits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5591621" y="3000012"/>
            <a:ext cx="64044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6328290" y="2368640"/>
            <a:ext cx="9559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m bits</a:t>
            </a: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5785296" y="3117941"/>
            <a:ext cx="23482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 statistical error </a:t>
            </a:r>
            <a:r>
              <a:rPr lang="en-US" sz="2400" dirty="0">
                <a:latin typeface="Symbol" charset="0"/>
              </a:rPr>
              <a:t>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932207" y="2856683"/>
            <a:ext cx="1850570" cy="3537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52708" y="2856683"/>
            <a:ext cx="1324427" cy="3537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32064" y="2856683"/>
            <a:ext cx="1360714" cy="3537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4664" y="3419565"/>
            <a:ext cx="1574800" cy="3175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53104" y="5518806"/>
            <a:ext cx="7714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Problem:  Impossible, even for k=n-1, m=1, </a:t>
            </a:r>
            <a:r>
              <a:rPr lang="en-US" sz="2800" dirty="0" err="1"/>
              <a:t>ε</a:t>
            </a:r>
            <a:r>
              <a:rPr lang="en-US" sz="2800" dirty="0"/>
              <a:t>&lt;1/2.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4197846"/>
            <a:ext cx="8255000" cy="825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Impossibility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Ext:{0,1}</a:t>
            </a:r>
            <a:r>
              <a:rPr lang="en-US" baseline="30000" dirty="0"/>
              <a:t>n</a:t>
            </a:r>
            <a:r>
              <a:rPr lang="en-US" dirty="0"/>
              <a:t>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→</a:t>
            </a:r>
            <a:r>
              <a:rPr lang="en-US" dirty="0"/>
              <a:t>{0,1} satisfies </a:t>
            </a:r>
            <a:r>
              <a:rPr lang="en-US" dirty="0">
                <a:cs typeface="Symbol" charset="0"/>
              </a:rPr>
              <a:t>∀sources X with H</a:t>
            </a:r>
            <a:r>
              <a:rPr lang="en-US" baseline="-25000" dirty="0">
                <a:cs typeface="Symbol" charset="0"/>
              </a:rPr>
              <a:t>∞</a:t>
            </a:r>
            <a:r>
              <a:rPr lang="en-US" dirty="0">
                <a:cs typeface="Symbol" charset="0"/>
              </a:rPr>
              <a:t>(X) ≥ n-1, Ext(X) </a:t>
            </a:r>
            <a:r>
              <a:rPr lang="en-US" dirty="0">
                <a:latin typeface="Symbol" charset="0"/>
              </a:rPr>
              <a:t></a:t>
            </a:r>
            <a:r>
              <a:rPr lang="en-US" baseline="-10000" dirty="0" err="1">
                <a:latin typeface="Symbol" charset="0"/>
              </a:rPr>
              <a:t>ε</a:t>
            </a:r>
            <a:r>
              <a:rPr lang="en-US" dirty="0">
                <a:cs typeface="Symbol" charset="0"/>
              </a:rPr>
              <a:t> U.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721429" y="2875643"/>
            <a:ext cx="4408714" cy="22281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 flipH="1">
            <a:off x="4376006" y="2964648"/>
            <a:ext cx="1413988" cy="2119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83579" y="3701143"/>
            <a:ext cx="1515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Ext</a:t>
            </a:r>
            <a:r>
              <a:rPr lang="en-US" sz="3600" baseline="30000" dirty="0"/>
              <a:t>-1</a:t>
            </a:r>
            <a:r>
              <a:rPr lang="en-US" sz="3600" dirty="0"/>
              <a:t>(0)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21813" y="3855006"/>
            <a:ext cx="1515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Ext</a:t>
            </a:r>
            <a:r>
              <a:rPr lang="en-US" sz="3600" baseline="30000" dirty="0"/>
              <a:t>-1</a:t>
            </a:r>
            <a:r>
              <a:rPr lang="en-US" sz="3600" dirty="0"/>
              <a:t>(1)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0552" y="5021508"/>
            <a:ext cx="462062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Say |Ext</a:t>
            </a:r>
            <a:r>
              <a:rPr lang="en-US" sz="3200" baseline="30000" dirty="0"/>
              <a:t>-1</a:t>
            </a:r>
            <a:r>
              <a:rPr lang="en-US" sz="3200" dirty="0"/>
              <a:t>(0)|</a:t>
            </a:r>
            <a:r>
              <a:rPr lang="en-US" sz="3200" dirty="0">
                <a:cs typeface="Symbol" charset="0"/>
              </a:rPr>
              <a:t>≥2</a:t>
            </a:r>
            <a:r>
              <a:rPr lang="en-US" sz="3200" baseline="30000" dirty="0">
                <a:cs typeface="Symbol" charset="0"/>
              </a:rPr>
              <a:t>n-1</a:t>
            </a:r>
            <a:endParaRPr lang="en-US" sz="3200" dirty="0"/>
          </a:p>
          <a:p>
            <a:r>
              <a:rPr lang="en-US" sz="3200" dirty="0"/>
              <a:t>Take X=Uniform on Ext</a:t>
            </a:r>
            <a:r>
              <a:rPr lang="en-US" sz="3200" baseline="30000" dirty="0"/>
              <a:t>-1</a:t>
            </a:r>
            <a:r>
              <a:rPr lang="en-US" sz="3200" dirty="0"/>
              <a:t>(0)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833901-A7F3-4849-B3AD-D0865300F84F}"/>
              </a:ext>
            </a:extLst>
          </p:cNvPr>
          <p:cNvSpPr txBox="1"/>
          <p:nvPr/>
        </p:nvSpPr>
        <p:spPr>
          <a:xfrm>
            <a:off x="7130143" y="3054812"/>
            <a:ext cx="1221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{0,1}</a:t>
            </a:r>
            <a:r>
              <a:rPr lang="en-US" sz="3600" baseline="30000" dirty="0"/>
              <a:t>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9145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9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59493</TotalTime>
  <Words>1346</Words>
  <Application>Microsoft Macintosh PowerPoint</Application>
  <PresentationFormat>On-screen Show (4:3)</PresentationFormat>
  <Paragraphs>301</Paragraphs>
  <Slides>29</Slides>
  <Notes>8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ＭＳ Ｐゴシック</vt:lpstr>
      <vt:lpstr>Arial</vt:lpstr>
      <vt:lpstr>Calibri</vt:lpstr>
      <vt:lpstr>Comic Sans MS</vt:lpstr>
      <vt:lpstr>DejaVu Sans</vt:lpstr>
      <vt:lpstr>Symbol</vt:lpstr>
      <vt:lpstr>Times New Roman</vt:lpstr>
      <vt:lpstr>Wingdings</vt:lpstr>
      <vt:lpstr>Office Theme</vt:lpstr>
      <vt:lpstr>Randomness Extractors: An Introduction</vt:lpstr>
      <vt:lpstr>Randomness in Computer Science</vt:lpstr>
      <vt:lpstr>Using Defective (Weak) Randomness</vt:lpstr>
      <vt:lpstr>Simple example:</vt:lpstr>
      <vt:lpstr>Modeling General Weak Sources</vt:lpstr>
      <vt:lpstr>Min-Entropy</vt:lpstr>
      <vt:lpstr>Can Arise in Different Ways</vt:lpstr>
      <vt:lpstr>Goal:  Extract Randomness</vt:lpstr>
      <vt:lpstr>Impossibility Proof</vt:lpstr>
      <vt:lpstr>Circumventing This Impossibility</vt:lpstr>
      <vt:lpstr>Seedless (Deterministic) Extractors</vt:lpstr>
      <vt:lpstr>Seeded Extractor [Nisan-Z ‘93,…, Guruswami-Umans-Vadhan ’07,…]</vt:lpstr>
      <vt:lpstr>Applications of Seeded Extractors</vt:lpstr>
      <vt:lpstr>Use in Privacy Amplification [Bennett, Brassard, Robert 1985]</vt:lpstr>
      <vt:lpstr>Graph-Theoretic View:  “Expansion”</vt:lpstr>
      <vt:lpstr>Alternate View [Z ‘96]</vt:lpstr>
      <vt:lpstr>Simulating Randomized Algorithms</vt:lpstr>
      <vt:lpstr>Simulating Randomized Algorithms</vt:lpstr>
      <vt:lpstr>Averaging Sampler via Alternate View [Z ‘96]</vt:lpstr>
      <vt:lpstr>2-Source Extractor</vt:lpstr>
      <vt:lpstr>Matrix View</vt:lpstr>
      <vt:lpstr>Graph-Theoretic View</vt:lpstr>
      <vt:lpstr>Eigenvalue Barrier</vt:lpstr>
      <vt:lpstr>2-Source Extractors: History</vt:lpstr>
      <vt:lpstr>Ramsey Graphs</vt:lpstr>
      <vt:lpstr>Conclusions</vt:lpstr>
      <vt:lpstr>Some Open Questions</vt:lpstr>
      <vt:lpstr>Didn’t have time for</vt:lpstr>
      <vt:lpstr>Thank you!</vt:lpstr>
    </vt:vector>
  </TitlesOfParts>
  <Company>University of Texas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Randomness Extraction:  A Survey</dc:title>
  <dc:creator>David Zuckerman</dc:creator>
  <cp:lastModifiedBy>Microsoft Office User</cp:lastModifiedBy>
  <cp:revision>359</cp:revision>
  <dcterms:created xsi:type="dcterms:W3CDTF">2011-02-21T19:26:40Z</dcterms:created>
  <dcterms:modified xsi:type="dcterms:W3CDTF">2018-06-28T21:25:09Z</dcterms:modified>
</cp:coreProperties>
</file>