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9"/>
  </p:notesMasterIdLst>
  <p:sldIdLst>
    <p:sldId id="256" r:id="rId2"/>
    <p:sldId id="621" r:id="rId3"/>
    <p:sldId id="722" r:id="rId4"/>
    <p:sldId id="694" r:id="rId5"/>
    <p:sldId id="753" r:id="rId6"/>
    <p:sldId id="702" r:id="rId7"/>
    <p:sldId id="703" r:id="rId8"/>
    <p:sldId id="746" r:id="rId9"/>
    <p:sldId id="754" r:id="rId10"/>
    <p:sldId id="821" r:id="rId11"/>
    <p:sldId id="715" r:id="rId12"/>
    <p:sldId id="716" r:id="rId13"/>
    <p:sldId id="799" r:id="rId14"/>
    <p:sldId id="800" r:id="rId15"/>
    <p:sldId id="802" r:id="rId16"/>
    <p:sldId id="822" r:id="rId17"/>
    <p:sldId id="823" r:id="rId18"/>
    <p:sldId id="824" r:id="rId19"/>
    <p:sldId id="825" r:id="rId20"/>
    <p:sldId id="826" r:id="rId21"/>
    <p:sldId id="827" r:id="rId22"/>
    <p:sldId id="828" r:id="rId23"/>
    <p:sldId id="829" r:id="rId24"/>
    <p:sldId id="830" r:id="rId25"/>
    <p:sldId id="813" r:id="rId26"/>
    <p:sldId id="814" r:id="rId27"/>
    <p:sldId id="815" r:id="rId28"/>
    <p:sldId id="816" r:id="rId29"/>
    <p:sldId id="817" r:id="rId30"/>
    <p:sldId id="818" r:id="rId31"/>
    <p:sldId id="819" r:id="rId32"/>
    <p:sldId id="820" r:id="rId33"/>
    <p:sldId id="733" r:id="rId34"/>
    <p:sldId id="831" r:id="rId35"/>
    <p:sldId id="735" r:id="rId36"/>
    <p:sldId id="736" r:id="rId37"/>
    <p:sldId id="730" r:id="rId3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93"/>
    <a:srgbClr val="E2EC66"/>
    <a:srgbClr val="C96009"/>
    <a:srgbClr val="F57B17"/>
    <a:srgbClr val="E80202"/>
    <a:srgbClr val="E85D26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112" autoAdjust="0"/>
    <p:restoredTop sz="94619" autoAdjust="0"/>
  </p:normalViewPr>
  <p:slideViewPr>
    <p:cSldViewPr>
      <p:cViewPr varScale="1">
        <p:scale>
          <a:sx n="87" d="100"/>
          <a:sy n="87" d="100"/>
        </p:scale>
        <p:origin x="72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CC3E893-01DA-433F-A6E8-86CFB8775ED9}" type="datetimeFigureOut">
              <a:rPr lang="he-IL" smtClean="0"/>
              <a:t>ג'/ניסן/תשע"ה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6F45936-4CD4-41CB-B9E9-8CB0863A7A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30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7599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4641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1023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0212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12796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59359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33889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289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66341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50530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23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2727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12220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25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6953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26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46776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27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67198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28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45882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29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17965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30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47648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31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30200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32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6905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33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98822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34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2600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93605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35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51496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36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9499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3099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2124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7113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6107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2776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359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ג'/ניסן/תשע"ה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200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ג'/ניסן/תשע"ה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25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ג'/ניסן/תשע"ה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860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ג'/ניסן/תשע"ה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321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ג'/ניסן/תשע"ה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730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ג'/ניסן/תשע"ה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6037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ג'/ניסן/תשע"ה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957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ג'/ניסן/תשע"ה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252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ג'/ניסן/תשע"ה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077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ג'/ניסן/תשע"ה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61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ג'/ניסן/תשע"ה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211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5D19C-5ADE-4E60-97B5-927CACF65E0A}" type="datetimeFigureOut">
              <a:rPr lang="he-IL" smtClean="0"/>
              <a:t>ג'/ניסן/תשע"ה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03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7.png"/><Relationship Id="rId5" Type="http://schemas.openxmlformats.org/officeDocument/2006/relationships/image" Target="../media/image15.png"/><Relationship Id="rId10" Type="http://schemas.openxmlformats.org/officeDocument/2006/relationships/image" Target="../media/image16.png"/><Relationship Id="rId4" Type="http://schemas.openxmlformats.org/officeDocument/2006/relationships/image" Target="../media/image14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9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30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4.png"/><Relationship Id="rId4" Type="http://schemas.openxmlformats.org/officeDocument/2006/relationships/image" Target="../media/image31.png"/><Relationship Id="rId9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00.png"/><Relationship Id="rId3" Type="http://schemas.openxmlformats.org/officeDocument/2006/relationships/image" Target="../media/image35.png"/><Relationship Id="rId7" Type="http://schemas.openxmlformats.org/officeDocument/2006/relationships/image" Target="../media/image42.png"/><Relationship Id="rId12" Type="http://schemas.openxmlformats.org/officeDocument/2006/relationships/image" Target="../media/image39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380.png"/><Relationship Id="rId5" Type="http://schemas.openxmlformats.org/officeDocument/2006/relationships/image" Target="../media/image40.png"/><Relationship Id="rId10" Type="http://schemas.openxmlformats.org/officeDocument/2006/relationships/image" Target="../media/image371.png"/><Relationship Id="rId4" Type="http://schemas.openxmlformats.org/officeDocument/2006/relationships/image" Target="../media/image36.png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96552" y="1700808"/>
            <a:ext cx="10009112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09911"/>
            <a:ext cx="7992888" cy="1470025"/>
          </a:xfrm>
        </p:spPr>
        <p:txBody>
          <a:bodyPr>
            <a:noAutofit/>
          </a:bodyPr>
          <a:lstStyle/>
          <a:p>
            <a:pPr rtl="0"/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Local correlation breakers</a:t>
            </a:r>
            <a:b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2800" b="1" dirty="0" smtClean="0">
                <a:solidFill>
                  <a:srgbClr val="7030A0"/>
                </a:solidFill>
                <a:latin typeface="Comic Sans MS" pitchFamily="66" charset="0"/>
              </a:rPr>
              <a:t>and applications</a:t>
            </a:r>
            <a:endParaRPr lang="he-IL" sz="2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7848872" cy="432048"/>
          </a:xfrm>
        </p:spPr>
        <p:txBody>
          <a:bodyPr wrap="square">
            <a:noAutofit/>
          </a:bodyPr>
          <a:lstStyle/>
          <a:p>
            <a:pPr lvl="1" rtl="0"/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Gil Cohen</a:t>
            </a:r>
          </a:p>
          <a:p>
            <a:pPr lvl="1" rtl="0"/>
            <a:endParaRPr lang="en-US" sz="2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6904" y="5229200"/>
            <a:ext cx="236220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5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Roadmap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23528" y="4041068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400" b="1" dirty="0">
                <a:latin typeface="Comic Sans MS" pitchFamily="66" charset="0"/>
              </a:rPr>
              <a:t> The LCB construction</a:t>
            </a:r>
            <a:endParaRPr lang="he-IL" sz="2400" b="1" dirty="0"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59378"/>
            <a:ext cx="5363059" cy="3061709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611560" y="4617132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Seeded extractors</a:t>
            </a:r>
            <a:endParaRPr lang="he-IL" sz="2400" dirty="0">
              <a:latin typeface="Comic Sans MS" pitchFamily="66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11560" y="5193196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Two-steps look-ahead extractors</a:t>
            </a:r>
            <a:endParaRPr lang="he-IL" sz="2400" dirty="0">
              <a:latin typeface="Comic Sans MS" pitchFamily="66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11560" y="5769260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The construction</a:t>
            </a:r>
            <a:endParaRPr lang="he-IL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47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-296604" y="692696"/>
            <a:ext cx="9649072" cy="85496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1400" b="1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[</a:t>
            </a:r>
            <a:r>
              <a:rPr lang="en-US" sz="1400" b="1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NisanZuckerman96, …, Trevisan01</a:t>
            </a:r>
            <a:r>
              <a:rPr lang="en-US" sz="1400" b="1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, RazReingoldVadhan99, </a:t>
            </a:r>
            <a:r>
              <a:rPr lang="en-US" sz="1400" b="1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TaShmaZuckermanSafra02,</a:t>
            </a:r>
          </a:p>
          <a:p>
            <a:pPr rtl="0"/>
            <a:r>
              <a:rPr lang="en-US" sz="1400" b="1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ShaltielUmans01</a:t>
            </a:r>
            <a:r>
              <a:rPr lang="en-US" sz="1400" b="1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, GuruswamiUmansVadhan09, DvirKoppartySarafWigderson09, </a:t>
            </a:r>
            <a:r>
              <a:rPr lang="en-US" sz="1400" b="1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TaShmaUmans12</a:t>
            </a:r>
            <a:r>
              <a:rPr lang="en-US" sz="1400" b="1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]</a:t>
            </a:r>
            <a:endParaRPr lang="he-IL" sz="14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323528" y="2420888"/>
                <a:ext cx="8208912" cy="822751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b="1" dirty="0" smtClean="0">
                    <a:latin typeface="Comic Sans MS" pitchFamily="66" charset="0"/>
                  </a:rPr>
                  <a:t>Def.</a:t>
                </a:r>
                <a:r>
                  <a:rPr lang="en-US" sz="2000" b="1" dirty="0" smtClean="0">
                    <a:solidFill>
                      <a:srgbClr val="F57B17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000" b="1" dirty="0" smtClean="0">
                    <a:latin typeface="Comic Sans MS" pitchFamily="66" charset="0"/>
                  </a:rPr>
                  <a:t> </a:t>
                </a:r>
                <a:r>
                  <a:rPr lang="en-US" sz="2000" dirty="0" smtClean="0">
                    <a:latin typeface="Comic Sans MS" pitchFamily="66" charset="0"/>
                  </a:rPr>
                  <a:t>is a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2000" b="1" dirty="0" smtClean="0">
                    <a:latin typeface="Comic Sans MS" pitchFamily="66" charset="0"/>
                  </a:rPr>
                  <a:t>-seeded extractor</a:t>
                </a:r>
                <a:r>
                  <a:rPr lang="en-US" sz="2000" dirty="0" smtClean="0">
                    <a:latin typeface="Comic Sans MS" pitchFamily="66" charset="0"/>
                  </a:rPr>
                  <a:t> if for any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-source X and an independent seed S, E(X,S) is uniform.</a:t>
                </a:r>
                <a:endParaRPr lang="en-US" sz="2000" b="1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420888"/>
                <a:ext cx="8208912" cy="822751"/>
              </a:xfrm>
              <a:prstGeom prst="rect">
                <a:avLst/>
              </a:prstGeom>
              <a:blipFill rotWithShape="0">
                <a:blip r:embed="rId3"/>
                <a:stretch>
                  <a:fillRect l="-742" t="-2963" r="-74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ontent Placeholder 2"/>
          <p:cNvSpPr txBox="1">
            <a:spLocks/>
          </p:cNvSpPr>
          <p:nvPr/>
        </p:nvSpPr>
        <p:spPr>
          <a:xfrm>
            <a:off x="323528" y="3321815"/>
            <a:ext cx="8208912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000" dirty="0" smtClean="0">
                <a:latin typeface="Comic Sans MS" pitchFamily="66" charset="0"/>
              </a:rPr>
              <a:t> E is called </a:t>
            </a:r>
            <a:r>
              <a:rPr lang="en-US" sz="2000" b="1" dirty="0" smtClean="0">
                <a:latin typeface="Comic Sans MS" pitchFamily="66" charset="0"/>
              </a:rPr>
              <a:t>strong </a:t>
            </a:r>
            <a:r>
              <a:rPr lang="en-US" sz="2000" dirty="0" smtClean="0">
                <a:latin typeface="Comic Sans MS" pitchFamily="66" charset="0"/>
              </a:rPr>
              <a:t>if E(X,S) is uniform for </a:t>
            </a:r>
            <a:r>
              <a:rPr lang="en-US" sz="2000" dirty="0">
                <a:latin typeface="Comic Sans MS" pitchFamily="66" charset="0"/>
              </a:rPr>
              <a:t>almost </a:t>
            </a:r>
            <a:r>
              <a:rPr lang="en-US" sz="2000" dirty="0" smtClean="0">
                <a:latin typeface="Comic Sans MS" pitchFamily="66" charset="0"/>
              </a:rPr>
              <a:t>all fixings S=s.</a:t>
            </a:r>
            <a:endParaRPr lang="en-US" sz="2000" b="1" dirty="0" smtClean="0"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-156778" y="-116808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Seeded extractors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6" y="1484784"/>
            <a:ext cx="3024336" cy="90607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ontent Placeholder 2"/>
              <p:cNvSpPr txBox="1">
                <a:spLocks/>
              </p:cNvSpPr>
              <p:nvPr/>
            </p:nvSpPr>
            <p:spPr>
              <a:xfrm>
                <a:off x="323528" y="3861048"/>
                <a:ext cx="8208912" cy="4465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  <a:latin typeface="Comic Sans MS" pitchFamily="66" charset="0"/>
                  </a:rPr>
                  <a:t>*</a:t>
                </a:r>
                <a:r>
                  <a:rPr lang="en-US" sz="2000" dirty="0" smtClean="0">
                    <a:latin typeface="Comic Sans MS" pitchFamily="66" charset="0"/>
                  </a:rPr>
                  <a:t> Explicit constructions for any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i="0" dirty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</a:t>
                </a:r>
                <a:r>
                  <a:rPr lang="en-US" sz="2000" dirty="0" smtClean="0">
                    <a:latin typeface="Comic Sans MS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.</a:t>
                </a:r>
                <a:endParaRPr lang="en-US" sz="2000" b="1" dirty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2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861048"/>
                <a:ext cx="8208912" cy="446540"/>
              </a:xfrm>
              <a:prstGeom prst="rect">
                <a:avLst/>
              </a:prstGeom>
              <a:blipFill rotWithShape="0">
                <a:blip r:embed="rId5"/>
                <a:stretch>
                  <a:fillRect l="-742" t="-6757" b="-1216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Horizontal Scroll 22"/>
          <p:cNvSpPr/>
          <p:nvPr/>
        </p:nvSpPr>
        <p:spPr>
          <a:xfrm>
            <a:off x="910224" y="4365104"/>
            <a:ext cx="7200800" cy="2182274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259632" y="4804694"/>
            <a:ext cx="6552728" cy="44654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000" dirty="0" smtClean="0">
                <a:latin typeface="Comic Sans MS" pitchFamily="66" charset="0"/>
              </a:rPr>
              <a:t> Thou shalt have enough entropy in the source.</a:t>
            </a:r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1259632" y="5236742"/>
            <a:ext cx="6552728" cy="44654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000" dirty="0" smtClean="0">
                <a:latin typeface="Comic Sans MS" pitchFamily="66" charset="0"/>
              </a:rPr>
              <a:t> Thou shalt </a:t>
            </a:r>
            <a:r>
              <a:rPr lang="en-US" sz="2000" dirty="0" smtClean="0">
                <a:latin typeface="Comic Sans MS" pitchFamily="66" charset="0"/>
              </a:rPr>
              <a:t>use </a:t>
            </a:r>
            <a:r>
              <a:rPr lang="en-US" sz="2000" dirty="0" smtClean="0">
                <a:latin typeface="Comic Sans MS" pitchFamily="66" charset="0"/>
              </a:rPr>
              <a:t>a </a:t>
            </a:r>
            <a:r>
              <a:rPr lang="en-US" sz="2000" dirty="0" smtClean="0">
                <a:latin typeface="Comic Sans MS" pitchFamily="66" charset="0"/>
              </a:rPr>
              <a:t>uniform seed.</a:t>
            </a:r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1259632" y="5668790"/>
            <a:ext cx="6552728" cy="44654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000" dirty="0" smtClean="0">
                <a:latin typeface="Comic Sans MS" pitchFamily="66" charset="0"/>
              </a:rPr>
              <a:t> Thou shalt not use correlated source and seed.</a:t>
            </a:r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83017" y="1955789"/>
            <a:ext cx="288032" cy="4020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320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" grpId="0"/>
      <p:bldP spid="22" grpId="0"/>
      <p:bldP spid="23" grpId="0" animBg="1"/>
      <p:bldP spid="24" grpId="0"/>
      <p:bldP spid="25" grpId="0"/>
      <p:bldP spid="26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-156778" y="-116808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Hierarchy of independence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79512" y="1639433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Rounded Rectangle 27"/>
          <p:cNvSpPr/>
          <p:nvPr/>
        </p:nvSpPr>
        <p:spPr>
          <a:xfrm>
            <a:off x="179512" y="2143489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ounded Rectangle 28"/>
          <p:cNvSpPr/>
          <p:nvPr/>
        </p:nvSpPr>
        <p:spPr>
          <a:xfrm>
            <a:off x="179512" y="3429000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993634" y="1628800"/>
            <a:ext cx="576064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W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999540" y="2130730"/>
            <a:ext cx="576064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W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1010557" y="3426874"/>
            <a:ext cx="576064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err="1" smtClean="0">
                <a:latin typeface="Comic Sans MS" pitchFamily="66" charset="0"/>
              </a:rPr>
              <a:t>W</a:t>
            </a:r>
            <a:r>
              <a:rPr lang="en-US" sz="2000" baseline="-25000" dirty="0" err="1" smtClean="0">
                <a:latin typeface="Comic Sans MS" pitchFamily="66" charset="0"/>
              </a:rPr>
              <a:t>r</a:t>
            </a:r>
            <a:endParaRPr lang="en-US" sz="2000" baseline="-25000" dirty="0" smtClean="0">
              <a:latin typeface="Comic Sans MS" pitchFamily="66" charset="0"/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178" y="4355253"/>
            <a:ext cx="1004558" cy="729931"/>
          </a:xfrm>
          <a:prstGeom prst="rect">
            <a:avLst/>
          </a:prstGeom>
        </p:spPr>
      </p:pic>
      <p:sp>
        <p:nvSpPr>
          <p:cNvPr id="55" name="Content Placeholder 2"/>
          <p:cNvSpPr txBox="1">
            <a:spLocks/>
          </p:cNvSpPr>
          <p:nvPr/>
        </p:nvSpPr>
        <p:spPr>
          <a:xfrm>
            <a:off x="851836" y="4531751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Y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56" name="Content Placeholder 2"/>
          <p:cNvSpPr txBox="1">
            <a:spLocks/>
          </p:cNvSpPr>
          <p:nvPr/>
        </p:nvSpPr>
        <p:spPr>
          <a:xfrm>
            <a:off x="3095451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>
                <a:latin typeface="Comic Sans MS" pitchFamily="66" charset="0"/>
              </a:rPr>
              <a:t>A</a:t>
            </a:r>
            <a:endParaRPr lang="en-US" sz="1600" dirty="0" smtClean="0">
              <a:latin typeface="Comic Sans MS" pitchFamily="66" charset="0"/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3966989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3089482" y="1639433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Rounded Rectangle 58"/>
          <p:cNvSpPr/>
          <p:nvPr/>
        </p:nvSpPr>
        <p:spPr>
          <a:xfrm>
            <a:off x="3089482" y="2143489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Rounded Rectangle 59"/>
          <p:cNvSpPr/>
          <p:nvPr/>
        </p:nvSpPr>
        <p:spPr>
          <a:xfrm>
            <a:off x="3090511" y="3429000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Rounded Rectangle 60"/>
          <p:cNvSpPr/>
          <p:nvPr/>
        </p:nvSpPr>
        <p:spPr>
          <a:xfrm>
            <a:off x="3959171" y="1639433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Rounded Rectangle 61"/>
          <p:cNvSpPr/>
          <p:nvPr/>
        </p:nvSpPr>
        <p:spPr>
          <a:xfrm>
            <a:off x="3959171" y="2143489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Rounded Rectangle 62"/>
          <p:cNvSpPr/>
          <p:nvPr/>
        </p:nvSpPr>
        <p:spPr>
          <a:xfrm>
            <a:off x="3960200" y="3429000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8667" y="2802962"/>
            <a:ext cx="123825" cy="3524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6087" y="2800107"/>
            <a:ext cx="12382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87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-156778" y="-116808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Hierarchy of independence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79512" y="1639433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Rounded Rectangle 27"/>
          <p:cNvSpPr/>
          <p:nvPr/>
        </p:nvSpPr>
        <p:spPr>
          <a:xfrm>
            <a:off x="179512" y="2143489"/>
            <a:ext cx="2010793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ounded Rectangle 28"/>
          <p:cNvSpPr/>
          <p:nvPr/>
        </p:nvSpPr>
        <p:spPr>
          <a:xfrm>
            <a:off x="179512" y="3429000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993634" y="1628800"/>
            <a:ext cx="576064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W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999540" y="2130730"/>
            <a:ext cx="576064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W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1010557" y="3426874"/>
            <a:ext cx="576064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err="1" smtClean="0">
                <a:latin typeface="Comic Sans MS" pitchFamily="66" charset="0"/>
              </a:rPr>
              <a:t>W</a:t>
            </a:r>
            <a:r>
              <a:rPr lang="en-US" sz="2000" baseline="-25000" dirty="0" err="1" smtClean="0">
                <a:latin typeface="Comic Sans MS" pitchFamily="66" charset="0"/>
              </a:rPr>
              <a:t>r</a:t>
            </a:r>
            <a:endParaRPr lang="en-US" sz="2000" baseline="-25000" dirty="0" smtClean="0">
              <a:latin typeface="Comic Sans MS" pitchFamily="66" charset="0"/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178" y="4355253"/>
            <a:ext cx="1004558" cy="729931"/>
          </a:xfrm>
          <a:prstGeom prst="rect">
            <a:avLst/>
          </a:prstGeom>
        </p:spPr>
      </p:pic>
      <p:sp>
        <p:nvSpPr>
          <p:cNvPr id="55" name="Content Placeholder 2"/>
          <p:cNvSpPr txBox="1">
            <a:spLocks/>
          </p:cNvSpPr>
          <p:nvPr/>
        </p:nvSpPr>
        <p:spPr>
          <a:xfrm>
            <a:off x="851836" y="4531751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Y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3095451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>
                <a:latin typeface="Comic Sans MS" pitchFamily="66" charset="0"/>
              </a:rPr>
              <a:t>A</a:t>
            </a:r>
            <a:endParaRPr lang="en-US" sz="1600" dirty="0" smtClean="0">
              <a:latin typeface="Comic Sans MS" pitchFamily="66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3966989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089482" y="1639433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Rounded Rectangle 30"/>
          <p:cNvSpPr/>
          <p:nvPr/>
        </p:nvSpPr>
        <p:spPr>
          <a:xfrm>
            <a:off x="3089482" y="2143489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Rounded Rectangle 32"/>
          <p:cNvSpPr/>
          <p:nvPr/>
        </p:nvSpPr>
        <p:spPr>
          <a:xfrm>
            <a:off x="3090511" y="3429000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3959171" y="1639433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ounded Rectangle 34"/>
          <p:cNvSpPr/>
          <p:nvPr/>
        </p:nvSpPr>
        <p:spPr>
          <a:xfrm>
            <a:off x="3959171" y="2143489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Rounded Rectangle 51"/>
          <p:cNvSpPr/>
          <p:nvPr/>
        </p:nvSpPr>
        <p:spPr>
          <a:xfrm>
            <a:off x="3960200" y="3429000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8667" y="2802962"/>
            <a:ext cx="123825" cy="35242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6087" y="2800107"/>
            <a:ext cx="12382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79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-156778" y="-116808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Hierarchy of independence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79512" y="1639433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Rounded Rectangle 27"/>
          <p:cNvSpPr/>
          <p:nvPr/>
        </p:nvSpPr>
        <p:spPr>
          <a:xfrm>
            <a:off x="179512" y="2143489"/>
            <a:ext cx="2010793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ounded Rectangle 28"/>
          <p:cNvSpPr/>
          <p:nvPr/>
        </p:nvSpPr>
        <p:spPr>
          <a:xfrm>
            <a:off x="179512" y="3429000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993634" y="1628800"/>
            <a:ext cx="576064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W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999540" y="2130730"/>
            <a:ext cx="576064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W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1010557" y="3426874"/>
            <a:ext cx="576064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err="1" smtClean="0">
                <a:latin typeface="Comic Sans MS" pitchFamily="66" charset="0"/>
              </a:rPr>
              <a:t>W</a:t>
            </a:r>
            <a:r>
              <a:rPr lang="en-US" sz="2000" baseline="-25000" dirty="0" err="1" smtClean="0">
                <a:latin typeface="Comic Sans MS" pitchFamily="66" charset="0"/>
              </a:rPr>
              <a:t>r</a:t>
            </a:r>
            <a:endParaRPr lang="en-US" sz="2000" baseline="-25000" dirty="0" smtClean="0">
              <a:latin typeface="Comic Sans MS" pitchFamily="66" charset="0"/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178" y="4355253"/>
            <a:ext cx="1004558" cy="729931"/>
          </a:xfrm>
          <a:prstGeom prst="rect">
            <a:avLst/>
          </a:prstGeom>
        </p:spPr>
      </p:pic>
      <p:sp>
        <p:nvSpPr>
          <p:cNvPr id="55" name="Content Placeholder 2"/>
          <p:cNvSpPr txBox="1">
            <a:spLocks/>
          </p:cNvSpPr>
          <p:nvPr/>
        </p:nvSpPr>
        <p:spPr>
          <a:xfrm>
            <a:off x="851836" y="4531751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Y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3095451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>
                <a:latin typeface="Comic Sans MS" pitchFamily="66" charset="0"/>
              </a:rPr>
              <a:t>A</a:t>
            </a:r>
            <a:endParaRPr lang="en-US" sz="1600" dirty="0" smtClean="0">
              <a:latin typeface="Comic Sans MS" pitchFamily="66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3966989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089482" y="1639433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Rounded Rectangle 30"/>
          <p:cNvSpPr/>
          <p:nvPr/>
        </p:nvSpPr>
        <p:spPr>
          <a:xfrm>
            <a:off x="3089482" y="2143489"/>
            <a:ext cx="351656" cy="360040"/>
          </a:xfrm>
          <a:prstGeom prst="roundRect">
            <a:avLst/>
          </a:prstGeom>
          <a:solidFill>
            <a:srgbClr val="F7F793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Rounded Rectangle 32"/>
          <p:cNvSpPr/>
          <p:nvPr/>
        </p:nvSpPr>
        <p:spPr>
          <a:xfrm>
            <a:off x="3090511" y="3429000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3959171" y="1639433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ounded Rectangle 34"/>
          <p:cNvSpPr/>
          <p:nvPr/>
        </p:nvSpPr>
        <p:spPr>
          <a:xfrm>
            <a:off x="3959171" y="2143489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Rounded Rectangle 51"/>
          <p:cNvSpPr/>
          <p:nvPr/>
        </p:nvSpPr>
        <p:spPr>
          <a:xfrm>
            <a:off x="3960200" y="3429000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4644008" y="1556792"/>
            <a:ext cx="4248472" cy="393546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* </a:t>
            </a:r>
            <a:r>
              <a:rPr lang="en-US" sz="2000" dirty="0" smtClean="0">
                <a:latin typeface="Comic Sans MS" pitchFamily="66" charset="0"/>
              </a:rPr>
              <a:t>A of a uniform row is uniform.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8667" y="2802962"/>
            <a:ext cx="123825" cy="35242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6087" y="2800107"/>
            <a:ext cx="12382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-156778" y="-116808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Hierarchy of independence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79512" y="1639433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Rounded Rectangle 27"/>
          <p:cNvSpPr/>
          <p:nvPr/>
        </p:nvSpPr>
        <p:spPr>
          <a:xfrm>
            <a:off x="179512" y="2143489"/>
            <a:ext cx="2010793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ounded Rectangle 28"/>
          <p:cNvSpPr/>
          <p:nvPr/>
        </p:nvSpPr>
        <p:spPr>
          <a:xfrm>
            <a:off x="179512" y="3429000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3095451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>
                <a:latin typeface="Comic Sans MS" pitchFamily="66" charset="0"/>
              </a:rPr>
              <a:t>A</a:t>
            </a:r>
            <a:endParaRPr lang="en-US" sz="1600" dirty="0" smtClean="0">
              <a:latin typeface="Comic Sans MS" pitchFamily="66" charset="0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3966989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3089482" y="1639433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Rounded Rectangle 41"/>
          <p:cNvSpPr/>
          <p:nvPr/>
        </p:nvSpPr>
        <p:spPr>
          <a:xfrm>
            <a:off x="3089482" y="2143489"/>
            <a:ext cx="351656" cy="360040"/>
          </a:xfrm>
          <a:prstGeom prst="roundRect">
            <a:avLst/>
          </a:prstGeom>
          <a:solidFill>
            <a:srgbClr val="F7F793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Rounded Rectangle 42"/>
          <p:cNvSpPr/>
          <p:nvPr/>
        </p:nvSpPr>
        <p:spPr>
          <a:xfrm>
            <a:off x="3090511" y="3429000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Rounded Rectangle 43"/>
          <p:cNvSpPr/>
          <p:nvPr/>
        </p:nvSpPr>
        <p:spPr>
          <a:xfrm>
            <a:off x="3959171" y="1639433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Rounded Rectangle 44"/>
          <p:cNvSpPr/>
          <p:nvPr/>
        </p:nvSpPr>
        <p:spPr>
          <a:xfrm>
            <a:off x="3959171" y="2143489"/>
            <a:ext cx="351656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Rounded Rectangle 45"/>
          <p:cNvSpPr/>
          <p:nvPr/>
        </p:nvSpPr>
        <p:spPr>
          <a:xfrm>
            <a:off x="3960200" y="3429000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993634" y="1628800"/>
            <a:ext cx="576064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W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999540" y="2130730"/>
            <a:ext cx="576064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W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1010557" y="3426874"/>
            <a:ext cx="576064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err="1" smtClean="0">
                <a:latin typeface="Comic Sans MS" pitchFamily="66" charset="0"/>
              </a:rPr>
              <a:t>W</a:t>
            </a:r>
            <a:r>
              <a:rPr lang="en-US" sz="2000" baseline="-25000" dirty="0" err="1" smtClean="0">
                <a:latin typeface="Comic Sans MS" pitchFamily="66" charset="0"/>
              </a:rPr>
              <a:t>r</a:t>
            </a:r>
            <a:endParaRPr lang="en-US" sz="2000" baseline="-25000" dirty="0" smtClean="0">
              <a:latin typeface="Comic Sans MS" pitchFamily="66" charset="0"/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178" y="4355253"/>
            <a:ext cx="1004558" cy="729931"/>
          </a:xfrm>
          <a:prstGeom prst="rect">
            <a:avLst/>
          </a:prstGeom>
        </p:spPr>
      </p:pic>
      <p:sp>
        <p:nvSpPr>
          <p:cNvPr id="55" name="Content Placeholder 2"/>
          <p:cNvSpPr txBox="1">
            <a:spLocks/>
          </p:cNvSpPr>
          <p:nvPr/>
        </p:nvSpPr>
        <p:spPr>
          <a:xfrm>
            <a:off x="851836" y="4531751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Y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470312" y="1678210"/>
            <a:ext cx="452281" cy="613298"/>
          </a:xfrm>
          <a:custGeom>
            <a:avLst/>
            <a:gdLst>
              <a:gd name="connsiteX0" fmla="*/ 451692 w 451692"/>
              <a:gd name="connsiteY0" fmla="*/ 591265 h 591265"/>
              <a:gd name="connsiteX1" fmla="*/ 286439 w 451692"/>
              <a:gd name="connsiteY1" fmla="*/ 40421 h 591265"/>
              <a:gd name="connsiteX2" fmla="*/ 0 w 451692"/>
              <a:gd name="connsiteY2" fmla="*/ 84489 h 59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1692" h="591265">
                <a:moveTo>
                  <a:pt x="451692" y="591265"/>
                </a:moveTo>
                <a:cubicBezTo>
                  <a:pt x="406706" y="358074"/>
                  <a:pt x="361721" y="124884"/>
                  <a:pt x="286439" y="40421"/>
                </a:cubicBezTo>
                <a:cubicBezTo>
                  <a:pt x="211157" y="-44042"/>
                  <a:pt x="105578" y="20223"/>
                  <a:pt x="0" y="84489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Freeform 3"/>
          <p:cNvSpPr/>
          <p:nvPr/>
        </p:nvSpPr>
        <p:spPr>
          <a:xfrm>
            <a:off x="3470313" y="2291508"/>
            <a:ext cx="440675" cy="22034"/>
          </a:xfrm>
          <a:custGeom>
            <a:avLst/>
            <a:gdLst>
              <a:gd name="connsiteX0" fmla="*/ 440675 w 440675"/>
              <a:gd name="connsiteY0" fmla="*/ 22034 h 22034"/>
              <a:gd name="connsiteX1" fmla="*/ 0 w 440675"/>
              <a:gd name="connsiteY1" fmla="*/ 0 h 22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0675" h="22034">
                <a:moveTo>
                  <a:pt x="440675" y="22034"/>
                </a:moveTo>
                <a:lnTo>
                  <a:pt x="0" y="0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Freeform 4"/>
          <p:cNvSpPr/>
          <p:nvPr/>
        </p:nvSpPr>
        <p:spPr>
          <a:xfrm>
            <a:off x="3452156" y="2357610"/>
            <a:ext cx="470438" cy="1253161"/>
          </a:xfrm>
          <a:custGeom>
            <a:avLst/>
            <a:gdLst>
              <a:gd name="connsiteX0" fmla="*/ 418641 w 419229"/>
              <a:gd name="connsiteY0" fmla="*/ 0 h 1253161"/>
              <a:gd name="connsiteX1" fmla="*/ 352540 w 419229"/>
              <a:gd name="connsiteY1" fmla="*/ 1068636 h 1253161"/>
              <a:gd name="connsiteX2" fmla="*/ 0 w 419229"/>
              <a:gd name="connsiteY2" fmla="*/ 1244906 h 1253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229" h="1253161">
                <a:moveTo>
                  <a:pt x="418641" y="0"/>
                </a:moveTo>
                <a:cubicBezTo>
                  <a:pt x="420477" y="430576"/>
                  <a:pt x="422314" y="861152"/>
                  <a:pt x="352540" y="1068636"/>
                </a:cubicBezTo>
                <a:cubicBezTo>
                  <a:pt x="282766" y="1276120"/>
                  <a:pt x="141383" y="1260513"/>
                  <a:pt x="0" y="1244906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4644008" y="2204864"/>
            <a:ext cx="3960440" cy="393546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* </a:t>
            </a:r>
            <a:r>
              <a:rPr lang="en-US" sz="2000" dirty="0">
                <a:latin typeface="Comic Sans MS" pitchFamily="66" charset="0"/>
              </a:rPr>
              <a:t>B of a uniform row is uniform even given all A’s.</a:t>
            </a:r>
          </a:p>
          <a:p>
            <a:pPr marL="0" indent="0" algn="just" rtl="0">
              <a:buNone/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644008" y="1556792"/>
            <a:ext cx="4248472" cy="393546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* </a:t>
            </a:r>
            <a:r>
              <a:rPr lang="en-US" sz="2000" dirty="0" smtClean="0">
                <a:latin typeface="Comic Sans MS" pitchFamily="66" charset="0"/>
              </a:rPr>
              <a:t>A of a uniform row is uniform.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8667" y="2802962"/>
            <a:ext cx="123825" cy="35242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6087" y="2800107"/>
            <a:ext cx="12382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42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899592" y="2097679"/>
            <a:ext cx="253000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5496" y="548680"/>
            <a:ext cx="9040874" cy="85496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[DziembowskiPietrzak07, DodisWichs09]</a:t>
            </a:r>
            <a:endParaRPr lang="he-IL" sz="3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5124" y="1664193"/>
            <a:ext cx="1296144" cy="941803"/>
          </a:xfrm>
          <a:prstGeom prst="rect">
            <a:avLst/>
          </a:prstGeom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6181295" y="3883082"/>
            <a:ext cx="174203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A = E(Y,S )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7466159" y="1939068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Y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058728" y="5050007"/>
            <a:ext cx="1685132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T = E(W,A)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113116" y="5698079"/>
            <a:ext cx="151216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B = E(Y,T)</a:t>
            </a:r>
          </a:p>
        </p:txBody>
      </p:sp>
      <p:sp>
        <p:nvSpPr>
          <p:cNvPr id="27" name="Freeform 26"/>
          <p:cNvSpPr/>
          <p:nvPr/>
        </p:nvSpPr>
        <p:spPr>
          <a:xfrm>
            <a:off x="2522864" y="5163415"/>
            <a:ext cx="4680578" cy="539583"/>
          </a:xfrm>
          <a:custGeom>
            <a:avLst/>
            <a:gdLst>
              <a:gd name="connsiteX0" fmla="*/ 0 w 5475767"/>
              <a:gd name="connsiteY0" fmla="*/ 111038 h 515075"/>
              <a:gd name="connsiteX1" fmla="*/ 4316818 w 5475767"/>
              <a:gd name="connsiteY1" fmla="*/ 25978 h 515075"/>
              <a:gd name="connsiteX2" fmla="*/ 5475767 w 5475767"/>
              <a:gd name="connsiteY2" fmla="*/ 515075 h 51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75767" h="515075">
                <a:moveTo>
                  <a:pt x="0" y="111038"/>
                </a:moveTo>
                <a:cubicBezTo>
                  <a:pt x="1702095" y="34838"/>
                  <a:pt x="3404190" y="-41361"/>
                  <a:pt x="4316818" y="25978"/>
                </a:cubicBezTo>
                <a:cubicBezTo>
                  <a:pt x="5229446" y="93317"/>
                  <a:pt x="5352606" y="304196"/>
                  <a:pt x="5475767" y="515075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4491007" y="1268760"/>
            <a:ext cx="8985" cy="1440160"/>
          </a:xfrm>
          <a:prstGeom prst="line">
            <a:avLst/>
          </a:prstGeom>
          <a:ln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1259632" y="2469208"/>
            <a:ext cx="6120679" cy="1478590"/>
          </a:xfrm>
          <a:custGeom>
            <a:avLst/>
            <a:gdLst>
              <a:gd name="connsiteX0" fmla="*/ 0 w 4778096"/>
              <a:gd name="connsiteY0" fmla="*/ 0 h 999460"/>
              <a:gd name="connsiteX1" fmla="*/ 1052624 w 4778096"/>
              <a:gd name="connsiteY1" fmla="*/ 510363 h 999460"/>
              <a:gd name="connsiteX2" fmla="*/ 4210493 w 4778096"/>
              <a:gd name="connsiteY2" fmla="*/ 170121 h 999460"/>
              <a:gd name="connsiteX3" fmla="*/ 4763386 w 4778096"/>
              <a:gd name="connsiteY3" fmla="*/ 999460 h 999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8096" h="999460">
                <a:moveTo>
                  <a:pt x="0" y="0"/>
                </a:moveTo>
                <a:cubicBezTo>
                  <a:pt x="175437" y="241005"/>
                  <a:pt x="350875" y="482010"/>
                  <a:pt x="1052624" y="510363"/>
                </a:cubicBezTo>
                <a:cubicBezTo>
                  <a:pt x="1754373" y="538717"/>
                  <a:pt x="3592033" y="88605"/>
                  <a:pt x="4210493" y="170121"/>
                </a:cubicBezTo>
                <a:cubicBezTo>
                  <a:pt x="4828953" y="251637"/>
                  <a:pt x="4796169" y="625548"/>
                  <a:pt x="4763386" y="99946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1950765" y="2097679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W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2051721" y="4064523"/>
            <a:ext cx="4187996" cy="1042607"/>
          </a:xfrm>
          <a:custGeom>
            <a:avLst/>
            <a:gdLst>
              <a:gd name="connsiteX0" fmla="*/ 4103021 w 4103021"/>
              <a:gd name="connsiteY0" fmla="*/ 617 h 1042607"/>
              <a:gd name="connsiteX1" fmla="*/ 1487411 w 4103021"/>
              <a:gd name="connsiteY1" fmla="*/ 53779 h 1042607"/>
              <a:gd name="connsiteX2" fmla="*/ 137076 w 4103021"/>
              <a:gd name="connsiteY2" fmla="*/ 340859 h 1042607"/>
              <a:gd name="connsiteX3" fmla="*/ 115811 w 4103021"/>
              <a:gd name="connsiteY3" fmla="*/ 1042607 h 104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3021" h="1042607">
                <a:moveTo>
                  <a:pt x="4103021" y="617"/>
                </a:moveTo>
                <a:cubicBezTo>
                  <a:pt x="3125711" y="-1156"/>
                  <a:pt x="2148402" y="-2928"/>
                  <a:pt x="1487411" y="53779"/>
                </a:cubicBezTo>
                <a:cubicBezTo>
                  <a:pt x="826420" y="110486"/>
                  <a:pt x="365676" y="176054"/>
                  <a:pt x="137076" y="340859"/>
                </a:cubicBezTo>
                <a:cubicBezTo>
                  <a:pt x="-91524" y="505664"/>
                  <a:pt x="12143" y="774135"/>
                  <a:pt x="115811" y="1042607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Rectangle 36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-156778" y="-116808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2-steps look-ahead extractors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330116" y="6093296"/>
            <a:ext cx="246602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latin typeface="Comic Sans MS" pitchFamily="66" charset="0"/>
              </a:rPr>
              <a:t>LA(W,Y) = (A,B)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899592" y="2097679"/>
            <a:ext cx="677020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014661" y="2097679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S</a:t>
            </a:r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72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6" grpId="0"/>
      <p:bldP spid="19" grpId="0"/>
      <p:bldP spid="24" grpId="0"/>
      <p:bldP spid="26" grpId="0"/>
      <p:bldP spid="27" grpId="0" animBg="1"/>
      <p:bldP spid="33" grpId="0" animBg="1"/>
      <p:bldP spid="34" grpId="0"/>
      <p:bldP spid="35" grpId="0" animBg="1"/>
      <p:bldP spid="20" grpId="0"/>
      <p:bldP spid="22" grpId="0" animBg="1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>
          <a:xfrm>
            <a:off x="139638" y="1268760"/>
            <a:ext cx="8824850" cy="1872208"/>
          </a:xfrm>
          <a:prstGeom prst="roundRect">
            <a:avLst>
              <a:gd name="adj" fmla="val 11411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151272" y="1340768"/>
            <a:ext cx="8719174" cy="1184686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Theorem 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[DziembowskiPietrzak07]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</a:t>
            </a:r>
            <a:r>
              <a:rPr lang="en-US" sz="2000" dirty="0" smtClean="0">
                <a:latin typeface="Comic Sans MS" pitchFamily="66" charset="0"/>
              </a:rPr>
              <a:t> Let W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 be uniform and </a:t>
            </a:r>
            <a:r>
              <a:rPr lang="en-US" sz="2000" dirty="0">
                <a:latin typeface="Comic Sans MS" pitchFamily="66" charset="0"/>
              </a:rPr>
              <a:t>W</a:t>
            </a:r>
            <a:r>
              <a:rPr lang="en-US" sz="2000" baseline="-25000" dirty="0" smtClean="0">
                <a:latin typeface="Comic Sans MS" pitchFamily="66" charset="0"/>
              </a:rPr>
              <a:t>2 </a:t>
            </a:r>
            <a:r>
              <a:rPr lang="en-US" sz="2000" dirty="0" smtClean="0">
                <a:latin typeface="Comic Sans MS" pitchFamily="66" charset="0"/>
              </a:rPr>
              <a:t>arbitrarily correlated with </a:t>
            </a:r>
            <a:r>
              <a:rPr lang="en-US" sz="2000" dirty="0">
                <a:latin typeface="Comic Sans MS" pitchFamily="66" charset="0"/>
              </a:rPr>
              <a:t>W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. Let Y be an independent random variable. Let</a:t>
            </a:r>
          </a:p>
          <a:p>
            <a:pPr marL="0" indent="0" algn="just" rtl="0">
              <a:buNone/>
            </a:pPr>
            <a:endParaRPr lang="en-US" sz="300" dirty="0" smtClean="0">
              <a:latin typeface="Comic Sans MS" pitchFamily="66" charset="0"/>
            </a:endParaRPr>
          </a:p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                      (A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smtClean="0">
                <a:latin typeface="Comic Sans MS" pitchFamily="66" charset="0"/>
              </a:rPr>
              <a:t>B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) = LA(W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,Y),    (A</a:t>
            </a:r>
            <a:r>
              <a:rPr lang="en-US" sz="2000" baseline="-25000" dirty="0">
                <a:latin typeface="Comic Sans MS" pitchFamily="66" charset="0"/>
              </a:rPr>
              <a:t>2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smtClean="0">
                <a:latin typeface="Comic Sans MS" pitchFamily="66" charset="0"/>
              </a:rPr>
              <a:t>B</a:t>
            </a:r>
            <a:r>
              <a:rPr lang="en-US" sz="2000" baseline="-25000" dirty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) = LA(W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,Y).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smtClean="0">
                <a:solidFill>
                  <a:srgbClr val="7030A0"/>
                </a:solidFill>
                <a:latin typeface="Comic Sans MS" pitchFamily="66" charset="0"/>
              </a:rPr>
              <a:t>2-steps look-ahead extractors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35496" y="548680"/>
            <a:ext cx="9040874" cy="85496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[DziembowskiPietrzak07, DodisWichs09]</a:t>
            </a:r>
            <a:endParaRPr lang="he-IL" sz="3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179512" y="2564904"/>
            <a:ext cx="8161104" cy="43204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Then, B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 is uniform (even) </a:t>
            </a:r>
            <a:r>
              <a:rPr lang="en-US" sz="2000" dirty="0">
                <a:latin typeface="Comic Sans MS" pitchFamily="66" charset="0"/>
              </a:rPr>
              <a:t>given </a:t>
            </a:r>
            <a:r>
              <a:rPr lang="en-US" sz="2000" dirty="0" smtClean="0">
                <a:latin typeface="Comic Sans MS" pitchFamily="66" charset="0"/>
              </a:rPr>
              <a:t>W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smtClean="0">
                <a:latin typeface="Comic Sans MS" pitchFamily="66" charset="0"/>
              </a:rPr>
              <a:t>W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smtClean="0">
                <a:latin typeface="Comic Sans MS" pitchFamily="66" charset="0"/>
              </a:rPr>
              <a:t>A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smtClean="0">
                <a:latin typeface="Comic Sans MS" pitchFamily="66" charset="0"/>
              </a:rPr>
              <a:t>A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.</a:t>
            </a:r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9777" y="3305695"/>
            <a:ext cx="4506439" cy="337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2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6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899592" y="1235709"/>
            <a:ext cx="2530002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5124" y="1263061"/>
            <a:ext cx="1296144" cy="941803"/>
          </a:xfrm>
          <a:prstGeom prst="rect">
            <a:avLst/>
          </a:prstGeom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6113116" y="2508052"/>
            <a:ext cx="198727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A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 = E(Y,S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7466159" y="1438792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Y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479345" y="1196752"/>
            <a:ext cx="11662" cy="1223432"/>
          </a:xfrm>
          <a:prstGeom prst="line">
            <a:avLst/>
          </a:prstGeom>
          <a:ln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Content Placeholder 2"/>
          <p:cNvSpPr txBox="1">
            <a:spLocks/>
          </p:cNvSpPr>
          <p:nvPr/>
        </p:nvSpPr>
        <p:spPr>
          <a:xfrm>
            <a:off x="1950765" y="1235709"/>
            <a:ext cx="633959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W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899592" y="1235709"/>
            <a:ext cx="677020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971600" y="1235709"/>
            <a:ext cx="67451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S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899592" y="1776596"/>
            <a:ext cx="253000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950765" y="1776596"/>
            <a:ext cx="633959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W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899592" y="1776596"/>
            <a:ext cx="677020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971600" y="1776596"/>
            <a:ext cx="67451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S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6112108" y="2976931"/>
            <a:ext cx="184426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A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= </a:t>
            </a:r>
            <a:r>
              <a:rPr lang="en-US" sz="1800" dirty="0" smtClean="0">
                <a:latin typeface="Comic Sans MS" pitchFamily="66" charset="0"/>
              </a:rPr>
              <a:t>E(Y,S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1188632" y="3238130"/>
            <a:ext cx="198727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T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 = E(W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,A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1187624" y="3740060"/>
            <a:ext cx="184426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T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= </a:t>
            </a:r>
            <a:r>
              <a:rPr lang="en-US" sz="1800" dirty="0" smtClean="0">
                <a:latin typeface="Comic Sans MS" pitchFamily="66" charset="0"/>
              </a:rPr>
              <a:t>E(W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,A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6124133" y="4053271"/>
            <a:ext cx="198727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B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 = E(Y,T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123125" y="4522150"/>
            <a:ext cx="184426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B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= </a:t>
            </a:r>
            <a:r>
              <a:rPr lang="en-US" sz="1800" dirty="0" smtClean="0">
                <a:latin typeface="Comic Sans MS" pitchFamily="66" charset="0"/>
              </a:rPr>
              <a:t>E(Y,T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smtClean="0">
                <a:solidFill>
                  <a:srgbClr val="7030A0"/>
                </a:solidFill>
                <a:latin typeface="Comic Sans MS" pitchFamily="66" charset="0"/>
              </a:rPr>
              <a:t>2-steps look-ahead extractors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35496" y="548680"/>
            <a:ext cx="9040874" cy="85496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[DziembowskiPietrzak07, DodisWichs09]</a:t>
            </a:r>
            <a:endParaRPr lang="he-IL" sz="3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233889" y="1597446"/>
            <a:ext cx="5982159" cy="1901018"/>
          </a:xfrm>
          <a:custGeom>
            <a:avLst/>
            <a:gdLst>
              <a:gd name="connsiteX0" fmla="*/ 0 w 5982159"/>
              <a:gd name="connsiteY0" fmla="*/ 0 h 1901018"/>
              <a:gd name="connsiteX1" fmla="*/ 1850834 w 5982159"/>
              <a:gd name="connsiteY1" fmla="*/ 1509311 h 1901018"/>
              <a:gd name="connsiteX2" fmla="*/ 3216925 w 5982159"/>
              <a:gd name="connsiteY2" fmla="*/ 1828800 h 1901018"/>
              <a:gd name="connsiteX3" fmla="*/ 4660135 w 5982159"/>
              <a:gd name="connsiteY3" fmla="*/ 385591 h 1901018"/>
              <a:gd name="connsiteX4" fmla="*/ 5982159 w 5982159"/>
              <a:gd name="connsiteY4" fmla="*/ 936434 h 190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2159" h="1901018">
                <a:moveTo>
                  <a:pt x="0" y="0"/>
                </a:moveTo>
                <a:cubicBezTo>
                  <a:pt x="657340" y="602255"/>
                  <a:pt x="1314680" y="1204511"/>
                  <a:pt x="1850834" y="1509311"/>
                </a:cubicBezTo>
                <a:cubicBezTo>
                  <a:pt x="2386988" y="1814111"/>
                  <a:pt x="2748708" y="2016087"/>
                  <a:pt x="3216925" y="1828800"/>
                </a:cubicBezTo>
                <a:cubicBezTo>
                  <a:pt x="3685142" y="1641513"/>
                  <a:pt x="4199263" y="534319"/>
                  <a:pt x="4660135" y="385591"/>
                </a:cubicBezTo>
                <a:cubicBezTo>
                  <a:pt x="5121007" y="236863"/>
                  <a:pt x="5551583" y="586648"/>
                  <a:pt x="5982159" y="936434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123" y="5095410"/>
            <a:ext cx="7492529" cy="163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39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6" grpId="0"/>
      <p:bldP spid="19" grpId="0"/>
      <p:bldP spid="34" grpId="0"/>
      <p:bldP spid="22" grpId="0" animBg="1"/>
      <p:bldP spid="23" grpId="0"/>
      <p:bldP spid="25" grpId="0" animBg="1"/>
      <p:bldP spid="28" grpId="0"/>
      <p:bldP spid="29" grpId="0" animBg="1"/>
      <p:bldP spid="30" grpId="0"/>
      <p:bldP spid="32" grpId="0"/>
      <p:bldP spid="36" grpId="0"/>
      <p:bldP spid="39" grpId="0"/>
      <p:bldP spid="40" grpId="0"/>
      <p:bldP spid="41" grpId="0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 56"/>
          <p:cNvSpPr/>
          <p:nvPr/>
        </p:nvSpPr>
        <p:spPr>
          <a:xfrm>
            <a:off x="6084168" y="2513958"/>
            <a:ext cx="1512168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Rounded Rectangle 20"/>
          <p:cNvSpPr/>
          <p:nvPr/>
        </p:nvSpPr>
        <p:spPr>
          <a:xfrm>
            <a:off x="899592" y="1235709"/>
            <a:ext cx="2530002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5124" y="1263061"/>
            <a:ext cx="1296144" cy="941803"/>
          </a:xfrm>
          <a:prstGeom prst="rect">
            <a:avLst/>
          </a:prstGeom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6113116" y="2508052"/>
            <a:ext cx="198727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A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 = E(Y,s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7466159" y="1438792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Y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479345" y="1196752"/>
            <a:ext cx="11662" cy="1223432"/>
          </a:xfrm>
          <a:prstGeom prst="line">
            <a:avLst/>
          </a:prstGeom>
          <a:ln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Content Placeholder 2"/>
          <p:cNvSpPr txBox="1">
            <a:spLocks/>
          </p:cNvSpPr>
          <p:nvPr/>
        </p:nvSpPr>
        <p:spPr>
          <a:xfrm>
            <a:off x="1950765" y="1235709"/>
            <a:ext cx="633959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>
                <a:latin typeface="Comic Sans MS" pitchFamily="66" charset="0"/>
              </a:rPr>
              <a:t>W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899592" y="1235709"/>
            <a:ext cx="677020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017163" y="1235709"/>
            <a:ext cx="67451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s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899592" y="1776596"/>
            <a:ext cx="253000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950765" y="1776596"/>
            <a:ext cx="633959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W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899592" y="1776596"/>
            <a:ext cx="677020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971600" y="1776596"/>
            <a:ext cx="67451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S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6112108" y="2976931"/>
            <a:ext cx="184426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A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= </a:t>
            </a:r>
            <a:r>
              <a:rPr lang="en-US" sz="1800" dirty="0" smtClean="0">
                <a:latin typeface="Comic Sans MS" pitchFamily="66" charset="0"/>
              </a:rPr>
              <a:t>E(Y,S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1188632" y="3238130"/>
            <a:ext cx="198727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T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 = E(W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,A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1187624" y="3740060"/>
            <a:ext cx="184426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T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= </a:t>
            </a:r>
            <a:r>
              <a:rPr lang="en-US" sz="1800" dirty="0" smtClean="0">
                <a:latin typeface="Comic Sans MS" pitchFamily="66" charset="0"/>
              </a:rPr>
              <a:t>E(W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,A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123125" y="4522150"/>
            <a:ext cx="184426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B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= </a:t>
            </a:r>
            <a:r>
              <a:rPr lang="en-US" sz="1800" dirty="0" smtClean="0">
                <a:latin typeface="Comic Sans MS" pitchFamily="66" charset="0"/>
              </a:rPr>
              <a:t>E(Y,T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 rot="20845007">
            <a:off x="673054" y="1158858"/>
            <a:ext cx="619124" cy="25120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200" b="1" dirty="0" smtClean="0">
                <a:solidFill>
                  <a:srgbClr val="C00000"/>
                </a:solidFill>
                <a:latin typeface="Comic Sans MS" pitchFamily="66" charset="0"/>
              </a:rPr>
              <a:t>Fixed</a:t>
            </a:r>
          </a:p>
        </p:txBody>
      </p:sp>
      <p:sp>
        <p:nvSpPr>
          <p:cNvPr id="53" name="Rectangle 52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smtClean="0">
                <a:solidFill>
                  <a:srgbClr val="7030A0"/>
                </a:solidFill>
                <a:latin typeface="Comic Sans MS" pitchFamily="66" charset="0"/>
              </a:rPr>
              <a:t>2-steps look-ahead extractors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35496" y="548680"/>
            <a:ext cx="9040874" cy="85496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[DziembowskiPietrzak07, DodisWichs09]</a:t>
            </a:r>
            <a:endParaRPr lang="he-IL" sz="3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1233889" y="1597446"/>
            <a:ext cx="5982159" cy="1901018"/>
          </a:xfrm>
          <a:custGeom>
            <a:avLst/>
            <a:gdLst>
              <a:gd name="connsiteX0" fmla="*/ 0 w 5982159"/>
              <a:gd name="connsiteY0" fmla="*/ 0 h 1901018"/>
              <a:gd name="connsiteX1" fmla="*/ 1850834 w 5982159"/>
              <a:gd name="connsiteY1" fmla="*/ 1509311 h 1901018"/>
              <a:gd name="connsiteX2" fmla="*/ 3216925 w 5982159"/>
              <a:gd name="connsiteY2" fmla="*/ 1828800 h 1901018"/>
              <a:gd name="connsiteX3" fmla="*/ 4660135 w 5982159"/>
              <a:gd name="connsiteY3" fmla="*/ 385591 h 1901018"/>
              <a:gd name="connsiteX4" fmla="*/ 5982159 w 5982159"/>
              <a:gd name="connsiteY4" fmla="*/ 936434 h 190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2159" h="1901018">
                <a:moveTo>
                  <a:pt x="0" y="0"/>
                </a:moveTo>
                <a:cubicBezTo>
                  <a:pt x="657340" y="602255"/>
                  <a:pt x="1314680" y="1204511"/>
                  <a:pt x="1850834" y="1509311"/>
                </a:cubicBezTo>
                <a:cubicBezTo>
                  <a:pt x="2386988" y="1814111"/>
                  <a:pt x="2748708" y="2016087"/>
                  <a:pt x="3216925" y="1828800"/>
                </a:cubicBezTo>
                <a:cubicBezTo>
                  <a:pt x="3685142" y="1641513"/>
                  <a:pt x="4199263" y="534319"/>
                  <a:pt x="4660135" y="385591"/>
                </a:cubicBezTo>
                <a:cubicBezTo>
                  <a:pt x="5121007" y="236863"/>
                  <a:pt x="5551583" y="586648"/>
                  <a:pt x="5982159" y="936434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6124133" y="4053271"/>
            <a:ext cx="198727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B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 = E(Y,T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)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123" y="5095410"/>
            <a:ext cx="7492529" cy="163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91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-156778" y="-116808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Breaking correlations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77579" y="3393897"/>
            <a:ext cx="1133872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1486612" y="2249071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1486611" y="2257790"/>
            <a:ext cx="2010793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000011000000011</a:t>
            </a:r>
            <a:endParaRPr lang="en-US" sz="1600" baseline="-25000" dirty="0" smtClean="0">
              <a:latin typeface="Comic Sans MS" pitchFamily="66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486612" y="2725015"/>
            <a:ext cx="2010793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Rounded Rectangle 41"/>
          <p:cNvSpPr/>
          <p:nvPr/>
        </p:nvSpPr>
        <p:spPr>
          <a:xfrm>
            <a:off x="1492467" y="3216679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Rounded Rectangle 43"/>
          <p:cNvSpPr/>
          <p:nvPr/>
        </p:nvSpPr>
        <p:spPr>
          <a:xfrm>
            <a:off x="1486612" y="3692670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1483758" y="2733734"/>
            <a:ext cx="2010793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endParaRPr lang="en-US" sz="1600" baseline="-25000" dirty="0" smtClean="0">
              <a:latin typeface="Comic Sans MS" pitchFamily="66" charset="0"/>
            </a:endParaRP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1475657" y="3225398"/>
            <a:ext cx="2010793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>
                <a:latin typeface="Comic Sans MS" pitchFamily="66" charset="0"/>
              </a:rPr>
              <a:t>Y</a:t>
            </a:r>
            <a:endParaRPr lang="en-US" sz="1600" baseline="-25000" dirty="0" smtClean="0">
              <a:latin typeface="Comic Sans MS" pitchFamily="66" charset="0"/>
            </a:endParaRPr>
          </a:p>
        </p:txBody>
      </p:sp>
      <p:sp>
        <p:nvSpPr>
          <p:cNvPr id="61" name="Content Placeholder 2"/>
          <p:cNvSpPr txBox="1">
            <a:spLocks/>
          </p:cNvSpPr>
          <p:nvPr/>
        </p:nvSpPr>
        <p:spPr>
          <a:xfrm>
            <a:off x="1475656" y="3701342"/>
            <a:ext cx="2010793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endParaRPr lang="en-US" sz="1600" baseline="-25000" dirty="0" smtClean="0">
              <a:latin typeface="Comic Sans MS" pitchFamily="66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494457" y="4177239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Content Placeholder 2"/>
          <p:cNvSpPr txBox="1">
            <a:spLocks/>
          </p:cNvSpPr>
          <p:nvPr/>
        </p:nvSpPr>
        <p:spPr>
          <a:xfrm>
            <a:off x="1483501" y="4185911"/>
            <a:ext cx="2010793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f(X,Y)</a:t>
            </a:r>
            <a:endParaRPr lang="en-US" sz="1600" baseline="-25000" dirty="0" smtClean="0">
              <a:latin typeface="Comic Sans MS" pitchFamily="66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5343956" y="2249071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5343955" y="2257790"/>
            <a:ext cx="2010793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endParaRPr lang="en-US" sz="1600" baseline="-25000" dirty="0" smtClean="0">
              <a:latin typeface="Comic Sans MS" pitchFamily="66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5343956" y="2725015"/>
            <a:ext cx="2010793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9" name="Rounded Rectangle 68"/>
          <p:cNvSpPr/>
          <p:nvPr/>
        </p:nvSpPr>
        <p:spPr>
          <a:xfrm>
            <a:off x="5349811" y="3216679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Rounded Rectangle 69"/>
          <p:cNvSpPr/>
          <p:nvPr/>
        </p:nvSpPr>
        <p:spPr>
          <a:xfrm>
            <a:off x="5343956" y="3692670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Content Placeholder 2"/>
          <p:cNvSpPr txBox="1">
            <a:spLocks/>
          </p:cNvSpPr>
          <p:nvPr/>
        </p:nvSpPr>
        <p:spPr>
          <a:xfrm>
            <a:off x="5341102" y="2733734"/>
            <a:ext cx="2010793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endParaRPr lang="en-US" sz="1600" baseline="-25000" dirty="0" smtClean="0">
              <a:latin typeface="Comic Sans MS" pitchFamily="66" charset="0"/>
            </a:endParaRPr>
          </a:p>
        </p:txBody>
      </p:sp>
      <p:sp>
        <p:nvSpPr>
          <p:cNvPr id="72" name="Content Placeholder 2"/>
          <p:cNvSpPr txBox="1">
            <a:spLocks/>
          </p:cNvSpPr>
          <p:nvPr/>
        </p:nvSpPr>
        <p:spPr>
          <a:xfrm>
            <a:off x="5333001" y="3225398"/>
            <a:ext cx="2010793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endParaRPr lang="en-US" sz="1600" baseline="-25000" dirty="0" smtClean="0">
              <a:latin typeface="Comic Sans MS" pitchFamily="66" charset="0"/>
            </a:endParaRPr>
          </a:p>
        </p:txBody>
      </p:sp>
      <p:sp>
        <p:nvSpPr>
          <p:cNvPr id="73" name="Content Placeholder 2"/>
          <p:cNvSpPr txBox="1">
            <a:spLocks/>
          </p:cNvSpPr>
          <p:nvPr/>
        </p:nvSpPr>
        <p:spPr>
          <a:xfrm>
            <a:off x="5333000" y="3701342"/>
            <a:ext cx="2010793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endParaRPr lang="en-US" sz="1600" baseline="-25000" dirty="0" smtClean="0">
              <a:latin typeface="Comic Sans MS" pitchFamily="66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5351801" y="4177239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Content Placeholder 2"/>
          <p:cNvSpPr txBox="1">
            <a:spLocks/>
          </p:cNvSpPr>
          <p:nvPr/>
        </p:nvSpPr>
        <p:spPr>
          <a:xfrm>
            <a:off x="5340845" y="4185911"/>
            <a:ext cx="2010793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endParaRPr lang="en-US" sz="1600" baseline="-25000" dirty="0" smtClean="0">
              <a:latin typeface="Comic Sans MS" pitchFamily="66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7394149" y="2397716"/>
            <a:ext cx="545142" cy="451150"/>
          </a:xfrm>
          <a:custGeom>
            <a:avLst/>
            <a:gdLst>
              <a:gd name="connsiteX0" fmla="*/ 0 w 545142"/>
              <a:gd name="connsiteY0" fmla="*/ 451150 h 451150"/>
              <a:gd name="connsiteX1" fmla="*/ 531223 w 545142"/>
              <a:gd name="connsiteY1" fmla="*/ 207310 h 451150"/>
              <a:gd name="connsiteX2" fmla="*/ 357052 w 545142"/>
              <a:gd name="connsiteY2" fmla="*/ 24430 h 451150"/>
              <a:gd name="connsiteX3" fmla="*/ 0 w 545142"/>
              <a:gd name="connsiteY3" fmla="*/ 7013 h 45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5142" h="451150">
                <a:moveTo>
                  <a:pt x="0" y="451150"/>
                </a:moveTo>
                <a:cubicBezTo>
                  <a:pt x="235857" y="364790"/>
                  <a:pt x="471714" y="278430"/>
                  <a:pt x="531223" y="207310"/>
                </a:cubicBezTo>
                <a:cubicBezTo>
                  <a:pt x="590732" y="136190"/>
                  <a:pt x="445589" y="57813"/>
                  <a:pt x="357052" y="24430"/>
                </a:cubicBezTo>
                <a:cubicBezTo>
                  <a:pt x="268515" y="-8953"/>
                  <a:pt x="134257" y="-970"/>
                  <a:pt x="0" y="7013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Freeform 6"/>
          <p:cNvSpPr/>
          <p:nvPr/>
        </p:nvSpPr>
        <p:spPr>
          <a:xfrm>
            <a:off x="7402858" y="2866284"/>
            <a:ext cx="186224" cy="527613"/>
          </a:xfrm>
          <a:custGeom>
            <a:avLst/>
            <a:gdLst>
              <a:gd name="connsiteX0" fmla="*/ 8709 w 144079"/>
              <a:gd name="connsiteY0" fmla="*/ 0 h 644434"/>
              <a:gd name="connsiteX1" fmla="*/ 139337 w 144079"/>
              <a:gd name="connsiteY1" fmla="*/ 365760 h 644434"/>
              <a:gd name="connsiteX2" fmla="*/ 104503 w 144079"/>
              <a:gd name="connsiteY2" fmla="*/ 566057 h 644434"/>
              <a:gd name="connsiteX3" fmla="*/ 0 w 144079"/>
              <a:gd name="connsiteY3" fmla="*/ 644434 h 64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079" h="644434">
                <a:moveTo>
                  <a:pt x="8709" y="0"/>
                </a:moveTo>
                <a:cubicBezTo>
                  <a:pt x="66040" y="135708"/>
                  <a:pt x="123371" y="271417"/>
                  <a:pt x="139337" y="365760"/>
                </a:cubicBezTo>
                <a:cubicBezTo>
                  <a:pt x="155303" y="460103"/>
                  <a:pt x="127726" y="519611"/>
                  <a:pt x="104503" y="566057"/>
                </a:cubicBezTo>
                <a:cubicBezTo>
                  <a:pt x="81280" y="612503"/>
                  <a:pt x="40640" y="628468"/>
                  <a:pt x="0" y="644434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Freeform 7"/>
          <p:cNvSpPr/>
          <p:nvPr/>
        </p:nvSpPr>
        <p:spPr>
          <a:xfrm>
            <a:off x="7394149" y="2857575"/>
            <a:ext cx="317200" cy="1046204"/>
          </a:xfrm>
          <a:custGeom>
            <a:avLst/>
            <a:gdLst>
              <a:gd name="connsiteX0" fmla="*/ 26126 w 317200"/>
              <a:gd name="connsiteY0" fmla="*/ 0 h 1046204"/>
              <a:gd name="connsiteX1" fmla="*/ 278675 w 317200"/>
              <a:gd name="connsiteY1" fmla="*/ 217714 h 1046204"/>
              <a:gd name="connsiteX2" fmla="*/ 287383 w 317200"/>
              <a:gd name="connsiteY2" fmla="*/ 940526 h 1046204"/>
              <a:gd name="connsiteX3" fmla="*/ 0 w 317200"/>
              <a:gd name="connsiteY3" fmla="*/ 1027611 h 104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200" h="1046204">
                <a:moveTo>
                  <a:pt x="26126" y="0"/>
                </a:moveTo>
                <a:cubicBezTo>
                  <a:pt x="130629" y="30480"/>
                  <a:pt x="235132" y="60960"/>
                  <a:pt x="278675" y="217714"/>
                </a:cubicBezTo>
                <a:cubicBezTo>
                  <a:pt x="322218" y="374468"/>
                  <a:pt x="333829" y="805543"/>
                  <a:pt x="287383" y="940526"/>
                </a:cubicBezTo>
                <a:cubicBezTo>
                  <a:pt x="240937" y="1075509"/>
                  <a:pt x="120468" y="1051560"/>
                  <a:pt x="0" y="1027611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Freeform 8"/>
          <p:cNvSpPr/>
          <p:nvPr/>
        </p:nvSpPr>
        <p:spPr>
          <a:xfrm>
            <a:off x="7402858" y="2823905"/>
            <a:ext cx="603856" cy="1589927"/>
          </a:xfrm>
          <a:custGeom>
            <a:avLst/>
            <a:gdLst>
              <a:gd name="connsiteX0" fmla="*/ 26126 w 603856"/>
              <a:gd name="connsiteY0" fmla="*/ 24961 h 1589927"/>
              <a:gd name="connsiteX1" fmla="*/ 461554 w 603856"/>
              <a:gd name="connsiteY1" fmla="*/ 138173 h 1589927"/>
              <a:gd name="connsiteX2" fmla="*/ 600891 w 603856"/>
              <a:gd name="connsiteY2" fmla="*/ 1087407 h 1589927"/>
              <a:gd name="connsiteX3" fmla="*/ 357051 w 603856"/>
              <a:gd name="connsiteY3" fmla="*/ 1540253 h 1589927"/>
              <a:gd name="connsiteX4" fmla="*/ 0 w 603856"/>
              <a:gd name="connsiteY4" fmla="*/ 1557670 h 158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3856" h="1589927">
                <a:moveTo>
                  <a:pt x="26126" y="24961"/>
                </a:moveTo>
                <a:cubicBezTo>
                  <a:pt x="195943" y="-6970"/>
                  <a:pt x="365760" y="-38901"/>
                  <a:pt x="461554" y="138173"/>
                </a:cubicBezTo>
                <a:cubicBezTo>
                  <a:pt x="557348" y="315247"/>
                  <a:pt x="618308" y="853727"/>
                  <a:pt x="600891" y="1087407"/>
                </a:cubicBezTo>
                <a:cubicBezTo>
                  <a:pt x="583474" y="1321087"/>
                  <a:pt x="457200" y="1461876"/>
                  <a:pt x="357051" y="1540253"/>
                </a:cubicBezTo>
                <a:cubicBezTo>
                  <a:pt x="256903" y="1618630"/>
                  <a:pt x="128451" y="1588150"/>
                  <a:pt x="0" y="1557670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323528" y="1019230"/>
            <a:ext cx="5976664" cy="393546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>
                <a:latin typeface="Comic Sans MS" pitchFamily="66" charset="0"/>
              </a:rPr>
              <a:t>The </a:t>
            </a:r>
            <a:r>
              <a:rPr lang="en-US" sz="2000" b="1" dirty="0" smtClean="0">
                <a:latin typeface="Comic Sans MS" pitchFamily="66" charset="0"/>
              </a:rPr>
              <a:t>“breaking pairwise correlations” </a:t>
            </a:r>
            <a:r>
              <a:rPr lang="en-US" sz="2000" b="1" dirty="0">
                <a:latin typeface="Comic Sans MS" pitchFamily="66" charset="0"/>
              </a:rPr>
              <a:t>problem:</a:t>
            </a:r>
            <a:endParaRPr lang="en-US" sz="2000" dirty="0">
              <a:latin typeface="Comic Sans MS" pitchFamily="66" charset="0"/>
            </a:endParaRPr>
          </a:p>
          <a:p>
            <a:pPr marL="0" indent="0" algn="just" rtl="0">
              <a:buNone/>
            </a:pPr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26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 animBg="1"/>
      <p:bldP spid="42" grpId="0" animBg="1"/>
      <p:bldP spid="44" grpId="0" animBg="1"/>
      <p:bldP spid="46" grpId="0"/>
      <p:bldP spid="59" grpId="0"/>
      <p:bldP spid="61" grpId="0"/>
      <p:bldP spid="64" grpId="0" animBg="1"/>
      <p:bldP spid="65" grpId="0"/>
      <p:bldP spid="66" grpId="0" animBg="1"/>
      <p:bldP spid="67" grpId="0"/>
      <p:bldP spid="68" grpId="0" animBg="1"/>
      <p:bldP spid="69" grpId="0" animBg="1"/>
      <p:bldP spid="70" grpId="0" animBg="1"/>
      <p:bldP spid="71" grpId="0"/>
      <p:bldP spid="72" grpId="0"/>
      <p:bldP spid="73" grpId="0"/>
      <p:bldP spid="74" grpId="0" animBg="1"/>
      <p:bldP spid="75" grpId="0"/>
      <p:bldP spid="4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6084168" y="2513958"/>
            <a:ext cx="1512168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Rounded Rectangle 20"/>
          <p:cNvSpPr/>
          <p:nvPr/>
        </p:nvSpPr>
        <p:spPr>
          <a:xfrm>
            <a:off x="899592" y="1235709"/>
            <a:ext cx="2530002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5124" y="1263061"/>
            <a:ext cx="1296144" cy="941803"/>
          </a:xfrm>
          <a:prstGeom prst="rect">
            <a:avLst/>
          </a:prstGeom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6113116" y="2508052"/>
            <a:ext cx="198727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A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 = E(Y,s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7466159" y="1438792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Y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479345" y="1196752"/>
            <a:ext cx="11662" cy="1223432"/>
          </a:xfrm>
          <a:prstGeom prst="line">
            <a:avLst/>
          </a:prstGeom>
          <a:ln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Content Placeholder 2"/>
          <p:cNvSpPr txBox="1">
            <a:spLocks/>
          </p:cNvSpPr>
          <p:nvPr/>
        </p:nvSpPr>
        <p:spPr>
          <a:xfrm>
            <a:off x="1950765" y="1235709"/>
            <a:ext cx="633959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>
                <a:latin typeface="Comic Sans MS" pitchFamily="66" charset="0"/>
              </a:rPr>
              <a:t>W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899592" y="1235709"/>
            <a:ext cx="677020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017163" y="1235709"/>
            <a:ext cx="67451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s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899592" y="1776596"/>
            <a:ext cx="253000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950765" y="1776596"/>
            <a:ext cx="633959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W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899592" y="1776596"/>
            <a:ext cx="677020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971600" y="1776596"/>
            <a:ext cx="67451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s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6112108" y="2976931"/>
            <a:ext cx="184426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A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= </a:t>
            </a:r>
            <a:r>
              <a:rPr lang="en-US" sz="1800" dirty="0" smtClean="0">
                <a:latin typeface="Comic Sans MS" pitchFamily="66" charset="0"/>
              </a:rPr>
              <a:t>E(Y,s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1188632" y="3238130"/>
            <a:ext cx="198727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T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 = E(W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,A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1187624" y="3740060"/>
            <a:ext cx="184426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T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= </a:t>
            </a:r>
            <a:r>
              <a:rPr lang="en-US" sz="1800" dirty="0" smtClean="0">
                <a:latin typeface="Comic Sans MS" pitchFamily="66" charset="0"/>
              </a:rPr>
              <a:t>E(W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,A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123125" y="4522150"/>
            <a:ext cx="184426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B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= </a:t>
            </a:r>
            <a:r>
              <a:rPr lang="en-US" sz="1800" dirty="0" smtClean="0">
                <a:latin typeface="Comic Sans MS" pitchFamily="66" charset="0"/>
              </a:rPr>
              <a:t>E(Y,T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 rot="20845007">
            <a:off x="673054" y="1158858"/>
            <a:ext cx="619124" cy="25120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200" b="1" dirty="0" smtClean="0">
                <a:solidFill>
                  <a:srgbClr val="C00000"/>
                </a:solidFill>
                <a:latin typeface="Comic Sans MS" pitchFamily="66" charset="0"/>
              </a:rPr>
              <a:t>Fixed</a:t>
            </a:r>
          </a:p>
        </p:txBody>
      </p:sp>
      <p:sp>
        <p:nvSpPr>
          <p:cNvPr id="45" name="Freeform 44"/>
          <p:cNvSpPr/>
          <p:nvPr/>
        </p:nvSpPr>
        <p:spPr>
          <a:xfrm>
            <a:off x="2897313" y="1307717"/>
            <a:ext cx="306535" cy="165983"/>
          </a:xfrm>
          <a:custGeom>
            <a:avLst/>
            <a:gdLst>
              <a:gd name="connsiteX0" fmla="*/ 54 w 306535"/>
              <a:gd name="connsiteY0" fmla="*/ 95459 h 165983"/>
              <a:gd name="connsiteX1" fmla="*/ 195997 w 306535"/>
              <a:gd name="connsiteY1" fmla="*/ 0 h 165983"/>
              <a:gd name="connsiteX2" fmla="*/ 306529 w 306535"/>
              <a:gd name="connsiteY2" fmla="*/ 95459 h 165983"/>
              <a:gd name="connsiteX3" fmla="*/ 201021 w 306535"/>
              <a:gd name="connsiteY3" fmla="*/ 165797 h 165983"/>
              <a:gd name="connsiteX4" fmla="*/ 175900 w 306535"/>
              <a:gd name="connsiteY4" fmla="*/ 115556 h 165983"/>
              <a:gd name="connsiteX5" fmla="*/ 54 w 306535"/>
              <a:gd name="connsiteY5" fmla="*/ 95459 h 16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535" h="165983">
                <a:moveTo>
                  <a:pt x="54" y="95459"/>
                </a:moveTo>
                <a:cubicBezTo>
                  <a:pt x="3403" y="76200"/>
                  <a:pt x="144918" y="0"/>
                  <a:pt x="195997" y="0"/>
                </a:cubicBezTo>
                <a:cubicBezTo>
                  <a:pt x="247076" y="0"/>
                  <a:pt x="305692" y="67826"/>
                  <a:pt x="306529" y="95459"/>
                </a:cubicBezTo>
                <a:cubicBezTo>
                  <a:pt x="307366" y="123092"/>
                  <a:pt x="222793" y="162447"/>
                  <a:pt x="201021" y="165797"/>
                </a:cubicBezTo>
                <a:cubicBezTo>
                  <a:pt x="179249" y="169147"/>
                  <a:pt x="204370" y="126442"/>
                  <a:pt x="175900" y="115556"/>
                </a:cubicBezTo>
                <a:cubicBezTo>
                  <a:pt x="147430" y="104670"/>
                  <a:pt x="-3295" y="114718"/>
                  <a:pt x="54" y="9545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Rectangle 52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smtClean="0">
                <a:solidFill>
                  <a:srgbClr val="7030A0"/>
                </a:solidFill>
                <a:latin typeface="Comic Sans MS" pitchFamily="66" charset="0"/>
              </a:rPr>
              <a:t>2-steps look-ahead extractors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35496" y="548680"/>
            <a:ext cx="9040874" cy="85496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[DziembowskiPietrzak07, DodisWichs09]</a:t>
            </a:r>
            <a:endParaRPr lang="he-IL" sz="3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412694" y="2459406"/>
            <a:ext cx="3646583" cy="801587"/>
          </a:xfrm>
          <a:custGeom>
            <a:avLst/>
            <a:gdLst>
              <a:gd name="connsiteX0" fmla="*/ 3646583 w 3646583"/>
              <a:gd name="connsiteY0" fmla="*/ 228710 h 801587"/>
              <a:gd name="connsiteX1" fmla="*/ 672029 w 3646583"/>
              <a:gd name="connsiteY1" fmla="*/ 30406 h 801587"/>
              <a:gd name="connsiteX2" fmla="*/ 0 w 3646583"/>
              <a:gd name="connsiteY2" fmla="*/ 801587 h 80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46583" h="801587">
                <a:moveTo>
                  <a:pt x="3646583" y="228710"/>
                </a:moveTo>
                <a:cubicBezTo>
                  <a:pt x="2463188" y="81818"/>
                  <a:pt x="1279793" y="-65073"/>
                  <a:pt x="672029" y="30406"/>
                </a:cubicBezTo>
                <a:cubicBezTo>
                  <a:pt x="64265" y="125885"/>
                  <a:pt x="32132" y="463736"/>
                  <a:pt x="0" y="801587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 rot="20845007">
            <a:off x="692588" y="1640164"/>
            <a:ext cx="619124" cy="25120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200" b="1" dirty="0" smtClean="0">
                <a:solidFill>
                  <a:srgbClr val="C00000"/>
                </a:solidFill>
                <a:latin typeface="Comic Sans MS" pitchFamily="66" charset="0"/>
              </a:rPr>
              <a:t>Fixed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6124133" y="4053271"/>
            <a:ext cx="198727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B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 = E(Y,T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)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123" y="5095410"/>
            <a:ext cx="7492529" cy="163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69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5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39"/>
          <p:cNvSpPr/>
          <p:nvPr/>
        </p:nvSpPr>
        <p:spPr>
          <a:xfrm>
            <a:off x="1154573" y="3249147"/>
            <a:ext cx="1643872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Rounded Rectangle 42"/>
          <p:cNvSpPr/>
          <p:nvPr/>
        </p:nvSpPr>
        <p:spPr>
          <a:xfrm>
            <a:off x="6074447" y="2513958"/>
            <a:ext cx="1475898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Rounded Rectangle 20"/>
          <p:cNvSpPr/>
          <p:nvPr/>
        </p:nvSpPr>
        <p:spPr>
          <a:xfrm>
            <a:off x="899592" y="1235709"/>
            <a:ext cx="2530002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5124" y="1263061"/>
            <a:ext cx="1296144" cy="941803"/>
          </a:xfrm>
          <a:prstGeom prst="rect">
            <a:avLst/>
          </a:prstGeom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6113116" y="2508052"/>
            <a:ext cx="198727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a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 = E(Y,s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7466159" y="1438792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Y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479345" y="1196752"/>
            <a:ext cx="11662" cy="1223432"/>
          </a:xfrm>
          <a:prstGeom prst="line">
            <a:avLst/>
          </a:prstGeom>
          <a:ln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Content Placeholder 2"/>
          <p:cNvSpPr txBox="1">
            <a:spLocks/>
          </p:cNvSpPr>
          <p:nvPr/>
        </p:nvSpPr>
        <p:spPr>
          <a:xfrm>
            <a:off x="1950765" y="1235709"/>
            <a:ext cx="633959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>
                <a:latin typeface="Comic Sans MS" pitchFamily="66" charset="0"/>
              </a:rPr>
              <a:t>W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899592" y="1235709"/>
            <a:ext cx="677020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017163" y="1235709"/>
            <a:ext cx="67451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s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899592" y="1776596"/>
            <a:ext cx="253000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950765" y="1776596"/>
            <a:ext cx="633959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W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899592" y="1776596"/>
            <a:ext cx="677020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971600" y="1776596"/>
            <a:ext cx="67451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s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6112108" y="2976931"/>
            <a:ext cx="184426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A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= </a:t>
            </a:r>
            <a:r>
              <a:rPr lang="en-US" sz="1800" dirty="0" smtClean="0">
                <a:latin typeface="Comic Sans MS" pitchFamily="66" charset="0"/>
              </a:rPr>
              <a:t>E(Y,s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1188632" y="3238130"/>
            <a:ext cx="198727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T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 = E(W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,a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1187624" y="3740060"/>
            <a:ext cx="184426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T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= </a:t>
            </a:r>
            <a:r>
              <a:rPr lang="en-US" sz="1800" dirty="0" smtClean="0">
                <a:latin typeface="Comic Sans MS" pitchFamily="66" charset="0"/>
              </a:rPr>
              <a:t>E(W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,A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123125" y="4522150"/>
            <a:ext cx="184426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B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= </a:t>
            </a:r>
            <a:r>
              <a:rPr lang="en-US" sz="1800" dirty="0" smtClean="0">
                <a:latin typeface="Comic Sans MS" pitchFamily="66" charset="0"/>
              </a:rPr>
              <a:t>E(Y,T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 rot="20845007">
            <a:off x="673054" y="1158858"/>
            <a:ext cx="619124" cy="25120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200" b="1" dirty="0" smtClean="0">
                <a:solidFill>
                  <a:srgbClr val="C00000"/>
                </a:solidFill>
                <a:latin typeface="Comic Sans MS" pitchFamily="66" charset="0"/>
              </a:rPr>
              <a:t>Fixed</a:t>
            </a:r>
          </a:p>
        </p:txBody>
      </p:sp>
      <p:sp>
        <p:nvSpPr>
          <p:cNvPr id="45" name="Freeform 44"/>
          <p:cNvSpPr/>
          <p:nvPr/>
        </p:nvSpPr>
        <p:spPr>
          <a:xfrm>
            <a:off x="2897313" y="1307717"/>
            <a:ext cx="306535" cy="165983"/>
          </a:xfrm>
          <a:custGeom>
            <a:avLst/>
            <a:gdLst>
              <a:gd name="connsiteX0" fmla="*/ 54 w 306535"/>
              <a:gd name="connsiteY0" fmla="*/ 95459 h 165983"/>
              <a:gd name="connsiteX1" fmla="*/ 195997 w 306535"/>
              <a:gd name="connsiteY1" fmla="*/ 0 h 165983"/>
              <a:gd name="connsiteX2" fmla="*/ 306529 w 306535"/>
              <a:gd name="connsiteY2" fmla="*/ 95459 h 165983"/>
              <a:gd name="connsiteX3" fmla="*/ 201021 w 306535"/>
              <a:gd name="connsiteY3" fmla="*/ 165797 h 165983"/>
              <a:gd name="connsiteX4" fmla="*/ 175900 w 306535"/>
              <a:gd name="connsiteY4" fmla="*/ 115556 h 165983"/>
              <a:gd name="connsiteX5" fmla="*/ 54 w 306535"/>
              <a:gd name="connsiteY5" fmla="*/ 95459 h 16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535" h="165983">
                <a:moveTo>
                  <a:pt x="54" y="95459"/>
                </a:moveTo>
                <a:cubicBezTo>
                  <a:pt x="3403" y="76200"/>
                  <a:pt x="144918" y="0"/>
                  <a:pt x="195997" y="0"/>
                </a:cubicBezTo>
                <a:cubicBezTo>
                  <a:pt x="247076" y="0"/>
                  <a:pt x="305692" y="67826"/>
                  <a:pt x="306529" y="95459"/>
                </a:cubicBezTo>
                <a:cubicBezTo>
                  <a:pt x="307366" y="123092"/>
                  <a:pt x="222793" y="162447"/>
                  <a:pt x="201021" y="165797"/>
                </a:cubicBezTo>
                <a:cubicBezTo>
                  <a:pt x="179249" y="169147"/>
                  <a:pt x="204370" y="126442"/>
                  <a:pt x="175900" y="115556"/>
                </a:cubicBezTo>
                <a:cubicBezTo>
                  <a:pt x="147430" y="104670"/>
                  <a:pt x="-3295" y="114718"/>
                  <a:pt x="54" y="9545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Rectangle 52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smtClean="0">
                <a:solidFill>
                  <a:srgbClr val="7030A0"/>
                </a:solidFill>
                <a:latin typeface="Comic Sans MS" pitchFamily="66" charset="0"/>
              </a:rPr>
              <a:t>2-steps look-ahead extractors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35496" y="548680"/>
            <a:ext cx="9040874" cy="85496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[DziembowskiPietrzak07, DodisWichs09]</a:t>
            </a:r>
            <a:endParaRPr lang="he-IL" sz="3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412694" y="2459406"/>
            <a:ext cx="3646583" cy="801587"/>
          </a:xfrm>
          <a:custGeom>
            <a:avLst/>
            <a:gdLst>
              <a:gd name="connsiteX0" fmla="*/ 3646583 w 3646583"/>
              <a:gd name="connsiteY0" fmla="*/ 228710 h 801587"/>
              <a:gd name="connsiteX1" fmla="*/ 672029 w 3646583"/>
              <a:gd name="connsiteY1" fmla="*/ 30406 h 801587"/>
              <a:gd name="connsiteX2" fmla="*/ 0 w 3646583"/>
              <a:gd name="connsiteY2" fmla="*/ 801587 h 80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46583" h="801587">
                <a:moveTo>
                  <a:pt x="3646583" y="228710"/>
                </a:moveTo>
                <a:cubicBezTo>
                  <a:pt x="2463188" y="81818"/>
                  <a:pt x="1279793" y="-65073"/>
                  <a:pt x="672029" y="30406"/>
                </a:cubicBezTo>
                <a:cubicBezTo>
                  <a:pt x="64265" y="125885"/>
                  <a:pt x="32132" y="463736"/>
                  <a:pt x="0" y="801587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 rot="20845007">
            <a:off x="692588" y="1640164"/>
            <a:ext cx="619124" cy="25120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200" b="1" dirty="0" smtClean="0">
                <a:solidFill>
                  <a:srgbClr val="C00000"/>
                </a:solidFill>
                <a:latin typeface="Comic Sans MS" pitchFamily="66" charset="0"/>
              </a:rPr>
              <a:t>Fixed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6124133" y="4053271"/>
            <a:ext cx="198727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B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 = E(Y,T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 rot="20845007">
            <a:off x="5875562" y="2413304"/>
            <a:ext cx="619124" cy="25120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200" b="1" dirty="0" smtClean="0">
                <a:solidFill>
                  <a:srgbClr val="C00000"/>
                </a:solidFill>
                <a:latin typeface="Comic Sans MS" pitchFamily="66" charset="0"/>
              </a:rPr>
              <a:t>Fixed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123" y="5095410"/>
            <a:ext cx="7492529" cy="163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24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39"/>
          <p:cNvSpPr/>
          <p:nvPr/>
        </p:nvSpPr>
        <p:spPr>
          <a:xfrm>
            <a:off x="1154573" y="3249147"/>
            <a:ext cx="1643872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Rounded Rectangle 42"/>
          <p:cNvSpPr/>
          <p:nvPr/>
        </p:nvSpPr>
        <p:spPr>
          <a:xfrm>
            <a:off x="6074447" y="2513958"/>
            <a:ext cx="1475898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Rounded Rectangle 20"/>
          <p:cNvSpPr/>
          <p:nvPr/>
        </p:nvSpPr>
        <p:spPr>
          <a:xfrm>
            <a:off x="899592" y="1235709"/>
            <a:ext cx="2530002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5124" y="1263061"/>
            <a:ext cx="1296144" cy="941803"/>
          </a:xfrm>
          <a:prstGeom prst="rect">
            <a:avLst/>
          </a:prstGeom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6113116" y="2508052"/>
            <a:ext cx="198727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a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 = E(Y,s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7466159" y="1438792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Y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479345" y="1196752"/>
            <a:ext cx="11662" cy="1223432"/>
          </a:xfrm>
          <a:prstGeom prst="line">
            <a:avLst/>
          </a:prstGeom>
          <a:ln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Content Placeholder 2"/>
          <p:cNvSpPr txBox="1">
            <a:spLocks/>
          </p:cNvSpPr>
          <p:nvPr/>
        </p:nvSpPr>
        <p:spPr>
          <a:xfrm>
            <a:off x="1950765" y="1235709"/>
            <a:ext cx="633959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>
                <a:latin typeface="Comic Sans MS" pitchFamily="66" charset="0"/>
              </a:rPr>
              <a:t>W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899592" y="1235709"/>
            <a:ext cx="677020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017163" y="1235709"/>
            <a:ext cx="67451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s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899592" y="1776596"/>
            <a:ext cx="253000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950765" y="1776596"/>
            <a:ext cx="633959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W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899592" y="1776596"/>
            <a:ext cx="677020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971600" y="1776596"/>
            <a:ext cx="67451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s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6112108" y="2976931"/>
            <a:ext cx="184426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a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= </a:t>
            </a:r>
            <a:r>
              <a:rPr lang="en-US" sz="1800" dirty="0" smtClean="0">
                <a:latin typeface="Comic Sans MS" pitchFamily="66" charset="0"/>
              </a:rPr>
              <a:t>E(Y,s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1188632" y="3238130"/>
            <a:ext cx="198727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T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 = E(W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,a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1187624" y="3740060"/>
            <a:ext cx="184426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T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= </a:t>
            </a:r>
            <a:r>
              <a:rPr lang="en-US" sz="1800" dirty="0" smtClean="0">
                <a:latin typeface="Comic Sans MS" pitchFamily="66" charset="0"/>
              </a:rPr>
              <a:t>E(W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,a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123125" y="4522150"/>
            <a:ext cx="184426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B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= </a:t>
            </a:r>
            <a:r>
              <a:rPr lang="en-US" sz="1800" dirty="0" smtClean="0">
                <a:latin typeface="Comic Sans MS" pitchFamily="66" charset="0"/>
              </a:rPr>
              <a:t>E(Y,T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 rot="20845007">
            <a:off x="673054" y="1158858"/>
            <a:ext cx="619124" cy="25120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200" b="1" dirty="0" smtClean="0">
                <a:solidFill>
                  <a:srgbClr val="C00000"/>
                </a:solidFill>
                <a:latin typeface="Comic Sans MS" pitchFamily="66" charset="0"/>
              </a:rPr>
              <a:t>Fixed</a:t>
            </a:r>
          </a:p>
        </p:txBody>
      </p:sp>
      <p:sp>
        <p:nvSpPr>
          <p:cNvPr id="45" name="Freeform 44"/>
          <p:cNvSpPr/>
          <p:nvPr/>
        </p:nvSpPr>
        <p:spPr>
          <a:xfrm>
            <a:off x="2897313" y="1307717"/>
            <a:ext cx="306535" cy="165983"/>
          </a:xfrm>
          <a:custGeom>
            <a:avLst/>
            <a:gdLst>
              <a:gd name="connsiteX0" fmla="*/ 54 w 306535"/>
              <a:gd name="connsiteY0" fmla="*/ 95459 h 165983"/>
              <a:gd name="connsiteX1" fmla="*/ 195997 w 306535"/>
              <a:gd name="connsiteY1" fmla="*/ 0 h 165983"/>
              <a:gd name="connsiteX2" fmla="*/ 306529 w 306535"/>
              <a:gd name="connsiteY2" fmla="*/ 95459 h 165983"/>
              <a:gd name="connsiteX3" fmla="*/ 201021 w 306535"/>
              <a:gd name="connsiteY3" fmla="*/ 165797 h 165983"/>
              <a:gd name="connsiteX4" fmla="*/ 175900 w 306535"/>
              <a:gd name="connsiteY4" fmla="*/ 115556 h 165983"/>
              <a:gd name="connsiteX5" fmla="*/ 54 w 306535"/>
              <a:gd name="connsiteY5" fmla="*/ 95459 h 16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535" h="165983">
                <a:moveTo>
                  <a:pt x="54" y="95459"/>
                </a:moveTo>
                <a:cubicBezTo>
                  <a:pt x="3403" y="76200"/>
                  <a:pt x="144918" y="0"/>
                  <a:pt x="195997" y="0"/>
                </a:cubicBezTo>
                <a:cubicBezTo>
                  <a:pt x="247076" y="0"/>
                  <a:pt x="305692" y="67826"/>
                  <a:pt x="306529" y="95459"/>
                </a:cubicBezTo>
                <a:cubicBezTo>
                  <a:pt x="307366" y="123092"/>
                  <a:pt x="222793" y="162447"/>
                  <a:pt x="201021" y="165797"/>
                </a:cubicBezTo>
                <a:cubicBezTo>
                  <a:pt x="179249" y="169147"/>
                  <a:pt x="204370" y="126442"/>
                  <a:pt x="175900" y="115556"/>
                </a:cubicBezTo>
                <a:cubicBezTo>
                  <a:pt x="147430" y="104670"/>
                  <a:pt x="-3295" y="114718"/>
                  <a:pt x="54" y="9545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Rectangle 52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smtClean="0">
                <a:solidFill>
                  <a:srgbClr val="7030A0"/>
                </a:solidFill>
                <a:latin typeface="Comic Sans MS" pitchFamily="66" charset="0"/>
              </a:rPr>
              <a:t>2-steps look-ahead extractors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35496" y="548680"/>
            <a:ext cx="9040874" cy="85496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[DziembowskiPietrzak07, DodisWichs09]</a:t>
            </a:r>
            <a:endParaRPr lang="he-IL" sz="3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 rot="20845007">
            <a:off x="692588" y="1640164"/>
            <a:ext cx="619124" cy="25120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200" b="1" dirty="0" smtClean="0">
                <a:solidFill>
                  <a:srgbClr val="C00000"/>
                </a:solidFill>
                <a:latin typeface="Comic Sans MS" pitchFamily="66" charset="0"/>
              </a:rPr>
              <a:t>Fixed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6124133" y="4053271"/>
            <a:ext cx="198727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B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 = E(Y,T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 rot="20845007">
            <a:off x="5875562" y="2413304"/>
            <a:ext cx="619124" cy="25120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200" b="1" dirty="0" smtClean="0">
                <a:solidFill>
                  <a:srgbClr val="C00000"/>
                </a:solidFill>
                <a:latin typeface="Comic Sans MS" pitchFamily="66" charset="0"/>
              </a:rPr>
              <a:t>Fixed</a:t>
            </a: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 rot="20845007">
            <a:off x="5888072" y="2886334"/>
            <a:ext cx="619124" cy="25120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200" b="1" dirty="0" smtClean="0">
                <a:solidFill>
                  <a:srgbClr val="C00000"/>
                </a:solidFill>
                <a:latin typeface="Comic Sans MS" pitchFamily="66" charset="0"/>
              </a:rPr>
              <a:t>Fixed</a:t>
            </a:r>
          </a:p>
        </p:txBody>
      </p:sp>
      <p:sp>
        <p:nvSpPr>
          <p:cNvPr id="46" name="Freeform 45"/>
          <p:cNvSpPr/>
          <p:nvPr/>
        </p:nvSpPr>
        <p:spPr>
          <a:xfrm>
            <a:off x="2820318" y="3113947"/>
            <a:ext cx="4343970" cy="929243"/>
          </a:xfrm>
          <a:custGeom>
            <a:avLst/>
            <a:gdLst>
              <a:gd name="connsiteX0" fmla="*/ 0 w 4318612"/>
              <a:gd name="connsiteY0" fmla="*/ 334333 h 929243"/>
              <a:gd name="connsiteX1" fmla="*/ 2688116 w 4318612"/>
              <a:gd name="connsiteY1" fmla="*/ 25860 h 929243"/>
              <a:gd name="connsiteX2" fmla="*/ 4318612 w 4318612"/>
              <a:gd name="connsiteY2" fmla="*/ 929243 h 92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18612" h="929243">
                <a:moveTo>
                  <a:pt x="0" y="334333"/>
                </a:moveTo>
                <a:cubicBezTo>
                  <a:pt x="984173" y="130520"/>
                  <a:pt x="1968347" y="-73292"/>
                  <a:pt x="2688116" y="25860"/>
                </a:cubicBezTo>
                <a:cubicBezTo>
                  <a:pt x="3407885" y="125012"/>
                  <a:pt x="3863248" y="527127"/>
                  <a:pt x="4318612" y="929243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Freeform 46"/>
          <p:cNvSpPr/>
          <p:nvPr/>
        </p:nvSpPr>
        <p:spPr>
          <a:xfrm>
            <a:off x="2412694" y="2459406"/>
            <a:ext cx="3646583" cy="801587"/>
          </a:xfrm>
          <a:custGeom>
            <a:avLst/>
            <a:gdLst>
              <a:gd name="connsiteX0" fmla="*/ 3646583 w 3646583"/>
              <a:gd name="connsiteY0" fmla="*/ 228710 h 801587"/>
              <a:gd name="connsiteX1" fmla="*/ 672029 w 3646583"/>
              <a:gd name="connsiteY1" fmla="*/ 30406 h 801587"/>
              <a:gd name="connsiteX2" fmla="*/ 0 w 3646583"/>
              <a:gd name="connsiteY2" fmla="*/ 801587 h 80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46583" h="801587">
                <a:moveTo>
                  <a:pt x="3646583" y="228710"/>
                </a:moveTo>
                <a:cubicBezTo>
                  <a:pt x="2463188" y="81818"/>
                  <a:pt x="1279793" y="-65073"/>
                  <a:pt x="672029" y="30406"/>
                </a:cubicBezTo>
                <a:cubicBezTo>
                  <a:pt x="64265" y="125885"/>
                  <a:pt x="32132" y="463736"/>
                  <a:pt x="0" y="801587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123" y="5095410"/>
            <a:ext cx="7492529" cy="163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66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6" grpId="0" animBg="1"/>
      <p:bldP spid="4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7"/>
          <p:cNvSpPr/>
          <p:nvPr/>
        </p:nvSpPr>
        <p:spPr>
          <a:xfrm>
            <a:off x="6084168" y="4071961"/>
            <a:ext cx="1475898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Rounded Rectangle 39"/>
          <p:cNvSpPr/>
          <p:nvPr/>
        </p:nvSpPr>
        <p:spPr>
          <a:xfrm>
            <a:off x="1154573" y="3249147"/>
            <a:ext cx="1643872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Rounded Rectangle 42"/>
          <p:cNvSpPr/>
          <p:nvPr/>
        </p:nvSpPr>
        <p:spPr>
          <a:xfrm>
            <a:off x="6074447" y="2513958"/>
            <a:ext cx="1475898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Rounded Rectangle 20"/>
          <p:cNvSpPr/>
          <p:nvPr/>
        </p:nvSpPr>
        <p:spPr>
          <a:xfrm>
            <a:off x="899592" y="1235709"/>
            <a:ext cx="2530002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5124" y="1263061"/>
            <a:ext cx="1296144" cy="941803"/>
          </a:xfrm>
          <a:prstGeom prst="rect">
            <a:avLst/>
          </a:prstGeom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6113116" y="2508052"/>
            <a:ext cx="198727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a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 = E(Y,s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7466159" y="1438792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Y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479345" y="1196752"/>
            <a:ext cx="11662" cy="1223432"/>
          </a:xfrm>
          <a:prstGeom prst="line">
            <a:avLst/>
          </a:prstGeom>
          <a:ln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Content Placeholder 2"/>
          <p:cNvSpPr txBox="1">
            <a:spLocks/>
          </p:cNvSpPr>
          <p:nvPr/>
        </p:nvSpPr>
        <p:spPr>
          <a:xfrm>
            <a:off x="1950765" y="1235709"/>
            <a:ext cx="633959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>
                <a:latin typeface="Comic Sans MS" pitchFamily="66" charset="0"/>
              </a:rPr>
              <a:t>W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899592" y="1235709"/>
            <a:ext cx="677020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017163" y="1235709"/>
            <a:ext cx="67451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s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899592" y="1776596"/>
            <a:ext cx="253000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950765" y="1776596"/>
            <a:ext cx="633959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W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899592" y="1776596"/>
            <a:ext cx="677020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971600" y="1776596"/>
            <a:ext cx="67451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s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6112108" y="2976931"/>
            <a:ext cx="184426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a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= </a:t>
            </a:r>
            <a:r>
              <a:rPr lang="en-US" sz="1800" dirty="0" smtClean="0">
                <a:latin typeface="Comic Sans MS" pitchFamily="66" charset="0"/>
              </a:rPr>
              <a:t>E(Y,s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1188632" y="3238130"/>
            <a:ext cx="198727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t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 = E(W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,a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1187624" y="3740060"/>
            <a:ext cx="184426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T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= </a:t>
            </a:r>
            <a:r>
              <a:rPr lang="en-US" sz="1800" dirty="0" smtClean="0">
                <a:latin typeface="Comic Sans MS" pitchFamily="66" charset="0"/>
              </a:rPr>
              <a:t>E(W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,a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123125" y="4522150"/>
            <a:ext cx="184426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B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= </a:t>
            </a:r>
            <a:r>
              <a:rPr lang="en-US" sz="1800" dirty="0" smtClean="0">
                <a:latin typeface="Comic Sans MS" pitchFamily="66" charset="0"/>
              </a:rPr>
              <a:t>E(Y,T</a:t>
            </a:r>
            <a:r>
              <a:rPr lang="en-US" sz="1800" baseline="-25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 rot="20845007">
            <a:off x="673054" y="1158858"/>
            <a:ext cx="619124" cy="25120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200" b="1" dirty="0" smtClean="0">
                <a:solidFill>
                  <a:srgbClr val="C00000"/>
                </a:solidFill>
                <a:latin typeface="Comic Sans MS" pitchFamily="66" charset="0"/>
              </a:rPr>
              <a:t>Fixed</a:t>
            </a:r>
          </a:p>
        </p:txBody>
      </p:sp>
      <p:sp>
        <p:nvSpPr>
          <p:cNvPr id="45" name="Freeform 44"/>
          <p:cNvSpPr/>
          <p:nvPr/>
        </p:nvSpPr>
        <p:spPr>
          <a:xfrm>
            <a:off x="2897313" y="1307717"/>
            <a:ext cx="306535" cy="165983"/>
          </a:xfrm>
          <a:custGeom>
            <a:avLst/>
            <a:gdLst>
              <a:gd name="connsiteX0" fmla="*/ 54 w 306535"/>
              <a:gd name="connsiteY0" fmla="*/ 95459 h 165983"/>
              <a:gd name="connsiteX1" fmla="*/ 195997 w 306535"/>
              <a:gd name="connsiteY1" fmla="*/ 0 h 165983"/>
              <a:gd name="connsiteX2" fmla="*/ 306529 w 306535"/>
              <a:gd name="connsiteY2" fmla="*/ 95459 h 165983"/>
              <a:gd name="connsiteX3" fmla="*/ 201021 w 306535"/>
              <a:gd name="connsiteY3" fmla="*/ 165797 h 165983"/>
              <a:gd name="connsiteX4" fmla="*/ 175900 w 306535"/>
              <a:gd name="connsiteY4" fmla="*/ 115556 h 165983"/>
              <a:gd name="connsiteX5" fmla="*/ 54 w 306535"/>
              <a:gd name="connsiteY5" fmla="*/ 95459 h 16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535" h="165983">
                <a:moveTo>
                  <a:pt x="54" y="95459"/>
                </a:moveTo>
                <a:cubicBezTo>
                  <a:pt x="3403" y="76200"/>
                  <a:pt x="144918" y="0"/>
                  <a:pt x="195997" y="0"/>
                </a:cubicBezTo>
                <a:cubicBezTo>
                  <a:pt x="247076" y="0"/>
                  <a:pt x="305692" y="67826"/>
                  <a:pt x="306529" y="95459"/>
                </a:cubicBezTo>
                <a:cubicBezTo>
                  <a:pt x="307366" y="123092"/>
                  <a:pt x="222793" y="162447"/>
                  <a:pt x="201021" y="165797"/>
                </a:cubicBezTo>
                <a:cubicBezTo>
                  <a:pt x="179249" y="169147"/>
                  <a:pt x="204370" y="126442"/>
                  <a:pt x="175900" y="115556"/>
                </a:cubicBezTo>
                <a:cubicBezTo>
                  <a:pt x="147430" y="104670"/>
                  <a:pt x="-3295" y="114718"/>
                  <a:pt x="54" y="9545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Rectangle 52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smtClean="0">
                <a:solidFill>
                  <a:srgbClr val="7030A0"/>
                </a:solidFill>
                <a:latin typeface="Comic Sans MS" pitchFamily="66" charset="0"/>
              </a:rPr>
              <a:t>2-steps look-ahead extractors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35496" y="548680"/>
            <a:ext cx="9040874" cy="85496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[DziembowskiPietrzak07, DodisWichs09]</a:t>
            </a:r>
            <a:endParaRPr lang="he-IL" sz="3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 rot="20845007">
            <a:off x="692588" y="1640164"/>
            <a:ext cx="619124" cy="25120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200" b="1" dirty="0" smtClean="0">
                <a:solidFill>
                  <a:srgbClr val="C00000"/>
                </a:solidFill>
                <a:latin typeface="Comic Sans MS" pitchFamily="66" charset="0"/>
              </a:rPr>
              <a:t>Fixed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6124133" y="4053271"/>
            <a:ext cx="198727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latin typeface="Comic Sans MS" pitchFamily="66" charset="0"/>
              </a:rPr>
              <a:t>B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 = E(Y,t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 rot="20845007">
            <a:off x="5875562" y="2413304"/>
            <a:ext cx="619124" cy="25120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200" b="1" dirty="0" smtClean="0">
                <a:solidFill>
                  <a:srgbClr val="C00000"/>
                </a:solidFill>
                <a:latin typeface="Comic Sans MS" pitchFamily="66" charset="0"/>
              </a:rPr>
              <a:t>Fixed</a:t>
            </a: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 rot="20845007">
            <a:off x="5888072" y="2886334"/>
            <a:ext cx="619124" cy="25120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200" b="1" dirty="0" smtClean="0">
                <a:solidFill>
                  <a:srgbClr val="C00000"/>
                </a:solidFill>
                <a:latin typeface="Comic Sans MS" pitchFamily="66" charset="0"/>
              </a:rPr>
              <a:t>Fixed</a:t>
            </a:r>
          </a:p>
        </p:txBody>
      </p:sp>
      <p:sp>
        <p:nvSpPr>
          <p:cNvPr id="46" name="Freeform 45"/>
          <p:cNvSpPr/>
          <p:nvPr/>
        </p:nvSpPr>
        <p:spPr>
          <a:xfrm>
            <a:off x="2820318" y="3113947"/>
            <a:ext cx="4343970" cy="929243"/>
          </a:xfrm>
          <a:custGeom>
            <a:avLst/>
            <a:gdLst>
              <a:gd name="connsiteX0" fmla="*/ 0 w 4318612"/>
              <a:gd name="connsiteY0" fmla="*/ 334333 h 929243"/>
              <a:gd name="connsiteX1" fmla="*/ 2688116 w 4318612"/>
              <a:gd name="connsiteY1" fmla="*/ 25860 h 929243"/>
              <a:gd name="connsiteX2" fmla="*/ 4318612 w 4318612"/>
              <a:gd name="connsiteY2" fmla="*/ 929243 h 92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18612" h="929243">
                <a:moveTo>
                  <a:pt x="0" y="334333"/>
                </a:moveTo>
                <a:cubicBezTo>
                  <a:pt x="984173" y="130520"/>
                  <a:pt x="1968347" y="-73292"/>
                  <a:pt x="2688116" y="25860"/>
                </a:cubicBezTo>
                <a:cubicBezTo>
                  <a:pt x="3407885" y="125012"/>
                  <a:pt x="3863248" y="527127"/>
                  <a:pt x="4318612" y="929243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 rot="20845007">
            <a:off x="847512" y="3000385"/>
            <a:ext cx="619124" cy="25120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200" b="1" dirty="0" smtClean="0">
                <a:solidFill>
                  <a:srgbClr val="C00000"/>
                </a:solidFill>
                <a:latin typeface="Comic Sans MS" pitchFamily="66" charset="0"/>
              </a:rPr>
              <a:t>Fixed</a:t>
            </a: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 rot="20845007">
            <a:off x="2268247" y="1278207"/>
            <a:ext cx="619124" cy="25120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200" b="1" dirty="0" smtClean="0">
                <a:solidFill>
                  <a:srgbClr val="C00000"/>
                </a:solidFill>
                <a:latin typeface="Comic Sans MS" pitchFamily="66" charset="0"/>
              </a:rPr>
              <a:t>Fixed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 rot="20845007">
            <a:off x="2287781" y="1759513"/>
            <a:ext cx="619124" cy="25120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200" b="1" dirty="0" smtClean="0">
                <a:solidFill>
                  <a:srgbClr val="C00000"/>
                </a:solidFill>
                <a:latin typeface="Comic Sans MS" pitchFamily="66" charset="0"/>
              </a:rPr>
              <a:t>Fixed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123" y="5095410"/>
            <a:ext cx="7492529" cy="163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21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49" grpId="0"/>
      <p:bldP spid="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Roadmap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23528" y="3501008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400" b="1" dirty="0">
                <a:latin typeface="Comic Sans MS" pitchFamily="66" charset="0"/>
              </a:rPr>
              <a:t> The LCB construction</a:t>
            </a:r>
            <a:endParaRPr lang="he-IL" sz="2400" b="1" dirty="0"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1159379"/>
            <a:ext cx="4248472" cy="2425404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611560" y="4077072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Seeded extractors</a:t>
            </a:r>
            <a:endParaRPr lang="he-IL" sz="24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11560" y="4653136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Two-steps look-ahead extractors</a:t>
            </a:r>
            <a:endParaRPr lang="he-IL" sz="24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11560" y="5229200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The construction</a:t>
            </a:r>
            <a:endParaRPr lang="he-IL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70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9512" y="1639433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974552" y="1665631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2569361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>
                <a:latin typeface="Comic Sans MS" pitchFamily="66" charset="0"/>
              </a:rPr>
              <a:t>A</a:t>
            </a:r>
            <a:endParaRPr lang="en-US" sz="1600" dirty="0" smtClean="0">
              <a:latin typeface="Comic Sans MS" pitchFamily="66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102893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79512" y="2143489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179512" y="2636912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Rounded Rectangle 32"/>
          <p:cNvSpPr/>
          <p:nvPr/>
        </p:nvSpPr>
        <p:spPr>
          <a:xfrm>
            <a:off x="2585426" y="1639433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2585426" y="2143489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ounded Rectangle 34"/>
          <p:cNvSpPr/>
          <p:nvPr/>
        </p:nvSpPr>
        <p:spPr>
          <a:xfrm>
            <a:off x="2586455" y="2636912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Rounded Rectangle 36"/>
          <p:cNvSpPr/>
          <p:nvPr/>
        </p:nvSpPr>
        <p:spPr>
          <a:xfrm>
            <a:off x="3117109" y="1639433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Rounded Rectangle 37"/>
          <p:cNvSpPr/>
          <p:nvPr/>
        </p:nvSpPr>
        <p:spPr>
          <a:xfrm>
            <a:off x="3117109" y="2143489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Rounded Rectangle 38"/>
          <p:cNvSpPr/>
          <p:nvPr/>
        </p:nvSpPr>
        <p:spPr>
          <a:xfrm>
            <a:off x="3118138" y="2636912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Rounded Rectangle 39"/>
          <p:cNvSpPr/>
          <p:nvPr/>
        </p:nvSpPr>
        <p:spPr>
          <a:xfrm>
            <a:off x="4932040" y="163159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5050711" y="1657796"/>
            <a:ext cx="1465525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,B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932040" y="2135654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Rounded Rectangle 43"/>
          <p:cNvSpPr/>
          <p:nvPr/>
        </p:nvSpPr>
        <p:spPr>
          <a:xfrm>
            <a:off x="4932040" y="2629077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5035967" y="2151219"/>
            <a:ext cx="155227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>
                <a:latin typeface="Comic Sans MS" pitchFamily="66" charset="0"/>
              </a:rPr>
              <a:t>W</a:t>
            </a:r>
            <a:r>
              <a:rPr lang="en-US" sz="1600" dirty="0" smtClean="0">
                <a:latin typeface="Comic Sans MS" pitchFamily="66" charset="0"/>
              </a:rPr>
              <a:t>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,A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5033544" y="2625799"/>
            <a:ext cx="155470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,A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7330513" y="1260925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A’</a:t>
            </a: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7864045" y="1260925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B’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346578" y="1631598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Rounded Rectangle 50"/>
          <p:cNvSpPr/>
          <p:nvPr/>
        </p:nvSpPr>
        <p:spPr>
          <a:xfrm>
            <a:off x="7346578" y="2135654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Rounded Rectangle 51"/>
          <p:cNvSpPr/>
          <p:nvPr/>
        </p:nvSpPr>
        <p:spPr>
          <a:xfrm>
            <a:off x="7347607" y="2629077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7878261" y="1631598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878261" y="2135654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Rounded Rectangle 54"/>
          <p:cNvSpPr/>
          <p:nvPr/>
        </p:nvSpPr>
        <p:spPr>
          <a:xfrm>
            <a:off x="7879290" y="2629077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/>
              </a:solidFill>
            </a:endParaRPr>
          </a:p>
        </p:txBody>
      </p:sp>
      <p:sp>
        <p:nvSpPr>
          <p:cNvPr id="90" name="Content Placeholder 2"/>
          <p:cNvSpPr txBox="1">
            <a:spLocks/>
          </p:cNvSpPr>
          <p:nvPr/>
        </p:nvSpPr>
        <p:spPr>
          <a:xfrm>
            <a:off x="2575781" y="3533166"/>
            <a:ext cx="50011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A’’</a:t>
            </a:r>
          </a:p>
        </p:txBody>
      </p:sp>
      <p:sp>
        <p:nvSpPr>
          <p:cNvPr id="91" name="Content Placeholder 2"/>
          <p:cNvSpPr txBox="1">
            <a:spLocks/>
          </p:cNvSpPr>
          <p:nvPr/>
        </p:nvSpPr>
        <p:spPr>
          <a:xfrm>
            <a:off x="3102893" y="3533166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B’’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2585426" y="3903839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Rounded Rectangle 92"/>
          <p:cNvSpPr/>
          <p:nvPr/>
        </p:nvSpPr>
        <p:spPr>
          <a:xfrm>
            <a:off x="2585426" y="4407895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4" name="Rounded Rectangle 93"/>
          <p:cNvSpPr/>
          <p:nvPr/>
        </p:nvSpPr>
        <p:spPr>
          <a:xfrm>
            <a:off x="2586455" y="4901318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3117109" y="3903839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/>
              </a:solidFill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3117109" y="4407895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Rounded Rectangle 96"/>
          <p:cNvSpPr/>
          <p:nvPr/>
        </p:nvSpPr>
        <p:spPr>
          <a:xfrm>
            <a:off x="3118138" y="4901318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/>
              </a:solidFill>
            </a:endParaRPr>
          </a:p>
        </p:txBody>
      </p:sp>
      <p:sp>
        <p:nvSpPr>
          <p:cNvPr id="99" name="Content Placeholder 2"/>
          <p:cNvSpPr txBox="1">
            <a:spLocks/>
          </p:cNvSpPr>
          <p:nvPr/>
        </p:nvSpPr>
        <p:spPr>
          <a:xfrm>
            <a:off x="976801" y="2154122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100" name="Content Placeholder 2"/>
          <p:cNvSpPr txBox="1">
            <a:spLocks/>
          </p:cNvSpPr>
          <p:nvPr/>
        </p:nvSpPr>
        <p:spPr>
          <a:xfrm>
            <a:off x="971600" y="2641844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4932040" y="389588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Content Placeholder 2"/>
          <p:cNvSpPr txBox="1">
            <a:spLocks/>
          </p:cNvSpPr>
          <p:nvPr/>
        </p:nvSpPr>
        <p:spPr>
          <a:xfrm>
            <a:off x="4962801" y="3922086"/>
            <a:ext cx="167628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,A’’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4932040" y="4399944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6" name="Rounded Rectangle 115"/>
          <p:cNvSpPr/>
          <p:nvPr/>
        </p:nvSpPr>
        <p:spPr>
          <a:xfrm>
            <a:off x="4932040" y="4893367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7" name="Content Placeholder 2"/>
          <p:cNvSpPr txBox="1">
            <a:spLocks/>
          </p:cNvSpPr>
          <p:nvPr/>
        </p:nvSpPr>
        <p:spPr>
          <a:xfrm>
            <a:off x="4948057" y="4431411"/>
            <a:ext cx="1691032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,A’’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18" name="Content Placeholder 2"/>
          <p:cNvSpPr txBox="1">
            <a:spLocks/>
          </p:cNvSpPr>
          <p:nvPr/>
        </p:nvSpPr>
        <p:spPr>
          <a:xfrm>
            <a:off x="4945633" y="4905991"/>
            <a:ext cx="169345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,B’’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185855" y="3903839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0" name="Content Placeholder 2"/>
          <p:cNvSpPr txBox="1">
            <a:spLocks/>
          </p:cNvSpPr>
          <p:nvPr/>
        </p:nvSpPr>
        <p:spPr>
          <a:xfrm>
            <a:off x="232595" y="3930037"/>
            <a:ext cx="161916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,A’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185855" y="4407895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2" name="Rounded Rectangle 121"/>
          <p:cNvSpPr/>
          <p:nvPr/>
        </p:nvSpPr>
        <p:spPr>
          <a:xfrm>
            <a:off x="185855" y="490131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3" name="Content Placeholder 2"/>
          <p:cNvSpPr txBox="1">
            <a:spLocks/>
          </p:cNvSpPr>
          <p:nvPr/>
        </p:nvSpPr>
        <p:spPr>
          <a:xfrm>
            <a:off x="227496" y="4423460"/>
            <a:ext cx="1624265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,B’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24" name="Content Placeholder 2"/>
          <p:cNvSpPr txBox="1">
            <a:spLocks/>
          </p:cNvSpPr>
          <p:nvPr/>
        </p:nvSpPr>
        <p:spPr>
          <a:xfrm>
            <a:off x="225073" y="4905991"/>
            <a:ext cx="162668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,A’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179513" y="1636454"/>
            <a:ext cx="57606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8" name="Rounded Rectangle 127"/>
          <p:cNvSpPr/>
          <p:nvPr/>
        </p:nvSpPr>
        <p:spPr>
          <a:xfrm>
            <a:off x="179513" y="2139437"/>
            <a:ext cx="57606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9" name="Rounded Rectangle 128"/>
          <p:cNvSpPr/>
          <p:nvPr/>
        </p:nvSpPr>
        <p:spPr>
          <a:xfrm>
            <a:off x="179513" y="2642919"/>
            <a:ext cx="57606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9" name="Rectangle 148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0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3-LCB </a:t>
            </a:r>
            <a:r>
              <a:rPr lang="en-US" sz="3000" b="1" dirty="0">
                <a:solidFill>
                  <a:srgbClr val="7030A0"/>
                </a:solidFill>
                <a:latin typeface="Comic Sans MS" pitchFamily="66" charset="0"/>
              </a:rPr>
              <a:t>for 3 rows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131568" y="1205196"/>
            <a:ext cx="34115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Y</a:t>
            </a:r>
            <a:endParaRPr lang="en-US" sz="1600" baseline="-25000" dirty="0" smtClean="0">
              <a:latin typeface="Comic Sans MS" pitchFamily="66" charset="0"/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944816"/>
            <a:ext cx="776604" cy="564295"/>
          </a:xfrm>
          <a:prstGeom prst="rect">
            <a:avLst/>
          </a:prstGeom>
        </p:spPr>
      </p:pic>
      <p:sp>
        <p:nvSpPr>
          <p:cNvPr id="65" name="Content Placeholder 2"/>
          <p:cNvSpPr txBox="1">
            <a:spLocks/>
          </p:cNvSpPr>
          <p:nvPr/>
        </p:nvSpPr>
        <p:spPr>
          <a:xfrm>
            <a:off x="231894" y="1656501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234143" y="2144992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228942" y="2632714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6660232" y="5468144"/>
            <a:ext cx="2088232" cy="395217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(A</a:t>
            </a:r>
            <a:r>
              <a:rPr lang="en-US" sz="1600" baseline="-25000" dirty="0" smtClean="0">
                <a:latin typeface="Comic Sans MS" pitchFamily="66" charset="0"/>
              </a:rPr>
              <a:t>1,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smtClean="0">
                <a:latin typeface="Comic Sans MS" pitchFamily="66" charset="0"/>
              </a:rPr>
              <a:t>B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LA(W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,Y)</a:t>
            </a:r>
            <a:endParaRPr lang="en-US" sz="1600" baseline="-25000" dirty="0" smtClean="0">
              <a:latin typeface="Comic Sans MS" pitchFamily="66" charset="0"/>
            </a:endParaRPr>
          </a:p>
        </p:txBody>
      </p:sp>
      <p:sp>
        <p:nvSpPr>
          <p:cNvPr id="61" name="Content Placeholder 2"/>
          <p:cNvSpPr txBox="1">
            <a:spLocks/>
          </p:cNvSpPr>
          <p:nvPr/>
        </p:nvSpPr>
        <p:spPr>
          <a:xfrm>
            <a:off x="6660232" y="5828184"/>
            <a:ext cx="2088232" cy="395217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(A</a:t>
            </a:r>
            <a:r>
              <a:rPr lang="en-US" sz="1600" baseline="-25000" dirty="0">
                <a:latin typeface="Comic Sans MS" pitchFamily="66" charset="0"/>
              </a:rPr>
              <a:t>2</a:t>
            </a:r>
            <a:r>
              <a:rPr lang="en-US" sz="1600" baseline="-25000" dirty="0" smtClean="0">
                <a:latin typeface="Comic Sans MS" pitchFamily="66" charset="0"/>
              </a:rPr>
              <a:t>,</a:t>
            </a:r>
            <a:r>
              <a:rPr lang="en-US" sz="1600" dirty="0" smtClean="0">
                <a:latin typeface="Comic Sans MS" pitchFamily="66" charset="0"/>
              </a:rPr>
              <a:t> B</a:t>
            </a:r>
            <a:r>
              <a:rPr lang="en-US" sz="1600" baseline="-25000" dirty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LA(W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,Y)</a:t>
            </a:r>
            <a:endParaRPr lang="en-US" sz="1600" baseline="-25000" dirty="0" smtClean="0">
              <a:latin typeface="Comic Sans MS" pitchFamily="66" charset="0"/>
            </a:endParaRPr>
          </a:p>
        </p:txBody>
      </p:sp>
      <p:sp>
        <p:nvSpPr>
          <p:cNvPr id="62" name="Content Placeholder 2"/>
          <p:cNvSpPr txBox="1">
            <a:spLocks/>
          </p:cNvSpPr>
          <p:nvPr/>
        </p:nvSpPr>
        <p:spPr>
          <a:xfrm>
            <a:off x="6660232" y="6188224"/>
            <a:ext cx="2088232" cy="395217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(A</a:t>
            </a:r>
            <a:r>
              <a:rPr lang="en-US" sz="1600" baseline="-25000" dirty="0">
                <a:latin typeface="Comic Sans MS" pitchFamily="66" charset="0"/>
              </a:rPr>
              <a:t>3</a:t>
            </a:r>
            <a:r>
              <a:rPr lang="en-US" sz="1600" baseline="-25000" dirty="0" smtClean="0">
                <a:latin typeface="Comic Sans MS" pitchFamily="66" charset="0"/>
              </a:rPr>
              <a:t>,</a:t>
            </a:r>
            <a:r>
              <a:rPr lang="en-US" sz="1600" dirty="0" smtClean="0">
                <a:latin typeface="Comic Sans MS" pitchFamily="66" charset="0"/>
              </a:rPr>
              <a:t> B</a:t>
            </a:r>
            <a:r>
              <a:rPr lang="en-US" sz="1600" baseline="-25000" dirty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LA(W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,Y)</a:t>
            </a:r>
            <a:endParaRPr lang="en-US" sz="1600" baseline="-25000" dirty="0" smtClean="0">
              <a:latin typeface="Comic Sans MS" pitchFamily="66" charset="0"/>
            </a:endParaRPr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6654326" y="5460021"/>
            <a:ext cx="2088232" cy="395217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(A’</a:t>
            </a:r>
            <a:r>
              <a:rPr lang="en-US" sz="1600" baseline="-25000" dirty="0" smtClean="0">
                <a:latin typeface="Comic Sans MS" pitchFamily="66" charset="0"/>
              </a:rPr>
              <a:t>1,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smtClean="0">
                <a:latin typeface="Comic Sans MS" pitchFamily="66" charset="0"/>
              </a:rPr>
              <a:t>B’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LA(W’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,Y)</a:t>
            </a:r>
            <a:endParaRPr lang="en-US" sz="1600" baseline="-25000" dirty="0" smtClean="0">
              <a:latin typeface="Comic Sans MS" pitchFamily="66" charset="0"/>
            </a:endParaRPr>
          </a:p>
        </p:txBody>
      </p:sp>
      <p:sp>
        <p:nvSpPr>
          <p:cNvPr id="69" name="Content Placeholder 2"/>
          <p:cNvSpPr txBox="1">
            <a:spLocks/>
          </p:cNvSpPr>
          <p:nvPr/>
        </p:nvSpPr>
        <p:spPr>
          <a:xfrm>
            <a:off x="6654326" y="5820061"/>
            <a:ext cx="2160240" cy="395217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(A’</a:t>
            </a:r>
            <a:r>
              <a:rPr lang="en-US" sz="1600" baseline="-25000" dirty="0" smtClean="0">
                <a:latin typeface="Comic Sans MS" pitchFamily="66" charset="0"/>
              </a:rPr>
              <a:t>2,</a:t>
            </a:r>
            <a:r>
              <a:rPr lang="en-US" sz="1600" dirty="0" smtClean="0">
                <a:latin typeface="Comic Sans MS" pitchFamily="66" charset="0"/>
              </a:rPr>
              <a:t> B’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LA(W’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,Y)</a:t>
            </a:r>
            <a:endParaRPr lang="en-US" sz="1600" baseline="-25000" dirty="0" smtClean="0">
              <a:latin typeface="Comic Sans MS" pitchFamily="66" charset="0"/>
            </a:endParaRPr>
          </a:p>
        </p:txBody>
      </p:sp>
      <p:sp>
        <p:nvSpPr>
          <p:cNvPr id="70" name="Content Placeholder 2"/>
          <p:cNvSpPr txBox="1">
            <a:spLocks/>
          </p:cNvSpPr>
          <p:nvPr/>
        </p:nvSpPr>
        <p:spPr>
          <a:xfrm>
            <a:off x="6654326" y="6180101"/>
            <a:ext cx="2160240" cy="395217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(A’</a:t>
            </a:r>
            <a:r>
              <a:rPr lang="en-US" sz="1600" baseline="-25000" dirty="0" smtClean="0">
                <a:latin typeface="Comic Sans MS" pitchFamily="66" charset="0"/>
              </a:rPr>
              <a:t>3,</a:t>
            </a:r>
            <a:r>
              <a:rPr lang="en-US" sz="1600" dirty="0" smtClean="0">
                <a:latin typeface="Comic Sans MS" pitchFamily="66" charset="0"/>
              </a:rPr>
              <a:t> B’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LA(W’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,Y)</a:t>
            </a:r>
            <a:endParaRPr lang="en-US" sz="1600" baseline="-25000" dirty="0" smtClean="0">
              <a:latin typeface="Comic Sans MS" pitchFamily="66" charset="0"/>
            </a:endParaRPr>
          </a:p>
        </p:txBody>
      </p:sp>
      <p:sp>
        <p:nvSpPr>
          <p:cNvPr id="71" name="Content Placeholder 2"/>
          <p:cNvSpPr txBox="1">
            <a:spLocks/>
          </p:cNvSpPr>
          <p:nvPr/>
        </p:nvSpPr>
        <p:spPr>
          <a:xfrm>
            <a:off x="6660232" y="5467258"/>
            <a:ext cx="2304256" cy="395217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(A’’</a:t>
            </a:r>
            <a:r>
              <a:rPr lang="en-US" sz="1600" baseline="-25000" dirty="0" smtClean="0">
                <a:latin typeface="Comic Sans MS" pitchFamily="66" charset="0"/>
              </a:rPr>
              <a:t>1,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smtClean="0">
                <a:latin typeface="Comic Sans MS" pitchFamily="66" charset="0"/>
              </a:rPr>
              <a:t>B’’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LA(W’’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,Y)</a:t>
            </a:r>
            <a:endParaRPr lang="en-US" sz="1600" baseline="-25000" dirty="0" smtClean="0">
              <a:latin typeface="Comic Sans MS" pitchFamily="66" charset="0"/>
            </a:endParaRPr>
          </a:p>
        </p:txBody>
      </p:sp>
      <p:sp>
        <p:nvSpPr>
          <p:cNvPr id="72" name="Content Placeholder 2"/>
          <p:cNvSpPr txBox="1">
            <a:spLocks/>
          </p:cNvSpPr>
          <p:nvPr/>
        </p:nvSpPr>
        <p:spPr>
          <a:xfrm>
            <a:off x="6660232" y="5827298"/>
            <a:ext cx="2304256" cy="395217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(A’’</a:t>
            </a:r>
            <a:r>
              <a:rPr lang="en-US" sz="1600" baseline="-25000" dirty="0" smtClean="0">
                <a:latin typeface="Comic Sans MS" pitchFamily="66" charset="0"/>
              </a:rPr>
              <a:t>2,</a:t>
            </a:r>
            <a:r>
              <a:rPr lang="en-US" sz="1600" dirty="0" smtClean="0">
                <a:latin typeface="Comic Sans MS" pitchFamily="66" charset="0"/>
              </a:rPr>
              <a:t> B’’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LA(W’’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,Y)</a:t>
            </a:r>
            <a:endParaRPr lang="en-US" sz="1600" baseline="-25000" dirty="0" smtClean="0">
              <a:latin typeface="Comic Sans MS" pitchFamily="66" charset="0"/>
            </a:endParaRPr>
          </a:p>
        </p:txBody>
      </p:sp>
      <p:sp>
        <p:nvSpPr>
          <p:cNvPr id="73" name="Content Placeholder 2"/>
          <p:cNvSpPr txBox="1">
            <a:spLocks/>
          </p:cNvSpPr>
          <p:nvPr/>
        </p:nvSpPr>
        <p:spPr>
          <a:xfrm>
            <a:off x="6660232" y="6187338"/>
            <a:ext cx="2232248" cy="395217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(A’’</a:t>
            </a:r>
            <a:r>
              <a:rPr lang="en-US" sz="1600" baseline="-25000" dirty="0" smtClean="0">
                <a:latin typeface="Comic Sans MS" pitchFamily="66" charset="0"/>
              </a:rPr>
              <a:t>3,</a:t>
            </a:r>
            <a:r>
              <a:rPr lang="en-US" sz="1600" dirty="0" smtClean="0">
                <a:latin typeface="Comic Sans MS" pitchFamily="66" charset="0"/>
              </a:rPr>
              <a:t> B’’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LA(W’’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,Y)</a:t>
            </a:r>
            <a:endParaRPr lang="en-US" sz="1600" baseline="-25000" dirty="0" smtClean="0">
              <a:latin typeface="Comic Sans MS" pitchFamily="66" charset="0"/>
            </a:endParaRPr>
          </a:p>
        </p:txBody>
      </p:sp>
      <p:sp>
        <p:nvSpPr>
          <p:cNvPr id="74" name="Content Placeholder 2"/>
          <p:cNvSpPr txBox="1">
            <a:spLocks/>
          </p:cNvSpPr>
          <p:nvPr/>
        </p:nvSpPr>
        <p:spPr>
          <a:xfrm>
            <a:off x="161764" y="6202135"/>
            <a:ext cx="505830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(Z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,Z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,Z</a:t>
            </a:r>
            <a:r>
              <a:rPr lang="en-US" sz="2000" baseline="-25000" dirty="0" smtClean="0"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) = LCB((X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,X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,X</a:t>
            </a:r>
            <a:r>
              <a:rPr lang="en-US" sz="2000" baseline="-25000" dirty="0" smtClean="0"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),Y) </a:t>
            </a:r>
          </a:p>
        </p:txBody>
      </p:sp>
    </p:spTree>
    <p:extLst>
      <p:ext uri="{BB962C8B-B14F-4D97-AF65-F5344CB8AC3E}">
        <p14:creationId xmlns:p14="http://schemas.microsoft.com/office/powerpoint/2010/main" val="413567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/>
      <p:bldP spid="23" grpId="0"/>
      <p:bldP spid="24" grpId="0"/>
      <p:bldP spid="28" grpId="0" animBg="1"/>
      <p:bldP spid="30" grpId="0" animBg="1"/>
      <p:bldP spid="33" grpId="0" animBg="1"/>
      <p:bldP spid="33" grpId="1" animBg="1"/>
      <p:bldP spid="34" grpId="0" animBg="1"/>
      <p:bldP spid="35" grpId="0" animBg="1"/>
      <p:bldP spid="37" grpId="0" animBg="1"/>
      <p:bldP spid="38" grpId="0" animBg="1"/>
      <p:bldP spid="38" grpId="1" animBg="1"/>
      <p:bldP spid="39" grpId="0" animBg="1"/>
      <p:bldP spid="39" grpId="1" animBg="1"/>
      <p:bldP spid="40" grpId="0" animBg="1"/>
      <p:bldP spid="41" grpId="0"/>
      <p:bldP spid="42" grpId="0" animBg="1"/>
      <p:bldP spid="44" grpId="0" animBg="1"/>
      <p:bldP spid="46" grpId="0"/>
      <p:bldP spid="47" grpId="0"/>
      <p:bldP spid="48" grpId="0"/>
      <p:bldP spid="49" grpId="0"/>
      <p:bldP spid="50" grpId="0" animBg="1"/>
      <p:bldP spid="51" grpId="0" animBg="1"/>
      <p:bldP spid="51" grpId="1" animBg="1"/>
      <p:bldP spid="52" grpId="0" animBg="1"/>
      <p:bldP spid="53" grpId="0" animBg="1"/>
      <p:bldP spid="53" grpId="1" animBg="1"/>
      <p:bldP spid="54" grpId="0" animBg="1"/>
      <p:bldP spid="55" grpId="0" animBg="1"/>
      <p:bldP spid="55" grpId="1" animBg="1"/>
      <p:bldP spid="90" grpId="0"/>
      <p:bldP spid="91" grpId="0"/>
      <p:bldP spid="92" grpId="0" animBg="1"/>
      <p:bldP spid="93" grpId="0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9" grpId="0"/>
      <p:bldP spid="100" grpId="0"/>
      <p:bldP spid="113" grpId="0" animBg="1"/>
      <p:bldP spid="114" grpId="0"/>
      <p:bldP spid="115" grpId="0" animBg="1"/>
      <p:bldP spid="116" grpId="0" animBg="1"/>
      <p:bldP spid="117" grpId="0"/>
      <p:bldP spid="118" grpId="0"/>
      <p:bldP spid="119" grpId="0" animBg="1"/>
      <p:bldP spid="120" grpId="0"/>
      <p:bldP spid="121" grpId="0" animBg="1"/>
      <p:bldP spid="122" grpId="0" animBg="1"/>
      <p:bldP spid="123" grpId="0"/>
      <p:bldP spid="124" grpId="0"/>
      <p:bldP spid="127" grpId="0" animBg="1"/>
      <p:bldP spid="128" grpId="0" animBg="1"/>
      <p:bldP spid="129" grpId="0" animBg="1"/>
      <p:bldP spid="63" grpId="0"/>
      <p:bldP spid="65" grpId="0"/>
      <p:bldP spid="66" grpId="0"/>
      <p:bldP spid="67" grpId="0"/>
      <p:bldP spid="60" grpId="0"/>
      <p:bldP spid="60" grpId="1"/>
      <p:bldP spid="61" grpId="0"/>
      <p:bldP spid="61" grpId="1"/>
      <p:bldP spid="62" grpId="0"/>
      <p:bldP spid="62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  <p:bldP spid="7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9512" y="1639433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974552" y="1665631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2569361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>
                <a:latin typeface="Comic Sans MS" pitchFamily="66" charset="0"/>
              </a:rPr>
              <a:t>A</a:t>
            </a:r>
            <a:endParaRPr lang="en-US" sz="1600" dirty="0" smtClean="0">
              <a:latin typeface="Comic Sans MS" pitchFamily="66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102893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79512" y="2143489"/>
            <a:ext cx="2010793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179512" y="2636912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2585426" y="2143489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ounded Rectangle 34"/>
          <p:cNvSpPr/>
          <p:nvPr/>
        </p:nvSpPr>
        <p:spPr>
          <a:xfrm>
            <a:off x="2586455" y="2636912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Rounded Rectangle 36"/>
          <p:cNvSpPr/>
          <p:nvPr/>
        </p:nvSpPr>
        <p:spPr>
          <a:xfrm>
            <a:off x="3117109" y="1639433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Rounded Rectangle 39"/>
          <p:cNvSpPr/>
          <p:nvPr/>
        </p:nvSpPr>
        <p:spPr>
          <a:xfrm>
            <a:off x="4932040" y="163159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5050711" y="1657796"/>
            <a:ext cx="1465525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,B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932040" y="2135654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Rounded Rectangle 43"/>
          <p:cNvSpPr/>
          <p:nvPr/>
        </p:nvSpPr>
        <p:spPr>
          <a:xfrm>
            <a:off x="4932040" y="2629077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5035967" y="2151219"/>
            <a:ext cx="155227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>
                <a:latin typeface="Comic Sans MS" pitchFamily="66" charset="0"/>
              </a:rPr>
              <a:t>W</a:t>
            </a:r>
            <a:r>
              <a:rPr lang="en-US" sz="1600" dirty="0" smtClean="0">
                <a:latin typeface="Comic Sans MS" pitchFamily="66" charset="0"/>
              </a:rPr>
              <a:t>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,A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5033544" y="2625799"/>
            <a:ext cx="155470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,A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7330513" y="1260925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A’</a:t>
            </a: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7864045" y="1260925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B’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346578" y="1631598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Rounded Rectangle 51"/>
          <p:cNvSpPr/>
          <p:nvPr/>
        </p:nvSpPr>
        <p:spPr>
          <a:xfrm>
            <a:off x="7347607" y="2629077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878261" y="2135654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Content Placeholder 2"/>
          <p:cNvSpPr txBox="1">
            <a:spLocks/>
          </p:cNvSpPr>
          <p:nvPr/>
        </p:nvSpPr>
        <p:spPr>
          <a:xfrm>
            <a:off x="2575781" y="3533166"/>
            <a:ext cx="50011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A’’</a:t>
            </a:r>
          </a:p>
        </p:txBody>
      </p:sp>
      <p:sp>
        <p:nvSpPr>
          <p:cNvPr id="91" name="Content Placeholder 2"/>
          <p:cNvSpPr txBox="1">
            <a:spLocks/>
          </p:cNvSpPr>
          <p:nvPr/>
        </p:nvSpPr>
        <p:spPr>
          <a:xfrm>
            <a:off x="3102893" y="3533166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B’’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2585426" y="3903839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Rounded Rectangle 92"/>
          <p:cNvSpPr/>
          <p:nvPr/>
        </p:nvSpPr>
        <p:spPr>
          <a:xfrm>
            <a:off x="2585426" y="4407895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Rounded Rectangle 96"/>
          <p:cNvSpPr/>
          <p:nvPr/>
        </p:nvSpPr>
        <p:spPr>
          <a:xfrm>
            <a:off x="3118138" y="4901318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/>
              </a:solidFill>
            </a:endParaRPr>
          </a:p>
        </p:txBody>
      </p:sp>
      <p:sp>
        <p:nvSpPr>
          <p:cNvPr id="99" name="Content Placeholder 2"/>
          <p:cNvSpPr txBox="1">
            <a:spLocks/>
          </p:cNvSpPr>
          <p:nvPr/>
        </p:nvSpPr>
        <p:spPr>
          <a:xfrm>
            <a:off x="976801" y="2154122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100" name="Content Placeholder 2"/>
          <p:cNvSpPr txBox="1">
            <a:spLocks/>
          </p:cNvSpPr>
          <p:nvPr/>
        </p:nvSpPr>
        <p:spPr>
          <a:xfrm>
            <a:off x="971600" y="2641844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4932040" y="389588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Content Placeholder 2"/>
          <p:cNvSpPr txBox="1">
            <a:spLocks/>
          </p:cNvSpPr>
          <p:nvPr/>
        </p:nvSpPr>
        <p:spPr>
          <a:xfrm>
            <a:off x="4962801" y="3922086"/>
            <a:ext cx="167628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,A’’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4932040" y="4399944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6" name="Rounded Rectangle 115"/>
          <p:cNvSpPr/>
          <p:nvPr/>
        </p:nvSpPr>
        <p:spPr>
          <a:xfrm>
            <a:off x="4932040" y="4893367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7" name="Content Placeholder 2"/>
          <p:cNvSpPr txBox="1">
            <a:spLocks/>
          </p:cNvSpPr>
          <p:nvPr/>
        </p:nvSpPr>
        <p:spPr>
          <a:xfrm>
            <a:off x="4948057" y="4431411"/>
            <a:ext cx="1691032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,A’’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18" name="Content Placeholder 2"/>
          <p:cNvSpPr txBox="1">
            <a:spLocks/>
          </p:cNvSpPr>
          <p:nvPr/>
        </p:nvSpPr>
        <p:spPr>
          <a:xfrm>
            <a:off x="4945633" y="4905991"/>
            <a:ext cx="169345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,B’’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185855" y="3903839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0" name="Content Placeholder 2"/>
          <p:cNvSpPr txBox="1">
            <a:spLocks/>
          </p:cNvSpPr>
          <p:nvPr/>
        </p:nvSpPr>
        <p:spPr>
          <a:xfrm>
            <a:off x="232595" y="3930037"/>
            <a:ext cx="161916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,A’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185855" y="4407895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2" name="Rounded Rectangle 121"/>
          <p:cNvSpPr/>
          <p:nvPr/>
        </p:nvSpPr>
        <p:spPr>
          <a:xfrm>
            <a:off x="185855" y="490131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3" name="Content Placeholder 2"/>
          <p:cNvSpPr txBox="1">
            <a:spLocks/>
          </p:cNvSpPr>
          <p:nvPr/>
        </p:nvSpPr>
        <p:spPr>
          <a:xfrm>
            <a:off x="227496" y="4423460"/>
            <a:ext cx="1624265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,B’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24" name="Content Placeholder 2"/>
          <p:cNvSpPr txBox="1">
            <a:spLocks/>
          </p:cNvSpPr>
          <p:nvPr/>
        </p:nvSpPr>
        <p:spPr>
          <a:xfrm>
            <a:off x="225073" y="4905991"/>
            <a:ext cx="162668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,A’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179513" y="1636454"/>
            <a:ext cx="57606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8" name="Rounded Rectangle 127"/>
          <p:cNvSpPr/>
          <p:nvPr/>
        </p:nvSpPr>
        <p:spPr>
          <a:xfrm>
            <a:off x="179513" y="2139437"/>
            <a:ext cx="576064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9" name="Rounded Rectangle 128"/>
          <p:cNvSpPr/>
          <p:nvPr/>
        </p:nvSpPr>
        <p:spPr>
          <a:xfrm>
            <a:off x="179513" y="2642919"/>
            <a:ext cx="57606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9" name="Rectangle 148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0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3-LCB </a:t>
            </a:r>
            <a:r>
              <a:rPr lang="en-US" sz="3000" b="1" dirty="0">
                <a:solidFill>
                  <a:srgbClr val="7030A0"/>
                </a:solidFill>
                <a:latin typeface="Comic Sans MS" pitchFamily="66" charset="0"/>
              </a:rPr>
              <a:t>for 3 rows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131568" y="1205196"/>
            <a:ext cx="34115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Y</a:t>
            </a:r>
            <a:endParaRPr lang="en-US" sz="1600" baseline="-25000" dirty="0" smtClean="0">
              <a:latin typeface="Comic Sans MS" pitchFamily="66" charset="0"/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944816"/>
            <a:ext cx="776604" cy="564295"/>
          </a:xfrm>
          <a:prstGeom prst="rect">
            <a:avLst/>
          </a:prstGeom>
        </p:spPr>
      </p:pic>
      <p:sp>
        <p:nvSpPr>
          <p:cNvPr id="65" name="Content Placeholder 2"/>
          <p:cNvSpPr txBox="1">
            <a:spLocks/>
          </p:cNvSpPr>
          <p:nvPr/>
        </p:nvSpPr>
        <p:spPr>
          <a:xfrm>
            <a:off x="231894" y="1656501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234143" y="2144992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228942" y="2632714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</a:p>
        </p:txBody>
      </p:sp>
      <p:sp>
        <p:nvSpPr>
          <p:cNvPr id="74" name="Content Placeholder 2"/>
          <p:cNvSpPr txBox="1">
            <a:spLocks/>
          </p:cNvSpPr>
          <p:nvPr/>
        </p:nvSpPr>
        <p:spPr>
          <a:xfrm>
            <a:off x="161764" y="6202135"/>
            <a:ext cx="505830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(Z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,Z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,Z</a:t>
            </a:r>
            <a:r>
              <a:rPr lang="en-US" sz="2000" baseline="-25000" dirty="0" smtClean="0"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) = LCB((X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,X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,X</a:t>
            </a:r>
            <a:r>
              <a:rPr lang="en-US" sz="2000" baseline="-25000" dirty="0" smtClean="0"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),Y) </a:t>
            </a:r>
          </a:p>
        </p:txBody>
      </p:sp>
    </p:spTree>
    <p:extLst>
      <p:ext uri="{BB962C8B-B14F-4D97-AF65-F5344CB8AC3E}">
        <p14:creationId xmlns:p14="http://schemas.microsoft.com/office/powerpoint/2010/main" val="408235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9512" y="1639433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974552" y="1665631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2569361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>
                <a:latin typeface="Comic Sans MS" pitchFamily="66" charset="0"/>
              </a:rPr>
              <a:t>A</a:t>
            </a:r>
            <a:endParaRPr lang="en-US" sz="1600" dirty="0" smtClean="0">
              <a:latin typeface="Comic Sans MS" pitchFamily="66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102893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79512" y="2143489"/>
            <a:ext cx="2010793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179512" y="2636912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2585426" y="2143489"/>
            <a:ext cx="351656" cy="360040"/>
          </a:xfrm>
          <a:prstGeom prst="roundRect">
            <a:avLst/>
          </a:prstGeom>
          <a:solidFill>
            <a:srgbClr val="F7F793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ounded Rectangle 34"/>
          <p:cNvSpPr/>
          <p:nvPr/>
        </p:nvSpPr>
        <p:spPr>
          <a:xfrm>
            <a:off x="2586455" y="2636912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Rounded Rectangle 36"/>
          <p:cNvSpPr/>
          <p:nvPr/>
        </p:nvSpPr>
        <p:spPr>
          <a:xfrm>
            <a:off x="3117109" y="1639433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Rounded Rectangle 39"/>
          <p:cNvSpPr/>
          <p:nvPr/>
        </p:nvSpPr>
        <p:spPr>
          <a:xfrm>
            <a:off x="4932040" y="163159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5050711" y="1657796"/>
            <a:ext cx="1465525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,B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932040" y="2135654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Rounded Rectangle 43"/>
          <p:cNvSpPr/>
          <p:nvPr/>
        </p:nvSpPr>
        <p:spPr>
          <a:xfrm>
            <a:off x="4932040" y="2629077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5035967" y="2151219"/>
            <a:ext cx="155227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>
                <a:latin typeface="Comic Sans MS" pitchFamily="66" charset="0"/>
              </a:rPr>
              <a:t>W</a:t>
            </a:r>
            <a:r>
              <a:rPr lang="en-US" sz="1600" dirty="0" smtClean="0">
                <a:latin typeface="Comic Sans MS" pitchFamily="66" charset="0"/>
              </a:rPr>
              <a:t>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,A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5033544" y="2625799"/>
            <a:ext cx="155470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,A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7330513" y="1260925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A’</a:t>
            </a: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7864045" y="1260925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B’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346578" y="1631598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Rounded Rectangle 51"/>
          <p:cNvSpPr/>
          <p:nvPr/>
        </p:nvSpPr>
        <p:spPr>
          <a:xfrm>
            <a:off x="7347607" y="2629077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878261" y="2135654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Content Placeholder 2"/>
          <p:cNvSpPr txBox="1">
            <a:spLocks/>
          </p:cNvSpPr>
          <p:nvPr/>
        </p:nvSpPr>
        <p:spPr>
          <a:xfrm>
            <a:off x="2575781" y="3533166"/>
            <a:ext cx="50011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A’’</a:t>
            </a:r>
          </a:p>
        </p:txBody>
      </p:sp>
      <p:sp>
        <p:nvSpPr>
          <p:cNvPr id="91" name="Content Placeholder 2"/>
          <p:cNvSpPr txBox="1">
            <a:spLocks/>
          </p:cNvSpPr>
          <p:nvPr/>
        </p:nvSpPr>
        <p:spPr>
          <a:xfrm>
            <a:off x="3102893" y="3533166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B’’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2585426" y="3903839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Rounded Rectangle 92"/>
          <p:cNvSpPr/>
          <p:nvPr/>
        </p:nvSpPr>
        <p:spPr>
          <a:xfrm>
            <a:off x="2585426" y="4407895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Rounded Rectangle 96"/>
          <p:cNvSpPr/>
          <p:nvPr/>
        </p:nvSpPr>
        <p:spPr>
          <a:xfrm>
            <a:off x="3118138" y="4901318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/>
              </a:solidFill>
            </a:endParaRPr>
          </a:p>
        </p:txBody>
      </p:sp>
      <p:sp>
        <p:nvSpPr>
          <p:cNvPr id="99" name="Content Placeholder 2"/>
          <p:cNvSpPr txBox="1">
            <a:spLocks/>
          </p:cNvSpPr>
          <p:nvPr/>
        </p:nvSpPr>
        <p:spPr>
          <a:xfrm>
            <a:off x="976801" y="2154122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100" name="Content Placeholder 2"/>
          <p:cNvSpPr txBox="1">
            <a:spLocks/>
          </p:cNvSpPr>
          <p:nvPr/>
        </p:nvSpPr>
        <p:spPr>
          <a:xfrm>
            <a:off x="971600" y="2641844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4932040" y="389588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Content Placeholder 2"/>
          <p:cNvSpPr txBox="1">
            <a:spLocks/>
          </p:cNvSpPr>
          <p:nvPr/>
        </p:nvSpPr>
        <p:spPr>
          <a:xfrm>
            <a:off x="4962801" y="3922086"/>
            <a:ext cx="167628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,A’’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4932040" y="4399944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6" name="Rounded Rectangle 115"/>
          <p:cNvSpPr/>
          <p:nvPr/>
        </p:nvSpPr>
        <p:spPr>
          <a:xfrm>
            <a:off x="4932040" y="4893367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7" name="Content Placeholder 2"/>
          <p:cNvSpPr txBox="1">
            <a:spLocks/>
          </p:cNvSpPr>
          <p:nvPr/>
        </p:nvSpPr>
        <p:spPr>
          <a:xfrm>
            <a:off x="4948057" y="4431411"/>
            <a:ext cx="1691032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,A’’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18" name="Content Placeholder 2"/>
          <p:cNvSpPr txBox="1">
            <a:spLocks/>
          </p:cNvSpPr>
          <p:nvPr/>
        </p:nvSpPr>
        <p:spPr>
          <a:xfrm>
            <a:off x="4945633" y="4905991"/>
            <a:ext cx="169345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,B’’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185855" y="3903839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0" name="Content Placeholder 2"/>
          <p:cNvSpPr txBox="1">
            <a:spLocks/>
          </p:cNvSpPr>
          <p:nvPr/>
        </p:nvSpPr>
        <p:spPr>
          <a:xfrm>
            <a:off x="232595" y="3930037"/>
            <a:ext cx="161916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,A’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185855" y="4407895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2" name="Rounded Rectangle 121"/>
          <p:cNvSpPr/>
          <p:nvPr/>
        </p:nvSpPr>
        <p:spPr>
          <a:xfrm>
            <a:off x="185855" y="490131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3" name="Content Placeholder 2"/>
          <p:cNvSpPr txBox="1">
            <a:spLocks/>
          </p:cNvSpPr>
          <p:nvPr/>
        </p:nvSpPr>
        <p:spPr>
          <a:xfrm>
            <a:off x="227496" y="4423460"/>
            <a:ext cx="1624265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,B’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24" name="Content Placeholder 2"/>
          <p:cNvSpPr txBox="1">
            <a:spLocks/>
          </p:cNvSpPr>
          <p:nvPr/>
        </p:nvSpPr>
        <p:spPr>
          <a:xfrm>
            <a:off x="225073" y="4905991"/>
            <a:ext cx="162668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,A’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179513" y="1636454"/>
            <a:ext cx="57606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8" name="Rounded Rectangle 127"/>
          <p:cNvSpPr/>
          <p:nvPr/>
        </p:nvSpPr>
        <p:spPr>
          <a:xfrm>
            <a:off x="179513" y="2139437"/>
            <a:ext cx="576064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9" name="Rounded Rectangle 128"/>
          <p:cNvSpPr/>
          <p:nvPr/>
        </p:nvSpPr>
        <p:spPr>
          <a:xfrm>
            <a:off x="179513" y="2642919"/>
            <a:ext cx="57606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9" name="Rectangle 148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0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3-LCB </a:t>
            </a:r>
            <a:r>
              <a:rPr lang="en-US" sz="3000" b="1" dirty="0">
                <a:solidFill>
                  <a:srgbClr val="7030A0"/>
                </a:solidFill>
                <a:latin typeface="Comic Sans MS" pitchFamily="66" charset="0"/>
              </a:rPr>
              <a:t>for 3 rows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131568" y="1205196"/>
            <a:ext cx="34115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Y</a:t>
            </a:r>
            <a:endParaRPr lang="en-US" sz="1600" baseline="-25000" dirty="0" smtClean="0">
              <a:latin typeface="Comic Sans MS" pitchFamily="66" charset="0"/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944816"/>
            <a:ext cx="776604" cy="564295"/>
          </a:xfrm>
          <a:prstGeom prst="rect">
            <a:avLst/>
          </a:prstGeom>
        </p:spPr>
      </p:pic>
      <p:sp>
        <p:nvSpPr>
          <p:cNvPr id="65" name="Content Placeholder 2"/>
          <p:cNvSpPr txBox="1">
            <a:spLocks/>
          </p:cNvSpPr>
          <p:nvPr/>
        </p:nvSpPr>
        <p:spPr>
          <a:xfrm>
            <a:off x="231894" y="1656501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234143" y="2144992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228942" y="2632714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</a:p>
        </p:txBody>
      </p:sp>
      <p:sp>
        <p:nvSpPr>
          <p:cNvPr id="74" name="Content Placeholder 2"/>
          <p:cNvSpPr txBox="1">
            <a:spLocks/>
          </p:cNvSpPr>
          <p:nvPr/>
        </p:nvSpPr>
        <p:spPr>
          <a:xfrm>
            <a:off x="161764" y="6202135"/>
            <a:ext cx="505830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(Z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,Z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,Z</a:t>
            </a:r>
            <a:r>
              <a:rPr lang="en-US" sz="2000" baseline="-25000" dirty="0" smtClean="0"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) = LCB((X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,X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,X</a:t>
            </a:r>
            <a:r>
              <a:rPr lang="en-US" sz="2000" baseline="-25000" dirty="0" smtClean="0"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),Y) </a:t>
            </a:r>
          </a:p>
        </p:txBody>
      </p:sp>
    </p:spTree>
    <p:extLst>
      <p:ext uri="{BB962C8B-B14F-4D97-AF65-F5344CB8AC3E}">
        <p14:creationId xmlns:p14="http://schemas.microsoft.com/office/powerpoint/2010/main" val="21166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9512" y="1639433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974552" y="1665631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2569361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>
                <a:latin typeface="Comic Sans MS" pitchFamily="66" charset="0"/>
              </a:rPr>
              <a:t>A</a:t>
            </a:r>
            <a:endParaRPr lang="en-US" sz="1600" dirty="0" smtClean="0">
              <a:latin typeface="Comic Sans MS" pitchFamily="66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102893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79512" y="2143489"/>
            <a:ext cx="2010793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179512" y="2636912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2585426" y="2143489"/>
            <a:ext cx="351656" cy="360040"/>
          </a:xfrm>
          <a:prstGeom prst="roundRect">
            <a:avLst/>
          </a:prstGeom>
          <a:solidFill>
            <a:srgbClr val="F7F793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ounded Rectangle 34"/>
          <p:cNvSpPr/>
          <p:nvPr/>
        </p:nvSpPr>
        <p:spPr>
          <a:xfrm>
            <a:off x="2586455" y="2636912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Rounded Rectangle 36"/>
          <p:cNvSpPr/>
          <p:nvPr/>
        </p:nvSpPr>
        <p:spPr>
          <a:xfrm>
            <a:off x="3117109" y="1639433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Rounded Rectangle 39"/>
          <p:cNvSpPr/>
          <p:nvPr/>
        </p:nvSpPr>
        <p:spPr>
          <a:xfrm>
            <a:off x="4932040" y="163159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5050711" y="1657796"/>
            <a:ext cx="1465525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,B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932040" y="2135654"/>
            <a:ext cx="1728192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Rounded Rectangle 43"/>
          <p:cNvSpPr/>
          <p:nvPr/>
        </p:nvSpPr>
        <p:spPr>
          <a:xfrm>
            <a:off x="4932040" y="2629077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5035967" y="2151219"/>
            <a:ext cx="155227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>
                <a:latin typeface="Comic Sans MS" pitchFamily="66" charset="0"/>
              </a:rPr>
              <a:t>W</a:t>
            </a:r>
            <a:r>
              <a:rPr lang="en-US" sz="1600" dirty="0" smtClean="0">
                <a:latin typeface="Comic Sans MS" pitchFamily="66" charset="0"/>
              </a:rPr>
              <a:t>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,A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5033544" y="2625799"/>
            <a:ext cx="155470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,A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7330513" y="1260925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A’</a:t>
            </a: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7864045" y="1260925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B’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346578" y="1631598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Rounded Rectangle 51"/>
          <p:cNvSpPr/>
          <p:nvPr/>
        </p:nvSpPr>
        <p:spPr>
          <a:xfrm>
            <a:off x="7347607" y="2629077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878261" y="2135654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Content Placeholder 2"/>
          <p:cNvSpPr txBox="1">
            <a:spLocks/>
          </p:cNvSpPr>
          <p:nvPr/>
        </p:nvSpPr>
        <p:spPr>
          <a:xfrm>
            <a:off x="2575781" y="3533166"/>
            <a:ext cx="50011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A’’</a:t>
            </a:r>
          </a:p>
        </p:txBody>
      </p:sp>
      <p:sp>
        <p:nvSpPr>
          <p:cNvPr id="91" name="Content Placeholder 2"/>
          <p:cNvSpPr txBox="1">
            <a:spLocks/>
          </p:cNvSpPr>
          <p:nvPr/>
        </p:nvSpPr>
        <p:spPr>
          <a:xfrm>
            <a:off x="3102893" y="3533166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B’’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2585426" y="3903839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Rounded Rectangle 92"/>
          <p:cNvSpPr/>
          <p:nvPr/>
        </p:nvSpPr>
        <p:spPr>
          <a:xfrm>
            <a:off x="2585426" y="4407895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Rounded Rectangle 96"/>
          <p:cNvSpPr/>
          <p:nvPr/>
        </p:nvSpPr>
        <p:spPr>
          <a:xfrm>
            <a:off x="3118138" y="4901318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/>
              </a:solidFill>
            </a:endParaRPr>
          </a:p>
        </p:txBody>
      </p:sp>
      <p:sp>
        <p:nvSpPr>
          <p:cNvPr id="99" name="Content Placeholder 2"/>
          <p:cNvSpPr txBox="1">
            <a:spLocks/>
          </p:cNvSpPr>
          <p:nvPr/>
        </p:nvSpPr>
        <p:spPr>
          <a:xfrm>
            <a:off x="976801" y="2154122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100" name="Content Placeholder 2"/>
          <p:cNvSpPr txBox="1">
            <a:spLocks/>
          </p:cNvSpPr>
          <p:nvPr/>
        </p:nvSpPr>
        <p:spPr>
          <a:xfrm>
            <a:off x="971600" y="2641844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4932040" y="389588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Content Placeholder 2"/>
          <p:cNvSpPr txBox="1">
            <a:spLocks/>
          </p:cNvSpPr>
          <p:nvPr/>
        </p:nvSpPr>
        <p:spPr>
          <a:xfrm>
            <a:off x="4962801" y="3922086"/>
            <a:ext cx="167628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,A’’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4932040" y="4399944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6" name="Rounded Rectangle 115"/>
          <p:cNvSpPr/>
          <p:nvPr/>
        </p:nvSpPr>
        <p:spPr>
          <a:xfrm>
            <a:off x="4932040" y="4893367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7" name="Content Placeholder 2"/>
          <p:cNvSpPr txBox="1">
            <a:spLocks/>
          </p:cNvSpPr>
          <p:nvPr/>
        </p:nvSpPr>
        <p:spPr>
          <a:xfrm>
            <a:off x="4948057" y="4431411"/>
            <a:ext cx="1691032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,A’’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18" name="Content Placeholder 2"/>
          <p:cNvSpPr txBox="1">
            <a:spLocks/>
          </p:cNvSpPr>
          <p:nvPr/>
        </p:nvSpPr>
        <p:spPr>
          <a:xfrm>
            <a:off x="4945633" y="4905991"/>
            <a:ext cx="169345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,B’’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185855" y="3903839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0" name="Content Placeholder 2"/>
          <p:cNvSpPr txBox="1">
            <a:spLocks/>
          </p:cNvSpPr>
          <p:nvPr/>
        </p:nvSpPr>
        <p:spPr>
          <a:xfrm>
            <a:off x="232595" y="3930037"/>
            <a:ext cx="161916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,A’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185855" y="4407895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2" name="Rounded Rectangle 121"/>
          <p:cNvSpPr/>
          <p:nvPr/>
        </p:nvSpPr>
        <p:spPr>
          <a:xfrm>
            <a:off x="185855" y="490131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3" name="Content Placeholder 2"/>
          <p:cNvSpPr txBox="1">
            <a:spLocks/>
          </p:cNvSpPr>
          <p:nvPr/>
        </p:nvSpPr>
        <p:spPr>
          <a:xfrm>
            <a:off x="227496" y="4423460"/>
            <a:ext cx="1624265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,B’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24" name="Content Placeholder 2"/>
          <p:cNvSpPr txBox="1">
            <a:spLocks/>
          </p:cNvSpPr>
          <p:nvPr/>
        </p:nvSpPr>
        <p:spPr>
          <a:xfrm>
            <a:off x="225073" y="4905991"/>
            <a:ext cx="162668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,A’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179513" y="1636454"/>
            <a:ext cx="57606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8" name="Rounded Rectangle 127"/>
          <p:cNvSpPr/>
          <p:nvPr/>
        </p:nvSpPr>
        <p:spPr>
          <a:xfrm>
            <a:off x="179513" y="2139437"/>
            <a:ext cx="576064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9" name="Rounded Rectangle 128"/>
          <p:cNvSpPr/>
          <p:nvPr/>
        </p:nvSpPr>
        <p:spPr>
          <a:xfrm>
            <a:off x="179513" y="2642919"/>
            <a:ext cx="57606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9" name="Rectangle 148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0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3-LCB </a:t>
            </a:r>
            <a:r>
              <a:rPr lang="en-US" sz="3000" b="1" dirty="0">
                <a:solidFill>
                  <a:srgbClr val="7030A0"/>
                </a:solidFill>
                <a:latin typeface="Comic Sans MS" pitchFamily="66" charset="0"/>
              </a:rPr>
              <a:t>for 3 rows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131568" y="1205196"/>
            <a:ext cx="34115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Y</a:t>
            </a:r>
            <a:endParaRPr lang="en-US" sz="1600" baseline="-25000" dirty="0" smtClean="0">
              <a:latin typeface="Comic Sans MS" pitchFamily="66" charset="0"/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944816"/>
            <a:ext cx="776604" cy="564295"/>
          </a:xfrm>
          <a:prstGeom prst="rect">
            <a:avLst/>
          </a:prstGeom>
        </p:spPr>
      </p:pic>
      <p:sp>
        <p:nvSpPr>
          <p:cNvPr id="65" name="Content Placeholder 2"/>
          <p:cNvSpPr txBox="1">
            <a:spLocks/>
          </p:cNvSpPr>
          <p:nvPr/>
        </p:nvSpPr>
        <p:spPr>
          <a:xfrm>
            <a:off x="231894" y="1656501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234143" y="2144992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228942" y="2632714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</a:p>
        </p:txBody>
      </p:sp>
      <p:sp>
        <p:nvSpPr>
          <p:cNvPr id="74" name="Content Placeholder 2"/>
          <p:cNvSpPr txBox="1">
            <a:spLocks/>
          </p:cNvSpPr>
          <p:nvPr/>
        </p:nvSpPr>
        <p:spPr>
          <a:xfrm>
            <a:off x="161764" y="6202135"/>
            <a:ext cx="505830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(Z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,Z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,Z</a:t>
            </a:r>
            <a:r>
              <a:rPr lang="en-US" sz="2000" baseline="-25000" dirty="0" smtClean="0"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) = LCB((X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,X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,X</a:t>
            </a:r>
            <a:r>
              <a:rPr lang="en-US" sz="2000" baseline="-25000" dirty="0" smtClean="0"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),Y) 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 rot="21179234">
            <a:off x="2936926" y="2396087"/>
            <a:ext cx="1981524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800" dirty="0" smtClean="0">
                <a:solidFill>
                  <a:srgbClr val="C00000"/>
                </a:solidFill>
                <a:latin typeface="Comic Sans MS" pitchFamily="66" charset="0"/>
              </a:rPr>
              <a:t>The assumption on the input is maintained</a:t>
            </a:r>
          </a:p>
        </p:txBody>
      </p:sp>
    </p:spTree>
    <p:extLst>
      <p:ext uri="{BB962C8B-B14F-4D97-AF65-F5344CB8AC3E}">
        <p14:creationId xmlns:p14="http://schemas.microsoft.com/office/powerpoint/2010/main" val="425598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3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9512" y="1639433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974552" y="1665631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2569361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>
                <a:latin typeface="Comic Sans MS" pitchFamily="66" charset="0"/>
              </a:rPr>
              <a:t>A</a:t>
            </a:r>
            <a:endParaRPr lang="en-US" sz="1600" dirty="0" smtClean="0">
              <a:latin typeface="Comic Sans MS" pitchFamily="66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102893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79512" y="2143489"/>
            <a:ext cx="2010793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179512" y="2636912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2585426" y="2143489"/>
            <a:ext cx="351656" cy="360040"/>
          </a:xfrm>
          <a:prstGeom prst="roundRect">
            <a:avLst/>
          </a:prstGeom>
          <a:solidFill>
            <a:srgbClr val="F7F793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ounded Rectangle 34"/>
          <p:cNvSpPr/>
          <p:nvPr/>
        </p:nvSpPr>
        <p:spPr>
          <a:xfrm>
            <a:off x="2586455" y="2636912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Rounded Rectangle 36"/>
          <p:cNvSpPr/>
          <p:nvPr/>
        </p:nvSpPr>
        <p:spPr>
          <a:xfrm>
            <a:off x="3117109" y="1639433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Rounded Rectangle 39"/>
          <p:cNvSpPr/>
          <p:nvPr/>
        </p:nvSpPr>
        <p:spPr>
          <a:xfrm>
            <a:off x="4932040" y="163159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5050711" y="1657796"/>
            <a:ext cx="1465525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,B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932040" y="2135654"/>
            <a:ext cx="1728192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Rounded Rectangle 43"/>
          <p:cNvSpPr/>
          <p:nvPr/>
        </p:nvSpPr>
        <p:spPr>
          <a:xfrm>
            <a:off x="4932040" y="2629077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5035967" y="2151219"/>
            <a:ext cx="155227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>
                <a:latin typeface="Comic Sans MS" pitchFamily="66" charset="0"/>
              </a:rPr>
              <a:t>W</a:t>
            </a:r>
            <a:r>
              <a:rPr lang="en-US" sz="1600" dirty="0" smtClean="0">
                <a:latin typeface="Comic Sans MS" pitchFamily="66" charset="0"/>
              </a:rPr>
              <a:t>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,A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5033544" y="2625799"/>
            <a:ext cx="155470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,A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7330513" y="1260925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A’</a:t>
            </a: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7864045" y="1260925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B’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346578" y="1631598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Rounded Rectangle 51"/>
          <p:cNvSpPr/>
          <p:nvPr/>
        </p:nvSpPr>
        <p:spPr>
          <a:xfrm>
            <a:off x="7347607" y="2629077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878261" y="2135654"/>
            <a:ext cx="351656" cy="360040"/>
          </a:xfrm>
          <a:prstGeom prst="roundRect">
            <a:avLst/>
          </a:prstGeom>
          <a:solidFill>
            <a:srgbClr val="F7F793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Content Placeholder 2"/>
          <p:cNvSpPr txBox="1">
            <a:spLocks/>
          </p:cNvSpPr>
          <p:nvPr/>
        </p:nvSpPr>
        <p:spPr>
          <a:xfrm>
            <a:off x="2575781" y="3533166"/>
            <a:ext cx="50011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A’’</a:t>
            </a:r>
          </a:p>
        </p:txBody>
      </p:sp>
      <p:sp>
        <p:nvSpPr>
          <p:cNvPr id="91" name="Content Placeholder 2"/>
          <p:cNvSpPr txBox="1">
            <a:spLocks/>
          </p:cNvSpPr>
          <p:nvPr/>
        </p:nvSpPr>
        <p:spPr>
          <a:xfrm>
            <a:off x="3102893" y="3533166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B’’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2585426" y="3903839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Rounded Rectangle 92"/>
          <p:cNvSpPr/>
          <p:nvPr/>
        </p:nvSpPr>
        <p:spPr>
          <a:xfrm>
            <a:off x="2585426" y="4407895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Rounded Rectangle 96"/>
          <p:cNvSpPr/>
          <p:nvPr/>
        </p:nvSpPr>
        <p:spPr>
          <a:xfrm>
            <a:off x="3118138" y="4901318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/>
              </a:solidFill>
            </a:endParaRPr>
          </a:p>
        </p:txBody>
      </p:sp>
      <p:sp>
        <p:nvSpPr>
          <p:cNvPr id="99" name="Content Placeholder 2"/>
          <p:cNvSpPr txBox="1">
            <a:spLocks/>
          </p:cNvSpPr>
          <p:nvPr/>
        </p:nvSpPr>
        <p:spPr>
          <a:xfrm>
            <a:off x="976801" y="2154122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100" name="Content Placeholder 2"/>
          <p:cNvSpPr txBox="1">
            <a:spLocks/>
          </p:cNvSpPr>
          <p:nvPr/>
        </p:nvSpPr>
        <p:spPr>
          <a:xfrm>
            <a:off x="971600" y="2641844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4932040" y="389588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Content Placeholder 2"/>
          <p:cNvSpPr txBox="1">
            <a:spLocks/>
          </p:cNvSpPr>
          <p:nvPr/>
        </p:nvSpPr>
        <p:spPr>
          <a:xfrm>
            <a:off x="4962801" y="3922086"/>
            <a:ext cx="167628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,A’’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4932040" y="4399944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6" name="Rounded Rectangle 115"/>
          <p:cNvSpPr/>
          <p:nvPr/>
        </p:nvSpPr>
        <p:spPr>
          <a:xfrm>
            <a:off x="4932040" y="4893367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7" name="Content Placeholder 2"/>
          <p:cNvSpPr txBox="1">
            <a:spLocks/>
          </p:cNvSpPr>
          <p:nvPr/>
        </p:nvSpPr>
        <p:spPr>
          <a:xfrm>
            <a:off x="4948057" y="4431411"/>
            <a:ext cx="1691032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,A’’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18" name="Content Placeholder 2"/>
          <p:cNvSpPr txBox="1">
            <a:spLocks/>
          </p:cNvSpPr>
          <p:nvPr/>
        </p:nvSpPr>
        <p:spPr>
          <a:xfrm>
            <a:off x="4945633" y="4905991"/>
            <a:ext cx="169345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,B’’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185855" y="3903839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0" name="Content Placeholder 2"/>
          <p:cNvSpPr txBox="1">
            <a:spLocks/>
          </p:cNvSpPr>
          <p:nvPr/>
        </p:nvSpPr>
        <p:spPr>
          <a:xfrm>
            <a:off x="232595" y="3930037"/>
            <a:ext cx="161916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,A’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185855" y="4407895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2" name="Rounded Rectangle 121"/>
          <p:cNvSpPr/>
          <p:nvPr/>
        </p:nvSpPr>
        <p:spPr>
          <a:xfrm>
            <a:off x="185855" y="490131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3" name="Content Placeholder 2"/>
          <p:cNvSpPr txBox="1">
            <a:spLocks/>
          </p:cNvSpPr>
          <p:nvPr/>
        </p:nvSpPr>
        <p:spPr>
          <a:xfrm>
            <a:off x="227496" y="4423460"/>
            <a:ext cx="1624265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,B’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24" name="Content Placeholder 2"/>
          <p:cNvSpPr txBox="1">
            <a:spLocks/>
          </p:cNvSpPr>
          <p:nvPr/>
        </p:nvSpPr>
        <p:spPr>
          <a:xfrm>
            <a:off x="225073" y="4905991"/>
            <a:ext cx="162668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,A’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179513" y="1636454"/>
            <a:ext cx="57606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8" name="Rounded Rectangle 127"/>
          <p:cNvSpPr/>
          <p:nvPr/>
        </p:nvSpPr>
        <p:spPr>
          <a:xfrm>
            <a:off x="179513" y="2139437"/>
            <a:ext cx="576064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9" name="Rounded Rectangle 128"/>
          <p:cNvSpPr/>
          <p:nvPr/>
        </p:nvSpPr>
        <p:spPr>
          <a:xfrm>
            <a:off x="179513" y="2642919"/>
            <a:ext cx="57606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9" name="Rectangle 148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0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3-LCB </a:t>
            </a:r>
            <a:r>
              <a:rPr lang="en-US" sz="3000" b="1" dirty="0">
                <a:solidFill>
                  <a:srgbClr val="7030A0"/>
                </a:solidFill>
                <a:latin typeface="Comic Sans MS" pitchFamily="66" charset="0"/>
              </a:rPr>
              <a:t>for 3 rows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131568" y="1205196"/>
            <a:ext cx="34115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Y</a:t>
            </a:r>
            <a:endParaRPr lang="en-US" sz="1600" baseline="-25000" dirty="0" smtClean="0">
              <a:latin typeface="Comic Sans MS" pitchFamily="66" charset="0"/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944816"/>
            <a:ext cx="776604" cy="564295"/>
          </a:xfrm>
          <a:prstGeom prst="rect">
            <a:avLst/>
          </a:prstGeom>
        </p:spPr>
      </p:pic>
      <p:sp>
        <p:nvSpPr>
          <p:cNvPr id="65" name="Content Placeholder 2"/>
          <p:cNvSpPr txBox="1">
            <a:spLocks/>
          </p:cNvSpPr>
          <p:nvPr/>
        </p:nvSpPr>
        <p:spPr>
          <a:xfrm>
            <a:off x="231894" y="1656501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234143" y="2144992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228942" y="2632714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</a:p>
        </p:txBody>
      </p:sp>
      <p:sp>
        <p:nvSpPr>
          <p:cNvPr id="74" name="Content Placeholder 2"/>
          <p:cNvSpPr txBox="1">
            <a:spLocks/>
          </p:cNvSpPr>
          <p:nvPr/>
        </p:nvSpPr>
        <p:spPr>
          <a:xfrm>
            <a:off x="161764" y="6202135"/>
            <a:ext cx="505830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(Z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,Z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,Z</a:t>
            </a:r>
            <a:r>
              <a:rPr lang="en-US" sz="2000" baseline="-25000" dirty="0" smtClean="0"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) = LCB((X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,X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,X</a:t>
            </a:r>
            <a:r>
              <a:rPr lang="en-US" sz="2000" baseline="-25000" dirty="0" smtClean="0"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),Y) </a:t>
            </a:r>
          </a:p>
        </p:txBody>
      </p:sp>
      <p:sp>
        <p:nvSpPr>
          <p:cNvPr id="2" name="Freeform 1"/>
          <p:cNvSpPr/>
          <p:nvPr/>
        </p:nvSpPr>
        <p:spPr>
          <a:xfrm>
            <a:off x="7744858" y="1795749"/>
            <a:ext cx="353162" cy="253388"/>
          </a:xfrm>
          <a:custGeom>
            <a:avLst/>
            <a:gdLst>
              <a:gd name="connsiteX0" fmla="*/ 297455 w 353162"/>
              <a:gd name="connsiteY0" fmla="*/ 253388 h 253388"/>
              <a:gd name="connsiteX1" fmla="*/ 330506 w 353162"/>
              <a:gd name="connsiteY1" fmla="*/ 55085 h 253388"/>
              <a:gd name="connsiteX2" fmla="*/ 0 w 353162"/>
              <a:gd name="connsiteY2" fmla="*/ 0 h 25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3162" h="253388">
                <a:moveTo>
                  <a:pt x="297455" y="253388"/>
                </a:moveTo>
                <a:cubicBezTo>
                  <a:pt x="338768" y="175352"/>
                  <a:pt x="380082" y="97316"/>
                  <a:pt x="330506" y="55085"/>
                </a:cubicBezTo>
                <a:cubicBezTo>
                  <a:pt x="280930" y="12854"/>
                  <a:pt x="140465" y="6427"/>
                  <a:pt x="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Freeform 4"/>
          <p:cNvSpPr/>
          <p:nvPr/>
        </p:nvSpPr>
        <p:spPr>
          <a:xfrm>
            <a:off x="7733841" y="2533880"/>
            <a:ext cx="329924" cy="286438"/>
          </a:xfrm>
          <a:custGeom>
            <a:avLst/>
            <a:gdLst>
              <a:gd name="connsiteX0" fmla="*/ 308472 w 329924"/>
              <a:gd name="connsiteY0" fmla="*/ 0 h 286438"/>
              <a:gd name="connsiteX1" fmla="*/ 297455 w 329924"/>
              <a:gd name="connsiteY1" fmla="*/ 231354 h 286438"/>
              <a:gd name="connsiteX2" fmla="*/ 0 w 329924"/>
              <a:gd name="connsiteY2" fmla="*/ 286438 h 28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924" h="286438">
                <a:moveTo>
                  <a:pt x="308472" y="0"/>
                </a:moveTo>
                <a:cubicBezTo>
                  <a:pt x="328669" y="91807"/>
                  <a:pt x="348867" y="183614"/>
                  <a:pt x="297455" y="231354"/>
                </a:cubicBezTo>
                <a:cubicBezTo>
                  <a:pt x="246043" y="279094"/>
                  <a:pt x="123021" y="282766"/>
                  <a:pt x="0" y="286438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459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-156778" y="-116808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Breaking correlations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9029" y="5157192"/>
            <a:ext cx="3497595" cy="129614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323528" y="1539838"/>
                <a:ext cx="8425184" cy="88105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dirty="0" smtClean="0">
                    <a:latin typeface="Comic Sans MS" pitchFamily="66" charset="0"/>
                  </a:rPr>
                  <a:t>Given random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, compute random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</a:t>
                </a:r>
                <a:r>
                  <a:rPr lang="en-US" sz="2000" dirty="0" err="1" smtClean="0">
                    <a:latin typeface="Comic Sans MS" pitchFamily="66" charset="0"/>
                  </a:rPr>
                  <a:t>s.t.</a:t>
                </a:r>
                <a:r>
                  <a:rPr lang="en-US" sz="2000" dirty="0" smtClean="0">
                    <a:latin typeface="Comic Sans MS" pitchFamily="66" charset="0"/>
                  </a:rPr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is uniform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is uniform even given any other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.</a:t>
                </a:r>
              </a:p>
            </p:txBody>
          </p:sp>
        </mc:Choice>
        <mc:Fallback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539838"/>
                <a:ext cx="8425184" cy="881050"/>
              </a:xfrm>
              <a:prstGeom prst="rect">
                <a:avLst/>
              </a:prstGeom>
              <a:blipFill rotWithShape="0">
                <a:blip r:embed="rId4"/>
                <a:stretch>
                  <a:fillRect l="-724" t="-41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Content Placeholder 2"/>
              <p:cNvSpPr txBox="1">
                <a:spLocks/>
              </p:cNvSpPr>
              <p:nvPr/>
            </p:nvSpPr>
            <p:spPr>
              <a:xfrm>
                <a:off x="323528" y="2924944"/>
                <a:ext cx="8415808" cy="393546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  <a:latin typeface="Comic Sans MS" pitchFamily="66" charset="0"/>
                  </a:rPr>
                  <a:t>* </a:t>
                </a:r>
                <a:r>
                  <a:rPr lang="en-US" sz="2000" dirty="0" smtClean="0">
                    <a:latin typeface="Comic Sans MS" pitchFamily="66" charset="0"/>
                  </a:rPr>
                  <a:t>More </a:t>
                </a:r>
                <a:r>
                  <a:rPr lang="en-US" sz="2000" dirty="0">
                    <a:latin typeface="Comic Sans MS" pitchFamily="66" charset="0"/>
                  </a:rPr>
                  <a:t>generally, breaking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latin typeface="Comic Sans MS" pitchFamily="66" charset="0"/>
                  </a:rPr>
                  <a:t>-wise correlations</a:t>
                </a:r>
                <a:r>
                  <a:rPr lang="en-US" sz="2000" dirty="0" smtClean="0">
                    <a:latin typeface="Comic Sans MS" pitchFamily="66" charset="0"/>
                  </a:rPr>
                  <a:t>. Extreme case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.</a:t>
                </a:r>
                <a:endParaRPr lang="en-US" sz="2000" dirty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3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924944"/>
                <a:ext cx="8415808" cy="393546"/>
              </a:xfrm>
              <a:prstGeom prst="rect">
                <a:avLst/>
              </a:prstGeom>
              <a:blipFill rotWithShape="0">
                <a:blip r:embed="rId5"/>
                <a:stretch>
                  <a:fillRect l="-724" t="-9375" b="-2968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Content Placeholder 2"/>
          <p:cNvSpPr txBox="1">
            <a:spLocks/>
          </p:cNvSpPr>
          <p:nvPr/>
        </p:nvSpPr>
        <p:spPr>
          <a:xfrm>
            <a:off x="323528" y="1019230"/>
            <a:ext cx="5976664" cy="393546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>
                <a:latin typeface="Comic Sans MS" pitchFamily="66" charset="0"/>
              </a:rPr>
              <a:t>The </a:t>
            </a:r>
            <a:r>
              <a:rPr lang="en-US" sz="2000" b="1" dirty="0" smtClean="0">
                <a:latin typeface="Comic Sans MS" pitchFamily="66" charset="0"/>
              </a:rPr>
              <a:t>“breaking pairwise correlations” </a:t>
            </a:r>
            <a:r>
              <a:rPr lang="en-US" sz="2000" b="1" dirty="0">
                <a:latin typeface="Comic Sans MS" pitchFamily="66" charset="0"/>
              </a:rPr>
              <a:t>problem:</a:t>
            </a:r>
            <a:endParaRPr lang="en-US" sz="2000" dirty="0">
              <a:latin typeface="Comic Sans MS" pitchFamily="66" charset="0"/>
            </a:endParaRPr>
          </a:p>
          <a:p>
            <a:pPr marL="0" indent="0" algn="just" rtl="0">
              <a:buNone/>
            </a:pPr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323528" y="3456030"/>
            <a:ext cx="8127776" cy="393546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Cannot </a:t>
            </a:r>
            <a:r>
              <a:rPr lang="en-US" sz="2000" dirty="0">
                <a:latin typeface="Comic Sans MS" pitchFamily="66" charset="0"/>
              </a:rPr>
              <a:t>be done deterministically</a:t>
            </a:r>
            <a:r>
              <a:rPr lang="en-US" sz="2000" dirty="0">
                <a:latin typeface="Comic Sans MS" pitchFamily="66" charset="0"/>
              </a:rPr>
              <a:t>. Yet, for applications in mind we do not have truly random </a:t>
            </a:r>
            <a:r>
              <a:rPr lang="en-US" sz="2000" dirty="0" smtClean="0">
                <a:latin typeface="Comic Sans MS" pitchFamily="66" charset="0"/>
              </a:rPr>
              <a:t>bits...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23528" y="2420888"/>
            <a:ext cx="8415808" cy="393546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* </a:t>
            </a:r>
            <a:r>
              <a:rPr lang="en-US" sz="2000" dirty="0" smtClean="0">
                <a:latin typeface="Comic Sans MS" pitchFamily="66" charset="0"/>
              </a:rPr>
              <a:t>A strengthening of an object used in 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[Li13]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.</a:t>
            </a:r>
            <a:endParaRPr lang="en-US" sz="2000" dirty="0"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179511" y="4437112"/>
                <a:ext cx="4927341" cy="1224136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b="1" dirty="0" smtClean="0">
                    <a:latin typeface="Comic Sans MS" pitchFamily="66" charset="0"/>
                  </a:rPr>
                  <a:t>Def </a:t>
                </a: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[ChorGoldreich88]</a:t>
                </a:r>
                <a:r>
                  <a:rPr lang="en-US" sz="2000" b="1" dirty="0" smtClean="0">
                    <a:latin typeface="Comic Sans MS" pitchFamily="66" charset="0"/>
                  </a:rPr>
                  <a:t>.</a:t>
                </a:r>
                <a:r>
                  <a:rPr lang="en-US" sz="2000" dirty="0" smtClean="0">
                    <a:latin typeface="Comic Sans MS" pitchFamily="66" charset="0"/>
                  </a:rPr>
                  <a:t> </a:t>
                </a:r>
                <a:r>
                  <a:rPr lang="en-US" sz="2000" dirty="0">
                    <a:latin typeface="Comic Sans MS" pitchFamily="66" charset="0"/>
                  </a:rPr>
                  <a:t>A random variable X, </a:t>
                </a:r>
                <a:r>
                  <a:rPr lang="en-US" sz="2000" dirty="0" smtClean="0">
                    <a:latin typeface="Comic Sans MS" pitchFamily="66" charset="0"/>
                  </a:rPr>
                  <a:t>that is uniformly distributed over some set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with size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is called an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1" i="1" dirty="0" err="1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000" b="1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1" i="1" dirty="0" err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2000" b="1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b="1" dirty="0">
                    <a:latin typeface="Comic Sans MS" pitchFamily="66" charset="0"/>
                  </a:rPr>
                  <a:t>-source</a:t>
                </a:r>
                <a:r>
                  <a:rPr lang="en-US" sz="2000" dirty="0" smtClean="0">
                    <a:latin typeface="Comic Sans MS" pitchFamily="66" charset="0"/>
                  </a:rPr>
                  <a:t>.</a:t>
                </a:r>
                <a:endParaRPr lang="en-US" sz="20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4437112"/>
                <a:ext cx="4927341" cy="1224136"/>
              </a:xfrm>
              <a:prstGeom prst="rect">
                <a:avLst/>
              </a:prstGeom>
              <a:blipFill rotWithShape="0">
                <a:blip r:embed="rId6"/>
                <a:stretch>
                  <a:fillRect l="-1236" t="-2985" r="-1236" b="-1592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26804" y="5661248"/>
            <a:ext cx="1108683" cy="80559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3635896" y="5877272"/>
            <a:ext cx="504056" cy="1440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2835620" y="5805264"/>
                <a:ext cx="900224" cy="301231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5620" y="5805264"/>
                <a:ext cx="900224" cy="301231"/>
              </a:xfrm>
              <a:prstGeom prst="rect">
                <a:avLst/>
              </a:prstGeom>
              <a:blipFill rotWithShape="0">
                <a:blip r:embed="rId8"/>
                <a:stretch>
                  <a:fillRect b="-2400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3515773" y="6237312"/>
                <a:ext cx="336147" cy="301231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773" y="6237312"/>
                <a:ext cx="336147" cy="301231"/>
              </a:xfrm>
              <a:prstGeom prst="rect">
                <a:avLst/>
              </a:prstGeom>
              <a:blipFill rotWithShape="0">
                <a:blip r:embed="rId9"/>
                <a:stretch>
                  <a:fillRect b="-2400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 flipV="1">
            <a:off x="3785023" y="5988237"/>
            <a:ext cx="892036" cy="4100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02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5" grpId="0"/>
      <p:bldP spid="10" grpId="0"/>
      <p:bldP spid="11" grpId="0"/>
      <p:bldP spid="15" grpId="0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9512" y="1639433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974552" y="1665631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2569361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>
                <a:latin typeface="Comic Sans MS" pitchFamily="66" charset="0"/>
              </a:rPr>
              <a:t>A</a:t>
            </a:r>
            <a:endParaRPr lang="en-US" sz="1600" dirty="0" smtClean="0">
              <a:latin typeface="Comic Sans MS" pitchFamily="66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102893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79512" y="2143489"/>
            <a:ext cx="2010793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179512" y="2636912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2585426" y="2143489"/>
            <a:ext cx="351656" cy="360040"/>
          </a:xfrm>
          <a:prstGeom prst="roundRect">
            <a:avLst/>
          </a:prstGeom>
          <a:solidFill>
            <a:srgbClr val="F7F793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ounded Rectangle 34"/>
          <p:cNvSpPr/>
          <p:nvPr/>
        </p:nvSpPr>
        <p:spPr>
          <a:xfrm>
            <a:off x="2586455" y="2636912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Rounded Rectangle 36"/>
          <p:cNvSpPr/>
          <p:nvPr/>
        </p:nvSpPr>
        <p:spPr>
          <a:xfrm>
            <a:off x="3117109" y="1639433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Rounded Rectangle 39"/>
          <p:cNvSpPr/>
          <p:nvPr/>
        </p:nvSpPr>
        <p:spPr>
          <a:xfrm>
            <a:off x="4932040" y="163159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5050711" y="1657796"/>
            <a:ext cx="1465525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,B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932040" y="2135654"/>
            <a:ext cx="1728192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Rounded Rectangle 43"/>
          <p:cNvSpPr/>
          <p:nvPr/>
        </p:nvSpPr>
        <p:spPr>
          <a:xfrm>
            <a:off x="4932040" y="2629077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5035967" y="2151219"/>
            <a:ext cx="155227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>
                <a:latin typeface="Comic Sans MS" pitchFamily="66" charset="0"/>
              </a:rPr>
              <a:t>W</a:t>
            </a:r>
            <a:r>
              <a:rPr lang="en-US" sz="1600" dirty="0" smtClean="0">
                <a:latin typeface="Comic Sans MS" pitchFamily="66" charset="0"/>
              </a:rPr>
              <a:t>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,A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5033544" y="2625799"/>
            <a:ext cx="155470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,A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7330513" y="1260925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A’</a:t>
            </a: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7864045" y="1260925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B’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346578" y="1631598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Rounded Rectangle 51"/>
          <p:cNvSpPr/>
          <p:nvPr/>
        </p:nvSpPr>
        <p:spPr>
          <a:xfrm>
            <a:off x="7347607" y="2629077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878261" y="2135654"/>
            <a:ext cx="351656" cy="360040"/>
          </a:xfrm>
          <a:prstGeom prst="roundRect">
            <a:avLst/>
          </a:prstGeom>
          <a:solidFill>
            <a:srgbClr val="F7F793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Content Placeholder 2"/>
          <p:cNvSpPr txBox="1">
            <a:spLocks/>
          </p:cNvSpPr>
          <p:nvPr/>
        </p:nvSpPr>
        <p:spPr>
          <a:xfrm>
            <a:off x="2575781" y="3533166"/>
            <a:ext cx="50011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A’’</a:t>
            </a:r>
          </a:p>
        </p:txBody>
      </p:sp>
      <p:sp>
        <p:nvSpPr>
          <p:cNvPr id="91" name="Content Placeholder 2"/>
          <p:cNvSpPr txBox="1">
            <a:spLocks/>
          </p:cNvSpPr>
          <p:nvPr/>
        </p:nvSpPr>
        <p:spPr>
          <a:xfrm>
            <a:off x="3102893" y="3533166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B’’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2585426" y="3903839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Rounded Rectangle 92"/>
          <p:cNvSpPr/>
          <p:nvPr/>
        </p:nvSpPr>
        <p:spPr>
          <a:xfrm>
            <a:off x="2585426" y="4407895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Rounded Rectangle 96"/>
          <p:cNvSpPr/>
          <p:nvPr/>
        </p:nvSpPr>
        <p:spPr>
          <a:xfrm>
            <a:off x="3118138" y="4901318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/>
              </a:solidFill>
            </a:endParaRPr>
          </a:p>
        </p:txBody>
      </p:sp>
      <p:sp>
        <p:nvSpPr>
          <p:cNvPr id="99" name="Content Placeholder 2"/>
          <p:cNvSpPr txBox="1">
            <a:spLocks/>
          </p:cNvSpPr>
          <p:nvPr/>
        </p:nvSpPr>
        <p:spPr>
          <a:xfrm>
            <a:off x="976801" y="2154122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100" name="Content Placeholder 2"/>
          <p:cNvSpPr txBox="1">
            <a:spLocks/>
          </p:cNvSpPr>
          <p:nvPr/>
        </p:nvSpPr>
        <p:spPr>
          <a:xfrm>
            <a:off x="971600" y="2641844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4932040" y="389588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Content Placeholder 2"/>
          <p:cNvSpPr txBox="1">
            <a:spLocks/>
          </p:cNvSpPr>
          <p:nvPr/>
        </p:nvSpPr>
        <p:spPr>
          <a:xfrm>
            <a:off x="4962801" y="3922086"/>
            <a:ext cx="167628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,A’’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4932040" y="4399944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6" name="Rounded Rectangle 115"/>
          <p:cNvSpPr/>
          <p:nvPr/>
        </p:nvSpPr>
        <p:spPr>
          <a:xfrm>
            <a:off x="4932040" y="4893367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7" name="Content Placeholder 2"/>
          <p:cNvSpPr txBox="1">
            <a:spLocks/>
          </p:cNvSpPr>
          <p:nvPr/>
        </p:nvSpPr>
        <p:spPr>
          <a:xfrm>
            <a:off x="4948057" y="4431411"/>
            <a:ext cx="1691032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,A’’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18" name="Content Placeholder 2"/>
          <p:cNvSpPr txBox="1">
            <a:spLocks/>
          </p:cNvSpPr>
          <p:nvPr/>
        </p:nvSpPr>
        <p:spPr>
          <a:xfrm>
            <a:off x="4945633" y="4905991"/>
            <a:ext cx="169345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,B’’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185855" y="3903839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0" name="Content Placeholder 2"/>
          <p:cNvSpPr txBox="1">
            <a:spLocks/>
          </p:cNvSpPr>
          <p:nvPr/>
        </p:nvSpPr>
        <p:spPr>
          <a:xfrm>
            <a:off x="232595" y="3930037"/>
            <a:ext cx="161916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,A’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185855" y="4407895"/>
            <a:ext cx="1728192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2" name="Rounded Rectangle 121"/>
          <p:cNvSpPr/>
          <p:nvPr/>
        </p:nvSpPr>
        <p:spPr>
          <a:xfrm>
            <a:off x="185855" y="490131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3" name="Content Placeholder 2"/>
          <p:cNvSpPr txBox="1">
            <a:spLocks/>
          </p:cNvSpPr>
          <p:nvPr/>
        </p:nvSpPr>
        <p:spPr>
          <a:xfrm>
            <a:off x="227496" y="4423460"/>
            <a:ext cx="1624265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,B’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24" name="Content Placeholder 2"/>
          <p:cNvSpPr txBox="1">
            <a:spLocks/>
          </p:cNvSpPr>
          <p:nvPr/>
        </p:nvSpPr>
        <p:spPr>
          <a:xfrm>
            <a:off x="225073" y="4905991"/>
            <a:ext cx="162668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,A’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179513" y="1636454"/>
            <a:ext cx="57606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8" name="Rounded Rectangle 127"/>
          <p:cNvSpPr/>
          <p:nvPr/>
        </p:nvSpPr>
        <p:spPr>
          <a:xfrm>
            <a:off x="179513" y="2139437"/>
            <a:ext cx="576064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9" name="Rounded Rectangle 128"/>
          <p:cNvSpPr/>
          <p:nvPr/>
        </p:nvSpPr>
        <p:spPr>
          <a:xfrm>
            <a:off x="179513" y="2642919"/>
            <a:ext cx="57606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9" name="Rectangle 148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0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3-LCB </a:t>
            </a:r>
            <a:r>
              <a:rPr lang="en-US" sz="3000" b="1" dirty="0">
                <a:solidFill>
                  <a:srgbClr val="7030A0"/>
                </a:solidFill>
                <a:latin typeface="Comic Sans MS" pitchFamily="66" charset="0"/>
              </a:rPr>
              <a:t>for 3 rows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131568" y="1205196"/>
            <a:ext cx="34115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Y</a:t>
            </a:r>
            <a:endParaRPr lang="en-US" sz="1600" baseline="-25000" dirty="0" smtClean="0">
              <a:latin typeface="Comic Sans MS" pitchFamily="66" charset="0"/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944816"/>
            <a:ext cx="776604" cy="564295"/>
          </a:xfrm>
          <a:prstGeom prst="rect">
            <a:avLst/>
          </a:prstGeom>
        </p:spPr>
      </p:pic>
      <p:sp>
        <p:nvSpPr>
          <p:cNvPr id="65" name="Content Placeholder 2"/>
          <p:cNvSpPr txBox="1">
            <a:spLocks/>
          </p:cNvSpPr>
          <p:nvPr/>
        </p:nvSpPr>
        <p:spPr>
          <a:xfrm>
            <a:off x="231894" y="1656501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234143" y="2144992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228942" y="2632714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</a:p>
        </p:txBody>
      </p:sp>
      <p:sp>
        <p:nvSpPr>
          <p:cNvPr id="74" name="Content Placeholder 2"/>
          <p:cNvSpPr txBox="1">
            <a:spLocks/>
          </p:cNvSpPr>
          <p:nvPr/>
        </p:nvSpPr>
        <p:spPr>
          <a:xfrm>
            <a:off x="161764" y="6202135"/>
            <a:ext cx="505830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(Z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,Z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,Z</a:t>
            </a:r>
            <a:r>
              <a:rPr lang="en-US" sz="2000" baseline="-25000" dirty="0" smtClean="0"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) = LCB((X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,X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,X</a:t>
            </a:r>
            <a:r>
              <a:rPr lang="en-US" sz="2000" baseline="-25000" dirty="0" smtClean="0"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),Y) </a:t>
            </a:r>
          </a:p>
        </p:txBody>
      </p:sp>
      <p:sp>
        <p:nvSpPr>
          <p:cNvPr id="2" name="Freeform 1"/>
          <p:cNvSpPr/>
          <p:nvPr/>
        </p:nvSpPr>
        <p:spPr>
          <a:xfrm>
            <a:off x="7744858" y="1795749"/>
            <a:ext cx="353162" cy="253388"/>
          </a:xfrm>
          <a:custGeom>
            <a:avLst/>
            <a:gdLst>
              <a:gd name="connsiteX0" fmla="*/ 297455 w 353162"/>
              <a:gd name="connsiteY0" fmla="*/ 253388 h 253388"/>
              <a:gd name="connsiteX1" fmla="*/ 330506 w 353162"/>
              <a:gd name="connsiteY1" fmla="*/ 55085 h 253388"/>
              <a:gd name="connsiteX2" fmla="*/ 0 w 353162"/>
              <a:gd name="connsiteY2" fmla="*/ 0 h 25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3162" h="253388">
                <a:moveTo>
                  <a:pt x="297455" y="253388"/>
                </a:moveTo>
                <a:cubicBezTo>
                  <a:pt x="338768" y="175352"/>
                  <a:pt x="380082" y="97316"/>
                  <a:pt x="330506" y="55085"/>
                </a:cubicBezTo>
                <a:cubicBezTo>
                  <a:pt x="280930" y="12854"/>
                  <a:pt x="140465" y="6427"/>
                  <a:pt x="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Freeform 4"/>
          <p:cNvSpPr/>
          <p:nvPr/>
        </p:nvSpPr>
        <p:spPr>
          <a:xfrm>
            <a:off x="7733841" y="2533880"/>
            <a:ext cx="329924" cy="286438"/>
          </a:xfrm>
          <a:custGeom>
            <a:avLst/>
            <a:gdLst>
              <a:gd name="connsiteX0" fmla="*/ 308472 w 329924"/>
              <a:gd name="connsiteY0" fmla="*/ 0 h 286438"/>
              <a:gd name="connsiteX1" fmla="*/ 297455 w 329924"/>
              <a:gd name="connsiteY1" fmla="*/ 231354 h 286438"/>
              <a:gd name="connsiteX2" fmla="*/ 0 w 329924"/>
              <a:gd name="connsiteY2" fmla="*/ 286438 h 28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924" h="286438">
                <a:moveTo>
                  <a:pt x="308472" y="0"/>
                </a:moveTo>
                <a:cubicBezTo>
                  <a:pt x="328669" y="91807"/>
                  <a:pt x="348867" y="183614"/>
                  <a:pt x="297455" y="231354"/>
                </a:cubicBezTo>
                <a:cubicBezTo>
                  <a:pt x="246043" y="279094"/>
                  <a:pt x="123021" y="282766"/>
                  <a:pt x="0" y="286438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Freeform 3"/>
          <p:cNvSpPr/>
          <p:nvPr/>
        </p:nvSpPr>
        <p:spPr>
          <a:xfrm>
            <a:off x="1961002" y="4087258"/>
            <a:ext cx="176270" cy="484742"/>
          </a:xfrm>
          <a:custGeom>
            <a:avLst/>
            <a:gdLst>
              <a:gd name="connsiteX0" fmla="*/ 0 w 176270"/>
              <a:gd name="connsiteY0" fmla="*/ 484742 h 484742"/>
              <a:gd name="connsiteX1" fmla="*/ 176270 w 176270"/>
              <a:gd name="connsiteY1" fmla="*/ 88135 h 484742"/>
              <a:gd name="connsiteX2" fmla="*/ 0 w 176270"/>
              <a:gd name="connsiteY2" fmla="*/ 0 h 48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270" h="484742">
                <a:moveTo>
                  <a:pt x="0" y="484742"/>
                </a:moveTo>
                <a:cubicBezTo>
                  <a:pt x="88135" y="326833"/>
                  <a:pt x="176270" y="168925"/>
                  <a:pt x="176270" y="88135"/>
                </a:cubicBezTo>
                <a:cubicBezTo>
                  <a:pt x="176270" y="7345"/>
                  <a:pt x="88135" y="3672"/>
                  <a:pt x="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Freeform 5"/>
          <p:cNvSpPr/>
          <p:nvPr/>
        </p:nvSpPr>
        <p:spPr>
          <a:xfrm>
            <a:off x="1949986" y="4616067"/>
            <a:ext cx="231354" cy="484743"/>
          </a:xfrm>
          <a:custGeom>
            <a:avLst/>
            <a:gdLst>
              <a:gd name="connsiteX0" fmla="*/ 0 w 231354"/>
              <a:gd name="connsiteY0" fmla="*/ 0 h 484743"/>
              <a:gd name="connsiteX1" fmla="*/ 231354 w 231354"/>
              <a:gd name="connsiteY1" fmla="*/ 275422 h 484743"/>
              <a:gd name="connsiteX2" fmla="*/ 0 w 231354"/>
              <a:gd name="connsiteY2" fmla="*/ 484743 h 48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354" h="484743">
                <a:moveTo>
                  <a:pt x="0" y="0"/>
                </a:moveTo>
                <a:cubicBezTo>
                  <a:pt x="115677" y="97316"/>
                  <a:pt x="231354" y="194632"/>
                  <a:pt x="231354" y="275422"/>
                </a:cubicBezTo>
                <a:cubicBezTo>
                  <a:pt x="231354" y="356212"/>
                  <a:pt x="115677" y="420477"/>
                  <a:pt x="0" y="484743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 rot="21134790">
            <a:off x="1129647" y="5391311"/>
            <a:ext cx="387429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800" dirty="0" smtClean="0">
                <a:solidFill>
                  <a:srgbClr val="C00000"/>
                </a:solidFill>
                <a:latin typeface="Comic Sans MS" pitchFamily="66" charset="0"/>
              </a:rPr>
              <a:t>The good row gains its independence </a:t>
            </a:r>
            <a:r>
              <a:rPr lang="en-US" sz="1800" dirty="0" smtClean="0">
                <a:solidFill>
                  <a:srgbClr val="C00000"/>
                </a:solidFill>
                <a:latin typeface="Comic Sans MS" pitchFamily="66" charset="0"/>
              </a:rPr>
              <a:t>once given </a:t>
            </a:r>
            <a:r>
              <a:rPr lang="en-US" sz="1800" dirty="0" smtClean="0">
                <a:solidFill>
                  <a:srgbClr val="C00000"/>
                </a:solidFill>
                <a:latin typeface="Comic Sans MS" pitchFamily="66" charset="0"/>
              </a:rPr>
              <a:t>the lead</a:t>
            </a:r>
          </a:p>
        </p:txBody>
      </p:sp>
    </p:spTree>
    <p:extLst>
      <p:ext uri="{BB962C8B-B14F-4D97-AF65-F5344CB8AC3E}">
        <p14:creationId xmlns:p14="http://schemas.microsoft.com/office/powerpoint/2010/main" val="286563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7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9512" y="1639433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974552" y="1665631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2569361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>
                <a:latin typeface="Comic Sans MS" pitchFamily="66" charset="0"/>
              </a:rPr>
              <a:t>A</a:t>
            </a:r>
            <a:endParaRPr lang="en-US" sz="1600" dirty="0" smtClean="0">
              <a:latin typeface="Comic Sans MS" pitchFamily="66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102893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79512" y="2143489"/>
            <a:ext cx="2010793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179512" y="2636912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2585426" y="2143489"/>
            <a:ext cx="351656" cy="360040"/>
          </a:xfrm>
          <a:prstGeom prst="roundRect">
            <a:avLst/>
          </a:prstGeom>
          <a:solidFill>
            <a:srgbClr val="F7F793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ounded Rectangle 34"/>
          <p:cNvSpPr/>
          <p:nvPr/>
        </p:nvSpPr>
        <p:spPr>
          <a:xfrm>
            <a:off x="2586455" y="2636912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Rounded Rectangle 36"/>
          <p:cNvSpPr/>
          <p:nvPr/>
        </p:nvSpPr>
        <p:spPr>
          <a:xfrm>
            <a:off x="3117109" y="1639433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Rounded Rectangle 39"/>
          <p:cNvSpPr/>
          <p:nvPr/>
        </p:nvSpPr>
        <p:spPr>
          <a:xfrm>
            <a:off x="4932040" y="163159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5050711" y="1657796"/>
            <a:ext cx="1465525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,B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932040" y="2135654"/>
            <a:ext cx="1728192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Rounded Rectangle 43"/>
          <p:cNvSpPr/>
          <p:nvPr/>
        </p:nvSpPr>
        <p:spPr>
          <a:xfrm>
            <a:off x="4932040" y="2629077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5035967" y="2151219"/>
            <a:ext cx="155227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>
                <a:latin typeface="Comic Sans MS" pitchFamily="66" charset="0"/>
              </a:rPr>
              <a:t>W</a:t>
            </a:r>
            <a:r>
              <a:rPr lang="en-US" sz="1600" dirty="0" smtClean="0">
                <a:latin typeface="Comic Sans MS" pitchFamily="66" charset="0"/>
              </a:rPr>
              <a:t>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,A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5033544" y="2625799"/>
            <a:ext cx="155470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,A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7330513" y="1260925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A’</a:t>
            </a: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7864045" y="1260925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B’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346578" y="1631598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Rounded Rectangle 51"/>
          <p:cNvSpPr/>
          <p:nvPr/>
        </p:nvSpPr>
        <p:spPr>
          <a:xfrm>
            <a:off x="7347607" y="2629077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878261" y="2135654"/>
            <a:ext cx="351656" cy="360040"/>
          </a:xfrm>
          <a:prstGeom prst="roundRect">
            <a:avLst/>
          </a:prstGeom>
          <a:solidFill>
            <a:srgbClr val="F7F793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Content Placeholder 2"/>
          <p:cNvSpPr txBox="1">
            <a:spLocks/>
          </p:cNvSpPr>
          <p:nvPr/>
        </p:nvSpPr>
        <p:spPr>
          <a:xfrm>
            <a:off x="2575781" y="3533166"/>
            <a:ext cx="50011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A’’</a:t>
            </a:r>
          </a:p>
        </p:txBody>
      </p:sp>
      <p:sp>
        <p:nvSpPr>
          <p:cNvPr id="91" name="Content Placeholder 2"/>
          <p:cNvSpPr txBox="1">
            <a:spLocks/>
          </p:cNvSpPr>
          <p:nvPr/>
        </p:nvSpPr>
        <p:spPr>
          <a:xfrm>
            <a:off x="3102893" y="3533166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B’’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2585426" y="3903839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Rounded Rectangle 92"/>
          <p:cNvSpPr/>
          <p:nvPr/>
        </p:nvSpPr>
        <p:spPr>
          <a:xfrm>
            <a:off x="2585426" y="4407895"/>
            <a:ext cx="351656" cy="360040"/>
          </a:xfrm>
          <a:prstGeom prst="roundRect">
            <a:avLst/>
          </a:prstGeom>
          <a:solidFill>
            <a:srgbClr val="F7F793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Rounded Rectangle 96"/>
          <p:cNvSpPr/>
          <p:nvPr/>
        </p:nvSpPr>
        <p:spPr>
          <a:xfrm>
            <a:off x="3118138" y="4901318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/>
              </a:solidFill>
            </a:endParaRPr>
          </a:p>
        </p:txBody>
      </p:sp>
      <p:sp>
        <p:nvSpPr>
          <p:cNvPr id="99" name="Content Placeholder 2"/>
          <p:cNvSpPr txBox="1">
            <a:spLocks/>
          </p:cNvSpPr>
          <p:nvPr/>
        </p:nvSpPr>
        <p:spPr>
          <a:xfrm>
            <a:off x="976801" y="2154122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100" name="Content Placeholder 2"/>
          <p:cNvSpPr txBox="1">
            <a:spLocks/>
          </p:cNvSpPr>
          <p:nvPr/>
        </p:nvSpPr>
        <p:spPr>
          <a:xfrm>
            <a:off x="971600" y="2641844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4932040" y="389588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Content Placeholder 2"/>
          <p:cNvSpPr txBox="1">
            <a:spLocks/>
          </p:cNvSpPr>
          <p:nvPr/>
        </p:nvSpPr>
        <p:spPr>
          <a:xfrm>
            <a:off x="4962801" y="3922086"/>
            <a:ext cx="167628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,A’’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4932040" y="4399944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6" name="Rounded Rectangle 115"/>
          <p:cNvSpPr/>
          <p:nvPr/>
        </p:nvSpPr>
        <p:spPr>
          <a:xfrm>
            <a:off x="4932040" y="4893367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7" name="Content Placeholder 2"/>
          <p:cNvSpPr txBox="1">
            <a:spLocks/>
          </p:cNvSpPr>
          <p:nvPr/>
        </p:nvSpPr>
        <p:spPr>
          <a:xfrm>
            <a:off x="4948057" y="4431411"/>
            <a:ext cx="1691032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,A’’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18" name="Content Placeholder 2"/>
          <p:cNvSpPr txBox="1">
            <a:spLocks/>
          </p:cNvSpPr>
          <p:nvPr/>
        </p:nvSpPr>
        <p:spPr>
          <a:xfrm>
            <a:off x="4945633" y="4905991"/>
            <a:ext cx="169345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,B’’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185855" y="3903839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0" name="Content Placeholder 2"/>
          <p:cNvSpPr txBox="1">
            <a:spLocks/>
          </p:cNvSpPr>
          <p:nvPr/>
        </p:nvSpPr>
        <p:spPr>
          <a:xfrm>
            <a:off x="232595" y="3930037"/>
            <a:ext cx="161916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,A’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185855" y="4407895"/>
            <a:ext cx="1728192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2" name="Rounded Rectangle 121"/>
          <p:cNvSpPr/>
          <p:nvPr/>
        </p:nvSpPr>
        <p:spPr>
          <a:xfrm>
            <a:off x="185855" y="490131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3" name="Content Placeholder 2"/>
          <p:cNvSpPr txBox="1">
            <a:spLocks/>
          </p:cNvSpPr>
          <p:nvPr/>
        </p:nvSpPr>
        <p:spPr>
          <a:xfrm>
            <a:off x="227496" y="4423460"/>
            <a:ext cx="1624265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,B’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24" name="Content Placeholder 2"/>
          <p:cNvSpPr txBox="1">
            <a:spLocks/>
          </p:cNvSpPr>
          <p:nvPr/>
        </p:nvSpPr>
        <p:spPr>
          <a:xfrm>
            <a:off x="225073" y="4905991"/>
            <a:ext cx="162668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,A’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179513" y="1636454"/>
            <a:ext cx="57606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8" name="Rounded Rectangle 127"/>
          <p:cNvSpPr/>
          <p:nvPr/>
        </p:nvSpPr>
        <p:spPr>
          <a:xfrm>
            <a:off x="179513" y="2139437"/>
            <a:ext cx="576064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9" name="Rounded Rectangle 128"/>
          <p:cNvSpPr/>
          <p:nvPr/>
        </p:nvSpPr>
        <p:spPr>
          <a:xfrm>
            <a:off x="179513" y="2642919"/>
            <a:ext cx="57606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9" name="Rectangle 148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0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3-LCB </a:t>
            </a:r>
            <a:r>
              <a:rPr lang="en-US" sz="3000" b="1" dirty="0">
                <a:solidFill>
                  <a:srgbClr val="7030A0"/>
                </a:solidFill>
                <a:latin typeface="Comic Sans MS" pitchFamily="66" charset="0"/>
              </a:rPr>
              <a:t>for 3 rows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131568" y="1205196"/>
            <a:ext cx="34115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Y</a:t>
            </a:r>
            <a:endParaRPr lang="en-US" sz="1600" baseline="-25000" dirty="0" smtClean="0">
              <a:latin typeface="Comic Sans MS" pitchFamily="66" charset="0"/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944816"/>
            <a:ext cx="776604" cy="564295"/>
          </a:xfrm>
          <a:prstGeom prst="rect">
            <a:avLst/>
          </a:prstGeom>
        </p:spPr>
      </p:pic>
      <p:sp>
        <p:nvSpPr>
          <p:cNvPr id="65" name="Content Placeholder 2"/>
          <p:cNvSpPr txBox="1">
            <a:spLocks/>
          </p:cNvSpPr>
          <p:nvPr/>
        </p:nvSpPr>
        <p:spPr>
          <a:xfrm>
            <a:off x="231894" y="1656501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234143" y="2144992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228942" y="2632714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</a:p>
        </p:txBody>
      </p:sp>
      <p:sp>
        <p:nvSpPr>
          <p:cNvPr id="74" name="Content Placeholder 2"/>
          <p:cNvSpPr txBox="1">
            <a:spLocks/>
          </p:cNvSpPr>
          <p:nvPr/>
        </p:nvSpPr>
        <p:spPr>
          <a:xfrm>
            <a:off x="161764" y="6202135"/>
            <a:ext cx="505830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(Z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,Z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,Z</a:t>
            </a:r>
            <a:r>
              <a:rPr lang="en-US" sz="2000" baseline="-25000" dirty="0" smtClean="0"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) = LCB((X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,X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,X</a:t>
            </a:r>
            <a:r>
              <a:rPr lang="en-US" sz="2000" baseline="-25000" dirty="0" smtClean="0"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),Y) </a:t>
            </a:r>
          </a:p>
        </p:txBody>
      </p:sp>
      <p:sp>
        <p:nvSpPr>
          <p:cNvPr id="2" name="Freeform 1"/>
          <p:cNvSpPr/>
          <p:nvPr/>
        </p:nvSpPr>
        <p:spPr>
          <a:xfrm>
            <a:off x="7744858" y="1795749"/>
            <a:ext cx="353162" cy="253388"/>
          </a:xfrm>
          <a:custGeom>
            <a:avLst/>
            <a:gdLst>
              <a:gd name="connsiteX0" fmla="*/ 297455 w 353162"/>
              <a:gd name="connsiteY0" fmla="*/ 253388 h 253388"/>
              <a:gd name="connsiteX1" fmla="*/ 330506 w 353162"/>
              <a:gd name="connsiteY1" fmla="*/ 55085 h 253388"/>
              <a:gd name="connsiteX2" fmla="*/ 0 w 353162"/>
              <a:gd name="connsiteY2" fmla="*/ 0 h 25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3162" h="253388">
                <a:moveTo>
                  <a:pt x="297455" y="253388"/>
                </a:moveTo>
                <a:cubicBezTo>
                  <a:pt x="338768" y="175352"/>
                  <a:pt x="380082" y="97316"/>
                  <a:pt x="330506" y="55085"/>
                </a:cubicBezTo>
                <a:cubicBezTo>
                  <a:pt x="280930" y="12854"/>
                  <a:pt x="140465" y="6427"/>
                  <a:pt x="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Freeform 4"/>
          <p:cNvSpPr/>
          <p:nvPr/>
        </p:nvSpPr>
        <p:spPr>
          <a:xfrm>
            <a:off x="7733841" y="2533880"/>
            <a:ext cx="329924" cy="286438"/>
          </a:xfrm>
          <a:custGeom>
            <a:avLst/>
            <a:gdLst>
              <a:gd name="connsiteX0" fmla="*/ 308472 w 329924"/>
              <a:gd name="connsiteY0" fmla="*/ 0 h 286438"/>
              <a:gd name="connsiteX1" fmla="*/ 297455 w 329924"/>
              <a:gd name="connsiteY1" fmla="*/ 231354 h 286438"/>
              <a:gd name="connsiteX2" fmla="*/ 0 w 329924"/>
              <a:gd name="connsiteY2" fmla="*/ 286438 h 28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924" h="286438">
                <a:moveTo>
                  <a:pt x="308472" y="0"/>
                </a:moveTo>
                <a:cubicBezTo>
                  <a:pt x="328669" y="91807"/>
                  <a:pt x="348867" y="183614"/>
                  <a:pt x="297455" y="231354"/>
                </a:cubicBezTo>
                <a:cubicBezTo>
                  <a:pt x="246043" y="279094"/>
                  <a:pt x="123021" y="282766"/>
                  <a:pt x="0" y="286438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Freeform 3"/>
          <p:cNvSpPr/>
          <p:nvPr/>
        </p:nvSpPr>
        <p:spPr>
          <a:xfrm>
            <a:off x="1961002" y="4087258"/>
            <a:ext cx="176270" cy="484742"/>
          </a:xfrm>
          <a:custGeom>
            <a:avLst/>
            <a:gdLst>
              <a:gd name="connsiteX0" fmla="*/ 0 w 176270"/>
              <a:gd name="connsiteY0" fmla="*/ 484742 h 484742"/>
              <a:gd name="connsiteX1" fmla="*/ 176270 w 176270"/>
              <a:gd name="connsiteY1" fmla="*/ 88135 h 484742"/>
              <a:gd name="connsiteX2" fmla="*/ 0 w 176270"/>
              <a:gd name="connsiteY2" fmla="*/ 0 h 48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270" h="484742">
                <a:moveTo>
                  <a:pt x="0" y="484742"/>
                </a:moveTo>
                <a:cubicBezTo>
                  <a:pt x="88135" y="326833"/>
                  <a:pt x="176270" y="168925"/>
                  <a:pt x="176270" y="88135"/>
                </a:cubicBezTo>
                <a:cubicBezTo>
                  <a:pt x="176270" y="7345"/>
                  <a:pt x="88135" y="3672"/>
                  <a:pt x="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Freeform 5"/>
          <p:cNvSpPr/>
          <p:nvPr/>
        </p:nvSpPr>
        <p:spPr>
          <a:xfrm>
            <a:off x="1949986" y="4616067"/>
            <a:ext cx="231354" cy="484743"/>
          </a:xfrm>
          <a:custGeom>
            <a:avLst/>
            <a:gdLst>
              <a:gd name="connsiteX0" fmla="*/ 0 w 231354"/>
              <a:gd name="connsiteY0" fmla="*/ 0 h 484743"/>
              <a:gd name="connsiteX1" fmla="*/ 231354 w 231354"/>
              <a:gd name="connsiteY1" fmla="*/ 275422 h 484743"/>
              <a:gd name="connsiteX2" fmla="*/ 0 w 231354"/>
              <a:gd name="connsiteY2" fmla="*/ 484743 h 48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354" h="484743">
                <a:moveTo>
                  <a:pt x="0" y="0"/>
                </a:moveTo>
                <a:cubicBezTo>
                  <a:pt x="115677" y="97316"/>
                  <a:pt x="231354" y="194632"/>
                  <a:pt x="231354" y="275422"/>
                </a:cubicBezTo>
                <a:cubicBezTo>
                  <a:pt x="231354" y="356212"/>
                  <a:pt x="115677" y="420477"/>
                  <a:pt x="0" y="484743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Freeform 6"/>
          <p:cNvSpPr/>
          <p:nvPr/>
        </p:nvSpPr>
        <p:spPr>
          <a:xfrm>
            <a:off x="2974554" y="4065224"/>
            <a:ext cx="242392" cy="484742"/>
          </a:xfrm>
          <a:custGeom>
            <a:avLst/>
            <a:gdLst>
              <a:gd name="connsiteX0" fmla="*/ 11017 w 242392"/>
              <a:gd name="connsiteY0" fmla="*/ 484742 h 484742"/>
              <a:gd name="connsiteX1" fmla="*/ 242371 w 242392"/>
              <a:gd name="connsiteY1" fmla="*/ 88135 h 484742"/>
              <a:gd name="connsiteX2" fmla="*/ 0 w 242392"/>
              <a:gd name="connsiteY2" fmla="*/ 0 h 48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392" h="484742">
                <a:moveTo>
                  <a:pt x="11017" y="484742"/>
                </a:moveTo>
                <a:cubicBezTo>
                  <a:pt x="127612" y="326833"/>
                  <a:pt x="244207" y="168925"/>
                  <a:pt x="242371" y="88135"/>
                </a:cubicBezTo>
                <a:cubicBezTo>
                  <a:pt x="240535" y="7345"/>
                  <a:pt x="120267" y="3672"/>
                  <a:pt x="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Freeform 7"/>
          <p:cNvSpPr/>
          <p:nvPr/>
        </p:nvSpPr>
        <p:spPr>
          <a:xfrm>
            <a:off x="2974554" y="4520945"/>
            <a:ext cx="333827" cy="348511"/>
          </a:xfrm>
          <a:custGeom>
            <a:avLst/>
            <a:gdLst>
              <a:gd name="connsiteX0" fmla="*/ 0 w 333827"/>
              <a:gd name="connsiteY0" fmla="*/ 73089 h 348511"/>
              <a:gd name="connsiteX1" fmla="*/ 286439 w 333827"/>
              <a:gd name="connsiteY1" fmla="*/ 18005 h 348511"/>
              <a:gd name="connsiteX2" fmla="*/ 330506 w 333827"/>
              <a:gd name="connsiteY2" fmla="*/ 348511 h 348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827" h="348511">
                <a:moveTo>
                  <a:pt x="0" y="73089"/>
                </a:moveTo>
                <a:cubicBezTo>
                  <a:pt x="115677" y="22595"/>
                  <a:pt x="231355" y="-27899"/>
                  <a:pt x="286439" y="18005"/>
                </a:cubicBezTo>
                <a:cubicBezTo>
                  <a:pt x="341523" y="63909"/>
                  <a:pt x="336014" y="206210"/>
                  <a:pt x="330506" y="348511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671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9512" y="1639433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974552" y="1665631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2569361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>
                <a:latin typeface="Comic Sans MS" pitchFamily="66" charset="0"/>
              </a:rPr>
              <a:t>A</a:t>
            </a:r>
            <a:endParaRPr lang="en-US" sz="1600" dirty="0" smtClean="0">
              <a:latin typeface="Comic Sans MS" pitchFamily="66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102893" y="126876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79512" y="2143489"/>
            <a:ext cx="2010793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179512" y="2636912"/>
            <a:ext cx="2010793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2585426" y="2143489"/>
            <a:ext cx="351656" cy="360040"/>
          </a:xfrm>
          <a:prstGeom prst="roundRect">
            <a:avLst/>
          </a:prstGeom>
          <a:solidFill>
            <a:srgbClr val="F7F793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ounded Rectangle 34"/>
          <p:cNvSpPr/>
          <p:nvPr/>
        </p:nvSpPr>
        <p:spPr>
          <a:xfrm>
            <a:off x="2586455" y="2636912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Rounded Rectangle 36"/>
          <p:cNvSpPr/>
          <p:nvPr/>
        </p:nvSpPr>
        <p:spPr>
          <a:xfrm>
            <a:off x="3117109" y="1639433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Rounded Rectangle 39"/>
          <p:cNvSpPr/>
          <p:nvPr/>
        </p:nvSpPr>
        <p:spPr>
          <a:xfrm>
            <a:off x="4932040" y="163159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5050711" y="1657796"/>
            <a:ext cx="1465525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,B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932040" y="2135654"/>
            <a:ext cx="1728192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Rounded Rectangle 43"/>
          <p:cNvSpPr/>
          <p:nvPr/>
        </p:nvSpPr>
        <p:spPr>
          <a:xfrm>
            <a:off x="4932040" y="2629077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5035967" y="2151219"/>
            <a:ext cx="155227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>
                <a:latin typeface="Comic Sans MS" pitchFamily="66" charset="0"/>
              </a:rPr>
              <a:t>W</a:t>
            </a:r>
            <a:r>
              <a:rPr lang="en-US" sz="1600" dirty="0" smtClean="0">
                <a:latin typeface="Comic Sans MS" pitchFamily="66" charset="0"/>
              </a:rPr>
              <a:t>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,A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5033544" y="2625799"/>
            <a:ext cx="155470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,A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7330513" y="1260925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A’</a:t>
            </a: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7864045" y="1260925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B’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346578" y="1631598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Rounded Rectangle 51"/>
          <p:cNvSpPr/>
          <p:nvPr/>
        </p:nvSpPr>
        <p:spPr>
          <a:xfrm>
            <a:off x="7347607" y="2629077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878261" y="2135654"/>
            <a:ext cx="351656" cy="360040"/>
          </a:xfrm>
          <a:prstGeom prst="roundRect">
            <a:avLst/>
          </a:prstGeom>
          <a:solidFill>
            <a:srgbClr val="F7F793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Content Placeholder 2"/>
          <p:cNvSpPr txBox="1">
            <a:spLocks/>
          </p:cNvSpPr>
          <p:nvPr/>
        </p:nvSpPr>
        <p:spPr>
          <a:xfrm>
            <a:off x="2575781" y="3533166"/>
            <a:ext cx="50011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A’’</a:t>
            </a:r>
          </a:p>
        </p:txBody>
      </p:sp>
      <p:sp>
        <p:nvSpPr>
          <p:cNvPr id="91" name="Content Placeholder 2"/>
          <p:cNvSpPr txBox="1">
            <a:spLocks/>
          </p:cNvSpPr>
          <p:nvPr/>
        </p:nvSpPr>
        <p:spPr>
          <a:xfrm>
            <a:off x="3102893" y="3533166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B’’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2585426" y="3903839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Rounded Rectangle 92"/>
          <p:cNvSpPr/>
          <p:nvPr/>
        </p:nvSpPr>
        <p:spPr>
          <a:xfrm>
            <a:off x="2585426" y="4407895"/>
            <a:ext cx="351656" cy="360040"/>
          </a:xfrm>
          <a:prstGeom prst="roundRect">
            <a:avLst/>
          </a:prstGeom>
          <a:solidFill>
            <a:srgbClr val="F7F793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Rounded Rectangle 96"/>
          <p:cNvSpPr/>
          <p:nvPr/>
        </p:nvSpPr>
        <p:spPr>
          <a:xfrm>
            <a:off x="3118138" y="4901318"/>
            <a:ext cx="35165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1"/>
              </a:solidFill>
            </a:endParaRPr>
          </a:p>
        </p:txBody>
      </p:sp>
      <p:sp>
        <p:nvSpPr>
          <p:cNvPr id="99" name="Content Placeholder 2"/>
          <p:cNvSpPr txBox="1">
            <a:spLocks/>
          </p:cNvSpPr>
          <p:nvPr/>
        </p:nvSpPr>
        <p:spPr>
          <a:xfrm>
            <a:off x="976801" y="2154122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100" name="Content Placeholder 2"/>
          <p:cNvSpPr txBox="1">
            <a:spLocks/>
          </p:cNvSpPr>
          <p:nvPr/>
        </p:nvSpPr>
        <p:spPr>
          <a:xfrm>
            <a:off x="971600" y="2641844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4932040" y="389588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Content Placeholder 2"/>
          <p:cNvSpPr txBox="1">
            <a:spLocks/>
          </p:cNvSpPr>
          <p:nvPr/>
        </p:nvSpPr>
        <p:spPr>
          <a:xfrm>
            <a:off x="4962801" y="3922086"/>
            <a:ext cx="167628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,A’’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4932040" y="4399944"/>
            <a:ext cx="1728192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6" name="Rounded Rectangle 115"/>
          <p:cNvSpPr/>
          <p:nvPr/>
        </p:nvSpPr>
        <p:spPr>
          <a:xfrm>
            <a:off x="4932040" y="4893367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7" name="Content Placeholder 2"/>
          <p:cNvSpPr txBox="1">
            <a:spLocks/>
          </p:cNvSpPr>
          <p:nvPr/>
        </p:nvSpPr>
        <p:spPr>
          <a:xfrm>
            <a:off x="4948057" y="4431411"/>
            <a:ext cx="1691032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,A’’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18" name="Content Placeholder 2"/>
          <p:cNvSpPr txBox="1">
            <a:spLocks/>
          </p:cNvSpPr>
          <p:nvPr/>
        </p:nvSpPr>
        <p:spPr>
          <a:xfrm>
            <a:off x="4945633" y="4905991"/>
            <a:ext cx="169345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Z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,B’’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185855" y="3903839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0" name="Content Placeholder 2"/>
          <p:cNvSpPr txBox="1">
            <a:spLocks/>
          </p:cNvSpPr>
          <p:nvPr/>
        </p:nvSpPr>
        <p:spPr>
          <a:xfrm>
            <a:off x="232595" y="3930037"/>
            <a:ext cx="161916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 = E(X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,A’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185855" y="4407895"/>
            <a:ext cx="1728192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2" name="Rounded Rectangle 121"/>
          <p:cNvSpPr/>
          <p:nvPr/>
        </p:nvSpPr>
        <p:spPr>
          <a:xfrm>
            <a:off x="185855" y="4901318"/>
            <a:ext cx="172819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3" name="Content Placeholder 2"/>
          <p:cNvSpPr txBox="1">
            <a:spLocks/>
          </p:cNvSpPr>
          <p:nvPr/>
        </p:nvSpPr>
        <p:spPr>
          <a:xfrm>
            <a:off x="227496" y="4423460"/>
            <a:ext cx="1624265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,B’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24" name="Content Placeholder 2"/>
          <p:cNvSpPr txBox="1">
            <a:spLocks/>
          </p:cNvSpPr>
          <p:nvPr/>
        </p:nvSpPr>
        <p:spPr>
          <a:xfrm>
            <a:off x="225073" y="4905991"/>
            <a:ext cx="162668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W’’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= </a:t>
            </a:r>
            <a:r>
              <a:rPr lang="en-US" sz="1600" dirty="0" smtClean="0">
                <a:latin typeface="Comic Sans MS" pitchFamily="66" charset="0"/>
              </a:rPr>
              <a:t>E(X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,A’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  <a:r>
              <a:rPr lang="en-US" sz="1600" dirty="0" smtClean="0">
                <a:latin typeface="Comic Sans MS" pitchFamily="66" charset="0"/>
              </a:rPr>
              <a:t>)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179513" y="1636454"/>
            <a:ext cx="57606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8" name="Rounded Rectangle 127"/>
          <p:cNvSpPr/>
          <p:nvPr/>
        </p:nvSpPr>
        <p:spPr>
          <a:xfrm>
            <a:off x="179513" y="2139437"/>
            <a:ext cx="576064" cy="360040"/>
          </a:xfrm>
          <a:prstGeom prst="roundRect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9" name="Rounded Rectangle 128"/>
          <p:cNvSpPr/>
          <p:nvPr/>
        </p:nvSpPr>
        <p:spPr>
          <a:xfrm>
            <a:off x="179513" y="2642919"/>
            <a:ext cx="57606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9" name="Rectangle 148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0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3-LCB </a:t>
            </a:r>
            <a:r>
              <a:rPr lang="en-US" sz="3000" b="1" dirty="0">
                <a:solidFill>
                  <a:srgbClr val="7030A0"/>
                </a:solidFill>
                <a:latin typeface="Comic Sans MS" pitchFamily="66" charset="0"/>
              </a:rPr>
              <a:t>for 3 rows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131568" y="1205196"/>
            <a:ext cx="341156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Y</a:t>
            </a:r>
            <a:endParaRPr lang="en-US" sz="1600" baseline="-25000" dirty="0" smtClean="0">
              <a:latin typeface="Comic Sans MS" pitchFamily="66" charset="0"/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944816"/>
            <a:ext cx="776604" cy="564295"/>
          </a:xfrm>
          <a:prstGeom prst="rect">
            <a:avLst/>
          </a:prstGeom>
        </p:spPr>
      </p:pic>
      <p:sp>
        <p:nvSpPr>
          <p:cNvPr id="65" name="Content Placeholder 2"/>
          <p:cNvSpPr txBox="1">
            <a:spLocks/>
          </p:cNvSpPr>
          <p:nvPr/>
        </p:nvSpPr>
        <p:spPr>
          <a:xfrm>
            <a:off x="231894" y="1656501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1</a:t>
            </a:r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234143" y="2144992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228942" y="2632714"/>
            <a:ext cx="592170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600" dirty="0" smtClean="0">
                <a:latin typeface="Comic Sans MS" pitchFamily="66" charset="0"/>
              </a:rPr>
              <a:t>W</a:t>
            </a:r>
            <a:r>
              <a:rPr lang="en-US" sz="1600" baseline="-25000" dirty="0" smtClean="0">
                <a:latin typeface="Comic Sans MS" pitchFamily="66" charset="0"/>
              </a:rPr>
              <a:t>3</a:t>
            </a:r>
          </a:p>
        </p:txBody>
      </p:sp>
      <p:sp>
        <p:nvSpPr>
          <p:cNvPr id="74" name="Content Placeholder 2"/>
          <p:cNvSpPr txBox="1">
            <a:spLocks/>
          </p:cNvSpPr>
          <p:nvPr/>
        </p:nvSpPr>
        <p:spPr>
          <a:xfrm>
            <a:off x="161764" y="6202135"/>
            <a:ext cx="5058308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(Z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,Z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,Z</a:t>
            </a:r>
            <a:r>
              <a:rPr lang="en-US" sz="2000" baseline="-25000" dirty="0" smtClean="0"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) = LCB((X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,X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,X</a:t>
            </a:r>
            <a:r>
              <a:rPr lang="en-US" sz="2000" baseline="-25000" dirty="0" smtClean="0"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),Y) </a:t>
            </a:r>
          </a:p>
        </p:txBody>
      </p:sp>
      <p:sp>
        <p:nvSpPr>
          <p:cNvPr id="2" name="Freeform 1"/>
          <p:cNvSpPr/>
          <p:nvPr/>
        </p:nvSpPr>
        <p:spPr>
          <a:xfrm>
            <a:off x="7744858" y="1795749"/>
            <a:ext cx="353162" cy="253388"/>
          </a:xfrm>
          <a:custGeom>
            <a:avLst/>
            <a:gdLst>
              <a:gd name="connsiteX0" fmla="*/ 297455 w 353162"/>
              <a:gd name="connsiteY0" fmla="*/ 253388 h 253388"/>
              <a:gd name="connsiteX1" fmla="*/ 330506 w 353162"/>
              <a:gd name="connsiteY1" fmla="*/ 55085 h 253388"/>
              <a:gd name="connsiteX2" fmla="*/ 0 w 353162"/>
              <a:gd name="connsiteY2" fmla="*/ 0 h 25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3162" h="253388">
                <a:moveTo>
                  <a:pt x="297455" y="253388"/>
                </a:moveTo>
                <a:cubicBezTo>
                  <a:pt x="338768" y="175352"/>
                  <a:pt x="380082" y="97316"/>
                  <a:pt x="330506" y="55085"/>
                </a:cubicBezTo>
                <a:cubicBezTo>
                  <a:pt x="280930" y="12854"/>
                  <a:pt x="140465" y="6427"/>
                  <a:pt x="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Freeform 4"/>
          <p:cNvSpPr/>
          <p:nvPr/>
        </p:nvSpPr>
        <p:spPr>
          <a:xfrm>
            <a:off x="7733841" y="2533880"/>
            <a:ext cx="329924" cy="286438"/>
          </a:xfrm>
          <a:custGeom>
            <a:avLst/>
            <a:gdLst>
              <a:gd name="connsiteX0" fmla="*/ 308472 w 329924"/>
              <a:gd name="connsiteY0" fmla="*/ 0 h 286438"/>
              <a:gd name="connsiteX1" fmla="*/ 297455 w 329924"/>
              <a:gd name="connsiteY1" fmla="*/ 231354 h 286438"/>
              <a:gd name="connsiteX2" fmla="*/ 0 w 329924"/>
              <a:gd name="connsiteY2" fmla="*/ 286438 h 28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924" h="286438">
                <a:moveTo>
                  <a:pt x="308472" y="0"/>
                </a:moveTo>
                <a:cubicBezTo>
                  <a:pt x="328669" y="91807"/>
                  <a:pt x="348867" y="183614"/>
                  <a:pt x="297455" y="231354"/>
                </a:cubicBezTo>
                <a:cubicBezTo>
                  <a:pt x="246043" y="279094"/>
                  <a:pt x="123021" y="282766"/>
                  <a:pt x="0" y="286438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Freeform 3"/>
          <p:cNvSpPr/>
          <p:nvPr/>
        </p:nvSpPr>
        <p:spPr>
          <a:xfrm>
            <a:off x="1961002" y="4087258"/>
            <a:ext cx="176270" cy="484742"/>
          </a:xfrm>
          <a:custGeom>
            <a:avLst/>
            <a:gdLst>
              <a:gd name="connsiteX0" fmla="*/ 0 w 176270"/>
              <a:gd name="connsiteY0" fmla="*/ 484742 h 484742"/>
              <a:gd name="connsiteX1" fmla="*/ 176270 w 176270"/>
              <a:gd name="connsiteY1" fmla="*/ 88135 h 484742"/>
              <a:gd name="connsiteX2" fmla="*/ 0 w 176270"/>
              <a:gd name="connsiteY2" fmla="*/ 0 h 48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270" h="484742">
                <a:moveTo>
                  <a:pt x="0" y="484742"/>
                </a:moveTo>
                <a:cubicBezTo>
                  <a:pt x="88135" y="326833"/>
                  <a:pt x="176270" y="168925"/>
                  <a:pt x="176270" y="88135"/>
                </a:cubicBezTo>
                <a:cubicBezTo>
                  <a:pt x="176270" y="7345"/>
                  <a:pt x="88135" y="3672"/>
                  <a:pt x="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Freeform 5"/>
          <p:cNvSpPr/>
          <p:nvPr/>
        </p:nvSpPr>
        <p:spPr>
          <a:xfrm>
            <a:off x="1949986" y="4616067"/>
            <a:ext cx="231354" cy="484743"/>
          </a:xfrm>
          <a:custGeom>
            <a:avLst/>
            <a:gdLst>
              <a:gd name="connsiteX0" fmla="*/ 0 w 231354"/>
              <a:gd name="connsiteY0" fmla="*/ 0 h 484743"/>
              <a:gd name="connsiteX1" fmla="*/ 231354 w 231354"/>
              <a:gd name="connsiteY1" fmla="*/ 275422 h 484743"/>
              <a:gd name="connsiteX2" fmla="*/ 0 w 231354"/>
              <a:gd name="connsiteY2" fmla="*/ 484743 h 48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354" h="484743">
                <a:moveTo>
                  <a:pt x="0" y="0"/>
                </a:moveTo>
                <a:cubicBezTo>
                  <a:pt x="115677" y="97316"/>
                  <a:pt x="231354" y="194632"/>
                  <a:pt x="231354" y="275422"/>
                </a:cubicBezTo>
                <a:cubicBezTo>
                  <a:pt x="231354" y="356212"/>
                  <a:pt x="115677" y="420477"/>
                  <a:pt x="0" y="484743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Freeform 6"/>
          <p:cNvSpPr/>
          <p:nvPr/>
        </p:nvSpPr>
        <p:spPr>
          <a:xfrm>
            <a:off x="2974554" y="4065224"/>
            <a:ext cx="242392" cy="484742"/>
          </a:xfrm>
          <a:custGeom>
            <a:avLst/>
            <a:gdLst>
              <a:gd name="connsiteX0" fmla="*/ 11017 w 242392"/>
              <a:gd name="connsiteY0" fmla="*/ 484742 h 484742"/>
              <a:gd name="connsiteX1" fmla="*/ 242371 w 242392"/>
              <a:gd name="connsiteY1" fmla="*/ 88135 h 484742"/>
              <a:gd name="connsiteX2" fmla="*/ 0 w 242392"/>
              <a:gd name="connsiteY2" fmla="*/ 0 h 48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392" h="484742">
                <a:moveTo>
                  <a:pt x="11017" y="484742"/>
                </a:moveTo>
                <a:cubicBezTo>
                  <a:pt x="127612" y="326833"/>
                  <a:pt x="244207" y="168925"/>
                  <a:pt x="242371" y="88135"/>
                </a:cubicBezTo>
                <a:cubicBezTo>
                  <a:pt x="240535" y="7345"/>
                  <a:pt x="120267" y="3672"/>
                  <a:pt x="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Freeform 7"/>
          <p:cNvSpPr/>
          <p:nvPr/>
        </p:nvSpPr>
        <p:spPr>
          <a:xfrm>
            <a:off x="2974554" y="4520945"/>
            <a:ext cx="333827" cy="348511"/>
          </a:xfrm>
          <a:custGeom>
            <a:avLst/>
            <a:gdLst>
              <a:gd name="connsiteX0" fmla="*/ 0 w 333827"/>
              <a:gd name="connsiteY0" fmla="*/ 73089 h 348511"/>
              <a:gd name="connsiteX1" fmla="*/ 286439 w 333827"/>
              <a:gd name="connsiteY1" fmla="*/ 18005 h 348511"/>
              <a:gd name="connsiteX2" fmla="*/ 330506 w 333827"/>
              <a:gd name="connsiteY2" fmla="*/ 348511 h 348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827" h="348511">
                <a:moveTo>
                  <a:pt x="0" y="73089"/>
                </a:moveTo>
                <a:cubicBezTo>
                  <a:pt x="115677" y="22595"/>
                  <a:pt x="231355" y="-27899"/>
                  <a:pt x="286439" y="18005"/>
                </a:cubicBezTo>
                <a:cubicBezTo>
                  <a:pt x="341523" y="63909"/>
                  <a:pt x="336014" y="206210"/>
                  <a:pt x="330506" y="348511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Freeform 57"/>
          <p:cNvSpPr/>
          <p:nvPr/>
        </p:nvSpPr>
        <p:spPr>
          <a:xfrm>
            <a:off x="6743256" y="4077072"/>
            <a:ext cx="176270" cy="484742"/>
          </a:xfrm>
          <a:custGeom>
            <a:avLst/>
            <a:gdLst>
              <a:gd name="connsiteX0" fmla="*/ 0 w 176270"/>
              <a:gd name="connsiteY0" fmla="*/ 484742 h 484742"/>
              <a:gd name="connsiteX1" fmla="*/ 176270 w 176270"/>
              <a:gd name="connsiteY1" fmla="*/ 88135 h 484742"/>
              <a:gd name="connsiteX2" fmla="*/ 0 w 176270"/>
              <a:gd name="connsiteY2" fmla="*/ 0 h 48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270" h="484742">
                <a:moveTo>
                  <a:pt x="0" y="484742"/>
                </a:moveTo>
                <a:cubicBezTo>
                  <a:pt x="88135" y="326833"/>
                  <a:pt x="176270" y="168925"/>
                  <a:pt x="176270" y="88135"/>
                </a:cubicBezTo>
                <a:cubicBezTo>
                  <a:pt x="176270" y="7345"/>
                  <a:pt x="88135" y="3672"/>
                  <a:pt x="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Freeform 58"/>
          <p:cNvSpPr/>
          <p:nvPr/>
        </p:nvSpPr>
        <p:spPr>
          <a:xfrm>
            <a:off x="6732240" y="4605881"/>
            <a:ext cx="231354" cy="484743"/>
          </a:xfrm>
          <a:custGeom>
            <a:avLst/>
            <a:gdLst>
              <a:gd name="connsiteX0" fmla="*/ 0 w 231354"/>
              <a:gd name="connsiteY0" fmla="*/ 0 h 484743"/>
              <a:gd name="connsiteX1" fmla="*/ 231354 w 231354"/>
              <a:gd name="connsiteY1" fmla="*/ 275422 h 484743"/>
              <a:gd name="connsiteX2" fmla="*/ 0 w 231354"/>
              <a:gd name="connsiteY2" fmla="*/ 484743 h 48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354" h="484743">
                <a:moveTo>
                  <a:pt x="0" y="0"/>
                </a:moveTo>
                <a:cubicBezTo>
                  <a:pt x="115677" y="97316"/>
                  <a:pt x="231354" y="194632"/>
                  <a:pt x="231354" y="275422"/>
                </a:cubicBezTo>
                <a:cubicBezTo>
                  <a:pt x="231354" y="356212"/>
                  <a:pt x="115677" y="420477"/>
                  <a:pt x="0" y="484743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Content Placeholder 2"/>
          <p:cNvSpPr txBox="1">
            <a:spLocks/>
          </p:cNvSpPr>
          <p:nvPr/>
        </p:nvSpPr>
        <p:spPr>
          <a:xfrm rot="21134790">
            <a:off x="5308604" y="5448273"/>
            <a:ext cx="327931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800" dirty="0" smtClean="0">
                <a:solidFill>
                  <a:srgbClr val="C00000"/>
                </a:solidFill>
                <a:latin typeface="Comic Sans MS" pitchFamily="66" charset="0"/>
              </a:rPr>
              <a:t>The independence is preserved when other rows are given the lead</a:t>
            </a:r>
          </a:p>
        </p:txBody>
      </p:sp>
    </p:spTree>
    <p:extLst>
      <p:ext uri="{BB962C8B-B14F-4D97-AF65-F5344CB8AC3E}">
        <p14:creationId xmlns:p14="http://schemas.microsoft.com/office/powerpoint/2010/main" val="236697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1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Where does the </a:t>
            </a:r>
            <a:r>
              <a:rPr lang="en-US" sz="3000" b="1" dirty="0" err="1" smtClean="0">
                <a:solidFill>
                  <a:srgbClr val="7030A0"/>
                </a:solidFill>
                <a:latin typeface="Comic Sans MS" pitchFamily="66" charset="0"/>
              </a:rPr>
              <a:t>loglog</a:t>
            </a:r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(n) come from?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3861048"/>
            <a:ext cx="4058123" cy="280831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331912" y="980728"/>
                <a:ext cx="8064896" cy="756084"/>
              </a:xfrm>
              <a:prstGeom prst="rect">
                <a:avLst/>
              </a:prstGeom>
            </p:spPr>
            <p:txBody>
              <a:bodyPr vert="horz" lIns="91440" tIns="45720" rIns="91440" bIns="45720" rtlCol="1" anchor="ctr">
                <a:noAutofit/>
              </a:bodyPr>
              <a:lstStyle>
                <a:lvl1pPr algn="ctr" defTabSz="914400" rtl="1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 rtl="0"/>
                <a:r>
                  <a:rPr lang="en-US" sz="2000" dirty="0" smtClean="0">
                    <a:solidFill>
                      <a:srgbClr val="C00000"/>
                    </a:solidFill>
                    <a:latin typeface="Comic Sans MS" pitchFamily="66" charset="0"/>
                  </a:rPr>
                  <a:t>*</a:t>
                </a:r>
                <a:r>
                  <a:rPr lang="en-US" sz="2000" dirty="0" smtClean="0">
                    <a:solidFill>
                      <a:srgbClr val="7030A0"/>
                    </a:solidFill>
                    <a:latin typeface="Comic Sans MS" pitchFamily="66" charset="0"/>
                  </a:rPr>
                  <a:t> </a:t>
                </a:r>
                <a:r>
                  <a:rPr lang="en-US" sz="2000" dirty="0" smtClean="0">
                    <a:latin typeface="Comic Sans MS" pitchFamily="66" charset="0"/>
                  </a:rPr>
                  <a:t>W’s are seeds for the (</a:t>
                </a:r>
                <a:r>
                  <a:rPr lang="en-US" sz="2000" dirty="0" err="1" smtClean="0">
                    <a:latin typeface="Comic Sans MS" pitchFamily="66" charset="0"/>
                  </a:rPr>
                  <a:t>n,k</a:t>
                </a:r>
                <a:r>
                  <a:rPr lang="en-US" sz="2000" dirty="0" smtClean="0">
                    <a:latin typeface="Comic Sans MS" pitchFamily="66" charset="0"/>
                  </a:rPr>
                  <a:t>)-source Y, and so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|=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000" i="1" dirty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.</a:t>
                </a:r>
                <a:endParaRPr lang="he-IL" sz="2000" dirty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12" y="980728"/>
                <a:ext cx="8064896" cy="756084"/>
              </a:xfrm>
              <a:prstGeom prst="rect">
                <a:avLst/>
              </a:prstGeom>
              <a:blipFill rotWithShape="0">
                <a:blip r:embed="rId4"/>
                <a:stretch>
                  <a:fillRect l="-75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itle 1"/>
              <p:cNvSpPr txBox="1">
                <a:spLocks/>
              </p:cNvSpPr>
              <p:nvPr/>
            </p:nvSpPr>
            <p:spPr>
              <a:xfrm>
                <a:off x="345562" y="1952836"/>
                <a:ext cx="8402902" cy="756084"/>
              </a:xfrm>
              <a:prstGeom prst="rect">
                <a:avLst/>
              </a:prstGeom>
            </p:spPr>
            <p:txBody>
              <a:bodyPr vert="horz" lIns="91440" tIns="45720" rIns="91440" bIns="45720" rtlCol="1" anchor="ctr">
                <a:noAutofit/>
              </a:bodyPr>
              <a:lstStyle>
                <a:lvl1pPr algn="ctr" defTabSz="914400" rtl="1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 rtl="0"/>
                <a:r>
                  <a:rPr lang="en-US" sz="2000" dirty="0" smtClean="0">
                    <a:solidFill>
                      <a:srgbClr val="C00000"/>
                    </a:solidFill>
                    <a:latin typeface="Comic Sans MS" pitchFamily="66" charset="0"/>
                  </a:rPr>
                  <a:t>*</a:t>
                </a:r>
                <a:r>
                  <a:rPr lang="en-US" sz="2000" dirty="0" smtClean="0">
                    <a:solidFill>
                      <a:srgbClr val="7030A0"/>
                    </a:solidFill>
                    <a:latin typeface="Comic Sans MS" pitchFamily="66" charset="0"/>
                  </a:rPr>
                  <a:t> </a:t>
                </a:r>
                <a:r>
                  <a:rPr lang="en-US" sz="2000" dirty="0" smtClean="0">
                    <a:latin typeface="Comic Sans MS" pitchFamily="66" charset="0"/>
                  </a:rPr>
                  <a:t>X and W have the same length up to a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𝑝𝑜𝑙𝑦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factor, so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𝑝𝑜𝑙𝑦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⋅</m:t>
                    </m:r>
                    <m:func>
                      <m:func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2000" dirty="0">
                    <a:latin typeface="Comic Sans MS" pitchFamily="66" charset="0"/>
                  </a:rPr>
                  <a:t>.</a:t>
                </a:r>
                <a:endParaRPr lang="he-IL" sz="2000" dirty="0">
                  <a:latin typeface="Comic Sans MS" pitchFamily="66" charset="0"/>
                </a:endParaRPr>
              </a:p>
              <a:p>
                <a:pPr algn="l" rtl="0"/>
                <a:endParaRPr lang="he-IL" sz="2000" dirty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3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62" y="1952836"/>
                <a:ext cx="8402902" cy="756084"/>
              </a:xfrm>
              <a:prstGeom prst="rect">
                <a:avLst/>
              </a:prstGeom>
              <a:blipFill rotWithShape="0">
                <a:blip r:embed="rId5"/>
                <a:stretch>
                  <a:fillRect l="-798" t="-2096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itle 1"/>
              <p:cNvSpPr txBox="1">
                <a:spLocks/>
              </p:cNvSpPr>
              <p:nvPr/>
            </p:nvSpPr>
            <p:spPr>
              <a:xfrm>
                <a:off x="359212" y="2622942"/>
                <a:ext cx="8533268" cy="756084"/>
              </a:xfrm>
              <a:prstGeom prst="rect">
                <a:avLst/>
              </a:prstGeom>
            </p:spPr>
            <p:txBody>
              <a:bodyPr vert="horz" lIns="91440" tIns="45720" rIns="91440" bIns="45720" rtlCol="1" anchor="ctr">
                <a:noAutofit/>
              </a:bodyPr>
              <a:lstStyle>
                <a:lvl1pPr algn="ctr" defTabSz="914400" rtl="1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 rtl="0"/>
                <a:r>
                  <a:rPr lang="en-US" sz="2000" dirty="0" smtClean="0">
                    <a:solidFill>
                      <a:srgbClr val="C00000"/>
                    </a:solidFill>
                    <a:latin typeface="Comic Sans MS" pitchFamily="66" charset="0"/>
                  </a:rPr>
                  <a:t>*</a:t>
                </a:r>
                <a:r>
                  <a:rPr lang="en-US" sz="2000" dirty="0" smtClean="0">
                    <a:solidFill>
                      <a:srgbClr val="7030A0"/>
                    </a:solidFill>
                    <a:latin typeface="Comic Sans MS" pitchFamily="66" charset="0"/>
                  </a:rPr>
                  <a:t> </a:t>
                </a:r>
                <a:r>
                  <a:rPr lang="en-US" sz="2000" dirty="0" smtClean="0">
                    <a:latin typeface="Comic Sans MS" pitchFamily="66" charset="0"/>
                  </a:rPr>
                  <a:t>A’s and B’s are seeds for X (and W), and so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⋅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</m:func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.</a:t>
                </a:r>
                <a:endParaRPr lang="he-IL" sz="2000" dirty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3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12" y="2622942"/>
                <a:ext cx="8533268" cy="756084"/>
              </a:xfrm>
              <a:prstGeom prst="rect">
                <a:avLst/>
              </a:prstGeom>
              <a:blipFill rotWithShape="0">
                <a:blip r:embed="rId6"/>
                <a:stretch>
                  <a:fillRect l="-78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itle 1"/>
          <p:cNvSpPr txBox="1">
            <a:spLocks/>
          </p:cNvSpPr>
          <p:nvPr/>
        </p:nvSpPr>
        <p:spPr>
          <a:xfrm>
            <a:off x="362485" y="3320988"/>
            <a:ext cx="4137507" cy="118813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Y is used only for computing the A’s and B’s.</a:t>
            </a:r>
            <a:endParaRPr lang="he-IL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30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Reducing the number of rounds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985720" y="2274618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4209856" y="1842570"/>
            <a:ext cx="360040" cy="360040"/>
          </a:xfrm>
          <a:prstGeom prst="ellipse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3633792" y="3498754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3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5866040" y="2094598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4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4586700" y="2850682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5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2337648" y="3210722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6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6835752" y="3210722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7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5343728" y="4218834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8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4088542" y="4398854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9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051720" y="1622575"/>
            <a:ext cx="1790401" cy="1670572"/>
          </a:xfrm>
          <a:custGeom>
            <a:avLst/>
            <a:gdLst>
              <a:gd name="connsiteX0" fmla="*/ 950495 w 1790401"/>
              <a:gd name="connsiteY0" fmla="*/ 46290 h 1670572"/>
              <a:gd name="connsiteX1" fmla="*/ 1010653 w 1790401"/>
              <a:gd name="connsiteY1" fmla="*/ 82385 h 1670572"/>
              <a:gd name="connsiteX2" fmla="*/ 1780674 w 1790401"/>
              <a:gd name="connsiteY2" fmla="*/ 804280 h 1670572"/>
              <a:gd name="connsiteX3" fmla="*/ 1347537 w 1790401"/>
              <a:gd name="connsiteY3" fmla="*/ 1670553 h 1670572"/>
              <a:gd name="connsiteX4" fmla="*/ 0 w 1790401"/>
              <a:gd name="connsiteY4" fmla="*/ 780216 h 1670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0401" h="1670572">
                <a:moveTo>
                  <a:pt x="950495" y="46290"/>
                </a:moveTo>
                <a:cubicBezTo>
                  <a:pt x="911392" y="1171"/>
                  <a:pt x="872290" y="-43947"/>
                  <a:pt x="1010653" y="82385"/>
                </a:cubicBezTo>
                <a:cubicBezTo>
                  <a:pt x="1149016" y="208717"/>
                  <a:pt x="1724527" y="539585"/>
                  <a:pt x="1780674" y="804280"/>
                </a:cubicBezTo>
                <a:cubicBezTo>
                  <a:pt x="1836821" y="1068975"/>
                  <a:pt x="1644316" y="1674564"/>
                  <a:pt x="1347537" y="1670553"/>
                </a:cubicBezTo>
                <a:cubicBezTo>
                  <a:pt x="1050758" y="1666542"/>
                  <a:pt x="525379" y="1223379"/>
                  <a:pt x="0" y="78021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2" name="Content Placeholder 2"/>
          <p:cNvSpPr txBox="1">
            <a:spLocks/>
          </p:cNvSpPr>
          <p:nvPr/>
        </p:nvSpPr>
        <p:spPr>
          <a:xfrm>
            <a:off x="3223320" y="2706666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B</a:t>
            </a:r>
            <a:endParaRPr lang="en-US" sz="1600" dirty="0" smtClean="0">
              <a:latin typeface="Comic Sans MS" pitchFamily="66" charset="0"/>
            </a:endParaRPr>
          </a:p>
        </p:txBody>
      </p:sp>
      <p:sp>
        <p:nvSpPr>
          <p:cNvPr id="143" name="Content Placeholder 2"/>
          <p:cNvSpPr txBox="1">
            <a:spLocks/>
          </p:cNvSpPr>
          <p:nvPr/>
        </p:nvSpPr>
        <p:spPr>
          <a:xfrm>
            <a:off x="4934597" y="3463577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A</a:t>
            </a:r>
          </a:p>
        </p:txBody>
      </p:sp>
      <p:sp>
        <p:nvSpPr>
          <p:cNvPr id="12" name="Freeform 11"/>
          <p:cNvSpPr/>
          <p:nvPr/>
        </p:nvSpPr>
        <p:spPr>
          <a:xfrm>
            <a:off x="3392905" y="1472752"/>
            <a:ext cx="2093495" cy="1149527"/>
          </a:xfrm>
          <a:custGeom>
            <a:avLst/>
            <a:gdLst>
              <a:gd name="connsiteX0" fmla="*/ 0 w 2093495"/>
              <a:gd name="connsiteY0" fmla="*/ 120316 h 1149527"/>
              <a:gd name="connsiteX1" fmla="*/ 541421 w 2093495"/>
              <a:gd name="connsiteY1" fmla="*/ 986589 h 1149527"/>
              <a:gd name="connsiteX2" fmla="*/ 1467853 w 2093495"/>
              <a:gd name="connsiteY2" fmla="*/ 1058779 h 1149527"/>
              <a:gd name="connsiteX3" fmla="*/ 2093495 w 2093495"/>
              <a:gd name="connsiteY3" fmla="*/ 0 h 114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3495" h="1149527">
                <a:moveTo>
                  <a:pt x="0" y="120316"/>
                </a:moveTo>
                <a:cubicBezTo>
                  <a:pt x="148389" y="475247"/>
                  <a:pt x="296779" y="830179"/>
                  <a:pt x="541421" y="986589"/>
                </a:cubicBezTo>
                <a:cubicBezTo>
                  <a:pt x="786063" y="1142999"/>
                  <a:pt x="1209174" y="1223211"/>
                  <a:pt x="1467853" y="1058779"/>
                </a:cubicBezTo>
                <a:cubicBezTo>
                  <a:pt x="1726532" y="894348"/>
                  <a:pt x="1910013" y="447174"/>
                  <a:pt x="2093495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4" name="Content Placeholder 2"/>
          <p:cNvSpPr txBox="1">
            <a:spLocks/>
          </p:cNvSpPr>
          <p:nvPr/>
        </p:nvSpPr>
        <p:spPr>
          <a:xfrm>
            <a:off x="4639125" y="2030559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B</a:t>
            </a:r>
            <a:endParaRPr lang="en-US" sz="1600" dirty="0" smtClean="0">
              <a:latin typeface="Comic Sans MS" pitchFamily="66" charset="0"/>
            </a:endParaRPr>
          </a:p>
        </p:txBody>
      </p:sp>
      <p:sp>
        <p:nvSpPr>
          <p:cNvPr id="145" name="Content Placeholder 2"/>
          <p:cNvSpPr txBox="1">
            <a:spLocks/>
          </p:cNvSpPr>
          <p:nvPr/>
        </p:nvSpPr>
        <p:spPr>
          <a:xfrm>
            <a:off x="4183013" y="3350767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A</a:t>
            </a:r>
          </a:p>
        </p:txBody>
      </p:sp>
      <p:sp>
        <p:nvSpPr>
          <p:cNvPr id="15" name="Freeform 14"/>
          <p:cNvSpPr/>
          <p:nvPr/>
        </p:nvSpPr>
        <p:spPr>
          <a:xfrm>
            <a:off x="2105526" y="3134191"/>
            <a:ext cx="2609184" cy="1887877"/>
          </a:xfrm>
          <a:custGeom>
            <a:avLst/>
            <a:gdLst>
              <a:gd name="connsiteX0" fmla="*/ 0 w 2609184"/>
              <a:gd name="connsiteY0" fmla="*/ 756908 h 1887877"/>
              <a:gd name="connsiteX1" fmla="*/ 613611 w 2609184"/>
              <a:gd name="connsiteY1" fmla="*/ 829098 h 1887877"/>
              <a:gd name="connsiteX2" fmla="*/ 1564106 w 2609184"/>
              <a:gd name="connsiteY2" fmla="*/ 71108 h 1887877"/>
              <a:gd name="connsiteX3" fmla="*/ 2394285 w 2609184"/>
              <a:gd name="connsiteY3" fmla="*/ 107203 h 1887877"/>
              <a:gd name="connsiteX4" fmla="*/ 2574758 w 2609184"/>
              <a:gd name="connsiteY4" fmla="*/ 732845 h 1887877"/>
              <a:gd name="connsiteX5" fmla="*/ 1840832 w 2609184"/>
              <a:gd name="connsiteY5" fmla="*/ 1214108 h 1887877"/>
              <a:gd name="connsiteX6" fmla="*/ 1564106 w 2609184"/>
              <a:gd name="connsiteY6" fmla="*/ 1887877 h 1887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9184" h="1887877">
                <a:moveTo>
                  <a:pt x="0" y="756908"/>
                </a:moveTo>
                <a:cubicBezTo>
                  <a:pt x="176463" y="850153"/>
                  <a:pt x="352927" y="943398"/>
                  <a:pt x="613611" y="829098"/>
                </a:cubicBezTo>
                <a:cubicBezTo>
                  <a:pt x="874295" y="714798"/>
                  <a:pt x="1267327" y="191424"/>
                  <a:pt x="1564106" y="71108"/>
                </a:cubicBezTo>
                <a:cubicBezTo>
                  <a:pt x="1860885" y="-49208"/>
                  <a:pt x="2225843" y="-3086"/>
                  <a:pt x="2394285" y="107203"/>
                </a:cubicBezTo>
                <a:cubicBezTo>
                  <a:pt x="2562727" y="217492"/>
                  <a:pt x="2667000" y="548361"/>
                  <a:pt x="2574758" y="732845"/>
                </a:cubicBezTo>
                <a:cubicBezTo>
                  <a:pt x="2482516" y="917329"/>
                  <a:pt x="2009274" y="1021603"/>
                  <a:pt x="1840832" y="1214108"/>
                </a:cubicBezTo>
                <a:cubicBezTo>
                  <a:pt x="1672390" y="1406613"/>
                  <a:pt x="1618248" y="1647245"/>
                  <a:pt x="1564106" y="1887877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6" name="Content Placeholder 2"/>
          <p:cNvSpPr txBox="1">
            <a:spLocks/>
          </p:cNvSpPr>
          <p:nvPr/>
        </p:nvSpPr>
        <p:spPr>
          <a:xfrm>
            <a:off x="4116569" y="3498754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B</a:t>
            </a:r>
            <a:endParaRPr lang="en-US" sz="1600" dirty="0" smtClean="0">
              <a:latin typeface="Comic Sans MS" pitchFamily="66" charset="0"/>
            </a:endParaRPr>
          </a:p>
        </p:txBody>
      </p:sp>
      <p:sp>
        <p:nvSpPr>
          <p:cNvPr id="147" name="Content Placeholder 2"/>
          <p:cNvSpPr txBox="1">
            <a:spLocks/>
          </p:cNvSpPr>
          <p:nvPr/>
        </p:nvSpPr>
        <p:spPr>
          <a:xfrm>
            <a:off x="5119117" y="2558679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A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2697689" y="2022129"/>
            <a:ext cx="3111154" cy="1417655"/>
            <a:chOff x="2697689" y="2022129"/>
            <a:chExt cx="3111154" cy="1417655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3404937" y="2055973"/>
              <a:ext cx="734832" cy="302216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H="1">
              <a:off x="2697689" y="2202610"/>
              <a:ext cx="1485324" cy="1090537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H="1">
              <a:off x="3860570" y="2259379"/>
              <a:ext cx="437664" cy="1180405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4638444" y="2047515"/>
              <a:ext cx="1170399" cy="171607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Content Placeholder 2"/>
            <p:cNvSpPr txBox="1">
              <a:spLocks/>
            </p:cNvSpPr>
            <p:nvPr/>
          </p:nvSpPr>
          <p:spPr>
            <a:xfrm rot="19737311">
              <a:off x="4295869" y="2022129"/>
              <a:ext cx="388987" cy="467225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rtl="0">
                <a:buNone/>
              </a:pPr>
              <a:r>
                <a:rPr lang="en-US" sz="2800" dirty="0" smtClean="0">
                  <a:solidFill>
                    <a:srgbClr val="C00000"/>
                  </a:solidFill>
                  <a:latin typeface="Comic Sans MS" pitchFamily="66" charset="0"/>
                </a:rPr>
                <a:t>…</a:t>
              </a:r>
              <a:endParaRPr lang="en-US" sz="1800" dirty="0" smtClean="0">
                <a:solidFill>
                  <a:srgbClr val="C00000"/>
                </a:solidFill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697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5" grpId="0" animBg="1"/>
      <p:bldP spid="5" grpId="1" animBg="1"/>
      <p:bldP spid="142" grpId="0"/>
      <p:bldP spid="142" grpId="1"/>
      <p:bldP spid="143" grpId="0"/>
      <p:bldP spid="143" grpId="1"/>
      <p:bldP spid="12" grpId="0" animBg="1"/>
      <p:bldP spid="12" grpId="1" animBg="1"/>
      <p:bldP spid="144" grpId="0"/>
      <p:bldP spid="144" grpId="1"/>
      <p:bldP spid="145" grpId="0"/>
      <p:bldP spid="145" grpId="1"/>
      <p:bldP spid="15" grpId="0" animBg="1"/>
      <p:bldP spid="146" grpId="0"/>
      <p:bldP spid="14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Reducing the number of rounds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985720" y="2269901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4209856" y="1837853"/>
            <a:ext cx="360040" cy="360040"/>
          </a:xfrm>
          <a:prstGeom prst="ellipse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3633792" y="3494037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3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5866040" y="2089881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4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4586700" y="2845965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5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2337648" y="3206005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6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6835752" y="3206005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7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5343728" y="4214117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8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4088542" y="4394137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9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2851484" y="1448872"/>
            <a:ext cx="2254370" cy="3693695"/>
          </a:xfrm>
          <a:custGeom>
            <a:avLst/>
            <a:gdLst>
              <a:gd name="connsiteX0" fmla="*/ 2249905 w 2254370"/>
              <a:gd name="connsiteY0" fmla="*/ 0 h 3693695"/>
              <a:gd name="connsiteX1" fmla="*/ 2129590 w 2254370"/>
              <a:gd name="connsiteY1" fmla="*/ 986589 h 3693695"/>
              <a:gd name="connsiteX2" fmla="*/ 1419727 w 2254370"/>
              <a:gd name="connsiteY2" fmla="*/ 1407695 h 3693695"/>
              <a:gd name="connsiteX3" fmla="*/ 1612232 w 2254370"/>
              <a:gd name="connsiteY3" fmla="*/ 2298031 h 3693695"/>
              <a:gd name="connsiteX4" fmla="*/ 0 w 2254370"/>
              <a:gd name="connsiteY4" fmla="*/ 3693695 h 3693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370" h="3693695">
                <a:moveTo>
                  <a:pt x="2249905" y="0"/>
                </a:moveTo>
                <a:cubicBezTo>
                  <a:pt x="2258929" y="375986"/>
                  <a:pt x="2267953" y="751973"/>
                  <a:pt x="2129590" y="986589"/>
                </a:cubicBezTo>
                <a:cubicBezTo>
                  <a:pt x="1991227" y="1221205"/>
                  <a:pt x="1505953" y="1189121"/>
                  <a:pt x="1419727" y="1407695"/>
                </a:cubicBezTo>
                <a:cubicBezTo>
                  <a:pt x="1333501" y="1626269"/>
                  <a:pt x="1848853" y="1917031"/>
                  <a:pt x="1612232" y="2298031"/>
                </a:cubicBezTo>
                <a:cubicBezTo>
                  <a:pt x="1375611" y="2679031"/>
                  <a:pt x="687805" y="3186363"/>
                  <a:pt x="0" y="369369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491880" y="2677918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A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335141" y="3253982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B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515944" y="2676999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B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5303928" y="3252879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A</a:t>
            </a:r>
            <a:endParaRPr lang="en-US" sz="2400" dirty="0" smtClean="0">
              <a:latin typeface="Comic Sans MS" pitchFamily="66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323528" y="5301208"/>
            <a:ext cx="8208912" cy="49152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Use arbitrary cuts in a “flip-flop”.</a:t>
            </a:r>
            <a:endParaRPr lang="en-US" sz="2000" b="1" dirty="0" smtClean="0">
              <a:latin typeface="Comic Sans MS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283968" y="2049151"/>
            <a:ext cx="2534366" cy="2252654"/>
            <a:chOff x="4283968" y="2049151"/>
            <a:chExt cx="2534366" cy="2252654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4465156" y="2259454"/>
              <a:ext cx="201324" cy="549018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4283968" y="2285581"/>
              <a:ext cx="86708" cy="2016224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651602" y="2049151"/>
              <a:ext cx="1151558" cy="158780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618451" y="2124147"/>
              <a:ext cx="2199883" cy="1118920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4545874" y="2194560"/>
              <a:ext cx="1163476" cy="1959429"/>
            </a:xfrm>
            <a:custGeom>
              <a:avLst/>
              <a:gdLst>
                <a:gd name="connsiteX0" fmla="*/ 0 w 1163476"/>
                <a:gd name="connsiteY0" fmla="*/ 0 h 1959429"/>
                <a:gd name="connsiteX1" fmla="*/ 1071155 w 1163476"/>
                <a:gd name="connsiteY1" fmla="*/ 931817 h 1959429"/>
                <a:gd name="connsiteX2" fmla="*/ 1036320 w 1163476"/>
                <a:gd name="connsiteY2" fmla="*/ 1959429 h 1959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3476" h="1959429">
                  <a:moveTo>
                    <a:pt x="0" y="0"/>
                  </a:moveTo>
                  <a:cubicBezTo>
                    <a:pt x="449217" y="302623"/>
                    <a:pt x="898435" y="605246"/>
                    <a:pt x="1071155" y="931817"/>
                  </a:cubicBezTo>
                  <a:cubicBezTo>
                    <a:pt x="1243875" y="1258388"/>
                    <a:pt x="1140097" y="1608908"/>
                    <a:pt x="1036320" y="1959429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697689" y="2022129"/>
            <a:ext cx="3111154" cy="1417655"/>
            <a:chOff x="2697689" y="2022129"/>
            <a:chExt cx="3111154" cy="1417655"/>
          </a:xfrm>
        </p:grpSpPr>
        <p:cxnSp>
          <p:nvCxnSpPr>
            <p:cNvPr id="30" name="Straight Connector 29"/>
            <p:cNvCxnSpPr/>
            <p:nvPr/>
          </p:nvCxnSpPr>
          <p:spPr>
            <a:xfrm flipH="1">
              <a:off x="3404937" y="2055973"/>
              <a:ext cx="734832" cy="302216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2697689" y="2202610"/>
              <a:ext cx="1485324" cy="1090537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3860570" y="2259379"/>
              <a:ext cx="437664" cy="1180405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638444" y="2047515"/>
              <a:ext cx="1170399" cy="171607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Content Placeholder 2"/>
            <p:cNvSpPr txBox="1">
              <a:spLocks/>
            </p:cNvSpPr>
            <p:nvPr/>
          </p:nvSpPr>
          <p:spPr>
            <a:xfrm rot="19737311">
              <a:off x="4295869" y="2022129"/>
              <a:ext cx="388987" cy="467225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rtl="0">
                <a:buNone/>
              </a:pPr>
              <a:r>
                <a:rPr lang="en-US" sz="2800" dirty="0" smtClean="0">
                  <a:solidFill>
                    <a:srgbClr val="C00000"/>
                  </a:solidFill>
                  <a:latin typeface="Comic Sans MS" pitchFamily="66" charset="0"/>
                </a:rPr>
                <a:t>…</a:t>
              </a:r>
              <a:endParaRPr lang="en-US" sz="1800" dirty="0" smtClean="0">
                <a:solidFill>
                  <a:srgbClr val="C00000"/>
                </a:solidFill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598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Reducing the number of rounds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985720" y="2270081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4209856" y="1838033"/>
            <a:ext cx="360040" cy="360040"/>
          </a:xfrm>
          <a:prstGeom prst="ellipse">
            <a:avLst/>
          </a:prstGeom>
          <a:solidFill>
            <a:srgbClr val="F7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3633792" y="3494217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3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5866040" y="2090061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4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4586700" y="2846145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5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2337648" y="3206185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6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6835752" y="3206185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7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5343728" y="4214297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8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4088542" y="4394317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9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2886869" y="3849720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A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5174843" y="2450101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B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903784" y="3860774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B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131149" y="2461155"/>
            <a:ext cx="388987" cy="4672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A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23528" y="5805264"/>
            <a:ext cx="8208912" cy="72008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Use a sequence of log(r) cuts such that for any two distinct vertices there is a cut that separates them.</a:t>
            </a:r>
            <a:endParaRPr lang="en-US" sz="2000" b="1" dirty="0" smtClean="0">
              <a:latin typeface="Comic Sans MS" pitchFamily="66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283968" y="2049151"/>
            <a:ext cx="2534366" cy="2252654"/>
            <a:chOff x="4283968" y="2049151"/>
            <a:chExt cx="2534366" cy="2252654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4465156" y="2259454"/>
              <a:ext cx="201324" cy="549018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4283968" y="2285581"/>
              <a:ext cx="86708" cy="2016224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651602" y="2049151"/>
              <a:ext cx="1151558" cy="158780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618451" y="2124147"/>
              <a:ext cx="2199883" cy="1118920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 31"/>
            <p:cNvSpPr/>
            <p:nvPr/>
          </p:nvSpPr>
          <p:spPr>
            <a:xfrm>
              <a:off x="4545874" y="2194560"/>
              <a:ext cx="1163476" cy="1959429"/>
            </a:xfrm>
            <a:custGeom>
              <a:avLst/>
              <a:gdLst>
                <a:gd name="connsiteX0" fmla="*/ 0 w 1163476"/>
                <a:gd name="connsiteY0" fmla="*/ 0 h 1959429"/>
                <a:gd name="connsiteX1" fmla="*/ 1071155 w 1163476"/>
                <a:gd name="connsiteY1" fmla="*/ 931817 h 1959429"/>
                <a:gd name="connsiteX2" fmla="*/ 1036320 w 1163476"/>
                <a:gd name="connsiteY2" fmla="*/ 1959429 h 1959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3476" h="1959429">
                  <a:moveTo>
                    <a:pt x="0" y="0"/>
                  </a:moveTo>
                  <a:cubicBezTo>
                    <a:pt x="449217" y="302623"/>
                    <a:pt x="898435" y="605246"/>
                    <a:pt x="1071155" y="931817"/>
                  </a:cubicBezTo>
                  <a:cubicBezTo>
                    <a:pt x="1243875" y="1258388"/>
                    <a:pt x="1140097" y="1608908"/>
                    <a:pt x="1036320" y="1959429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6" name="Freeform 5"/>
          <p:cNvSpPr/>
          <p:nvPr/>
        </p:nvSpPr>
        <p:spPr>
          <a:xfrm>
            <a:off x="1323474" y="1756611"/>
            <a:ext cx="5727031" cy="2293564"/>
          </a:xfrm>
          <a:custGeom>
            <a:avLst/>
            <a:gdLst>
              <a:gd name="connsiteX0" fmla="*/ 0 w 5727031"/>
              <a:gd name="connsiteY0" fmla="*/ 1828800 h 2293564"/>
              <a:gd name="connsiteX1" fmla="*/ 60158 w 5727031"/>
              <a:gd name="connsiteY1" fmla="*/ 1864894 h 2293564"/>
              <a:gd name="connsiteX2" fmla="*/ 998621 w 5727031"/>
              <a:gd name="connsiteY2" fmla="*/ 2286000 h 2293564"/>
              <a:gd name="connsiteX3" fmla="*/ 2622884 w 5727031"/>
              <a:gd name="connsiteY3" fmla="*/ 1455821 h 2293564"/>
              <a:gd name="connsiteX4" fmla="*/ 3994484 w 5727031"/>
              <a:gd name="connsiteY4" fmla="*/ 1900989 h 2293564"/>
              <a:gd name="connsiteX5" fmla="*/ 5727031 w 5727031"/>
              <a:gd name="connsiteY5" fmla="*/ 0 h 2293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27031" h="2293564">
                <a:moveTo>
                  <a:pt x="0" y="1828800"/>
                </a:moveTo>
                <a:lnTo>
                  <a:pt x="60158" y="1864894"/>
                </a:lnTo>
                <a:cubicBezTo>
                  <a:pt x="226595" y="1941094"/>
                  <a:pt x="571500" y="2354179"/>
                  <a:pt x="998621" y="2286000"/>
                </a:cubicBezTo>
                <a:cubicBezTo>
                  <a:pt x="1425742" y="2217821"/>
                  <a:pt x="2123574" y="1519989"/>
                  <a:pt x="2622884" y="1455821"/>
                </a:cubicBezTo>
                <a:cubicBezTo>
                  <a:pt x="3122195" y="1391652"/>
                  <a:pt x="3477126" y="2143626"/>
                  <a:pt x="3994484" y="1900989"/>
                </a:cubicBezTo>
                <a:cubicBezTo>
                  <a:pt x="4511842" y="1658352"/>
                  <a:pt x="5119436" y="829176"/>
                  <a:pt x="5727031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3851920" y="2285581"/>
            <a:ext cx="432048" cy="1143419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/>
          <p:cNvSpPr txBox="1">
            <a:spLocks/>
          </p:cNvSpPr>
          <p:nvPr/>
        </p:nvSpPr>
        <p:spPr>
          <a:xfrm>
            <a:off x="323528" y="5301208"/>
            <a:ext cx="8208912" cy="49152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Use arbitrary cuts in a “flip-flop”.</a:t>
            </a:r>
            <a:endParaRPr lang="en-US" sz="2000" b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75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0" grpId="0"/>
      <p:bldP spid="21" grpId="0"/>
      <p:bldP spid="2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395536" y="1028672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We’ve introduced and constructed LCBs.</a:t>
            </a:r>
            <a:endParaRPr lang="he-IL" sz="2000" dirty="0"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Summary and problem problems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95536" y="1544760"/>
            <a:ext cx="8352928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Applications:</a:t>
            </a:r>
            <a:endParaRPr lang="he-IL" sz="2000" dirty="0">
              <a:latin typeface="Comic Sans MS" pitchFamily="66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27584" y="2036784"/>
            <a:ext cx="8352928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000" dirty="0" smtClean="0">
                <a:latin typeface="Comic Sans MS" pitchFamily="66" charset="0"/>
              </a:rPr>
              <a:t> Mergers with weak-seeds with double-logarithmic entropy.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827584" y="2561951"/>
            <a:ext cx="8352928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* </a:t>
            </a:r>
            <a:r>
              <a:rPr lang="en-US" sz="2000" dirty="0" smtClean="0">
                <a:latin typeface="Comic Sans MS" pitchFamily="66" charset="0"/>
              </a:rPr>
              <a:t>3-source </a:t>
            </a:r>
            <a:r>
              <a:rPr lang="en-US" sz="2000" dirty="0">
                <a:latin typeface="Comic Sans MS" pitchFamily="66" charset="0"/>
              </a:rPr>
              <a:t>extractors </a:t>
            </a:r>
            <a:r>
              <a:rPr lang="en-US" sz="2000" dirty="0" smtClean="0">
                <a:latin typeface="Comic Sans MS" pitchFamily="66" charset="0"/>
              </a:rPr>
              <a:t>with one double-logarithmic entropy source.</a:t>
            </a:r>
            <a:endParaRPr lang="he-IL" sz="2000" dirty="0">
              <a:latin typeface="Comic Sans MS" pitchFamily="66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95536" y="3861048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000" b="1" dirty="0" smtClean="0">
                <a:latin typeface="Comic Sans MS" pitchFamily="66" charset="0"/>
              </a:rPr>
              <a:t>A possible future research direction</a:t>
            </a:r>
            <a:endParaRPr lang="he-IL" sz="2000" b="1" dirty="0">
              <a:latin typeface="Comic Sans MS" pitchFamily="66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95536" y="4473116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Improved two-source extractors - perhaps further ideas can be used to remove the need for the third </a:t>
            </a:r>
            <a:r>
              <a:rPr lang="en-US" sz="2000" dirty="0" err="1" smtClean="0">
                <a:latin typeface="Comic Sans MS" pitchFamily="66" charset="0"/>
              </a:rPr>
              <a:t>loglog</a:t>
            </a:r>
            <a:r>
              <a:rPr lang="en-US" sz="2000" dirty="0" smtClean="0">
                <a:latin typeface="Comic Sans MS" pitchFamily="66" charset="0"/>
              </a:rPr>
              <a:t>(n)-entropy source</a:t>
            </a:r>
            <a:r>
              <a:rPr lang="en-US" sz="2000" dirty="0">
                <a:latin typeface="Comic Sans MS" pitchFamily="66" charset="0"/>
              </a:rPr>
              <a:t>.</a:t>
            </a:r>
            <a:endParaRPr lang="he-IL" sz="2000" dirty="0">
              <a:latin typeface="Comic Sans MS" pitchFamily="66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-168496" y="5526360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Thank you!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27584" y="3104964"/>
            <a:ext cx="8352928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* </a:t>
            </a:r>
            <a:r>
              <a:rPr lang="en-US" sz="2000" dirty="0" smtClean="0">
                <a:latin typeface="Comic Sans MS" pitchFamily="66" charset="0"/>
              </a:rPr>
              <a:t>2-source non-malleable extractors.</a:t>
            </a:r>
            <a:endParaRPr lang="he-IL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50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16" grpId="0"/>
      <p:bldP spid="17" grpId="0"/>
      <p:bldP spid="21" grpId="0"/>
      <p:bldP spid="22" grpId="0"/>
      <p:bldP spid="24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56778" y="-116808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Local correlation breakers (LCBs)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68478" y="4725144"/>
            <a:ext cx="8551994" cy="1584176"/>
          </a:xfrm>
          <a:prstGeom prst="roundRect">
            <a:avLst>
              <a:gd name="adj" fmla="val 11411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ontent Placeholder 2"/>
              <p:cNvSpPr txBox="1">
                <a:spLocks/>
              </p:cNvSpPr>
              <p:nvPr/>
            </p:nvSpPr>
            <p:spPr>
              <a:xfrm>
                <a:off x="410999" y="4847288"/>
                <a:ext cx="8210407" cy="44282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Main Theorem.</a:t>
                </a:r>
                <a:r>
                  <a:rPr lang="en-US" sz="2000" dirty="0" smtClean="0">
                    <a:latin typeface="Comic Sans MS" pitchFamily="66" charset="0"/>
                  </a:rPr>
                  <a:t> There exists an explicit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-LCB with</a:t>
                </a:r>
              </a:p>
            </p:txBody>
          </p:sp>
        </mc:Choice>
        <mc:Fallback xmlns="">
          <p:sp>
            <p:nvSpPr>
              <p:cNvPr id="4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99" y="4847288"/>
                <a:ext cx="8210407" cy="442822"/>
              </a:xfrm>
              <a:prstGeom prst="rect">
                <a:avLst/>
              </a:prstGeom>
              <a:blipFill rotWithShape="0">
                <a:blip r:embed="rId3"/>
                <a:stretch>
                  <a:fillRect l="-742" t="-6849" b="-1369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ontent Placeholder 2"/>
              <p:cNvSpPr txBox="1">
                <a:spLocks/>
              </p:cNvSpPr>
              <p:nvPr/>
            </p:nvSpPr>
            <p:spPr>
              <a:xfrm>
                <a:off x="2771800" y="5771812"/>
                <a:ext cx="3096344" cy="300517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ℓ=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𝑝𝑜𝑙𝑦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func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20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5771812"/>
                <a:ext cx="3096344" cy="300517"/>
              </a:xfrm>
              <a:prstGeom prst="rect">
                <a:avLst/>
              </a:prstGeom>
              <a:blipFill rotWithShape="0">
                <a:blip r:embed="rId4"/>
                <a:stretch>
                  <a:fillRect b="-5510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ontent Placeholder 2"/>
              <p:cNvSpPr txBox="1">
                <a:spLocks/>
              </p:cNvSpPr>
              <p:nvPr/>
            </p:nvSpPr>
            <p:spPr>
              <a:xfrm>
                <a:off x="2771800" y="5323161"/>
                <a:ext cx="3736032" cy="418036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𝑝𝑜𝑙𝑦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func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</m:t>
                      </m:r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𝐥𝐨𝐠</m:t>
                          </m:r>
                        </m:fName>
                        <m:e>
                          <m:func>
                            <m:func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</a:rPr>
                                <m:t>𝐥𝐨𝐠</m:t>
                              </m:r>
                            </m:fName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0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5323161"/>
                <a:ext cx="3736032" cy="418036"/>
              </a:xfrm>
              <a:prstGeom prst="rect">
                <a:avLst/>
              </a:prstGeom>
              <a:blipFill rotWithShape="0">
                <a:blip r:embed="rId5"/>
                <a:stretch>
                  <a:fillRect b="-1159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2622" y="1052736"/>
            <a:ext cx="1296144" cy="15121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4153" y="3071675"/>
            <a:ext cx="504613" cy="6221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29927" y="1878247"/>
            <a:ext cx="1258694" cy="9701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13061" y="1614316"/>
            <a:ext cx="2139259" cy="13866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75806" y="1701588"/>
            <a:ext cx="907830" cy="506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64789" y="2637692"/>
            <a:ext cx="880572" cy="6219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251520" y="3933056"/>
                <a:ext cx="8208912" cy="4465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:r>
                  <a:rPr lang="en-US" sz="2000" dirty="0" smtClean="0">
                    <a:latin typeface="Comic Sans MS" pitchFamily="66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,  minimize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,ℓ</m:t>
                    </m:r>
                  </m:oMath>
                </a14:m>
                <a:r>
                  <a:rPr lang="en-US" sz="2000" b="1" dirty="0" smtClean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933056"/>
                <a:ext cx="8208912" cy="446540"/>
              </a:xfrm>
              <a:prstGeom prst="rect">
                <a:avLst/>
              </a:prstGeom>
              <a:blipFill rotWithShape="0">
                <a:blip r:embed="rId12"/>
                <a:stretch>
                  <a:fillRect l="-742" t="-6849" b="-1369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929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/>
      <p:bldP spid="42" grpId="0"/>
      <p:bldP spid="44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395536" y="908720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400" dirty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4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Local correlation breakers</a:t>
            </a:r>
            <a:endParaRPr lang="he-IL" sz="24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95536" y="1556792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Applications</a:t>
            </a:r>
            <a:endParaRPr lang="he-IL" sz="2400" b="1" dirty="0">
              <a:latin typeface="Comic Sans MS" pitchFamily="66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55576" y="2168860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Mergers </a:t>
            </a:r>
            <a:r>
              <a:rPr lang="en-US" sz="2400" b="1" dirty="0">
                <a:latin typeface="Comic Sans MS" pitchFamily="66" charset="0"/>
              </a:rPr>
              <a:t>with </a:t>
            </a:r>
            <a:r>
              <a:rPr lang="en-US" sz="2400" b="1" dirty="0" smtClean="0">
                <a:latin typeface="Comic Sans MS" pitchFamily="66" charset="0"/>
              </a:rPr>
              <a:t>weak-seeds</a:t>
            </a:r>
            <a:endParaRPr lang="he-IL" sz="2400" b="1" dirty="0">
              <a:latin typeface="Comic Sans MS" pitchFamily="66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55576" y="2774254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3-source extractors</a:t>
            </a:r>
            <a:endParaRPr lang="he-IL" sz="2400" dirty="0">
              <a:latin typeface="Comic Sans MS" pitchFamily="66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95536" y="4077072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The LCB construction</a:t>
            </a:r>
            <a:endParaRPr lang="he-IL" sz="2400" dirty="0"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Roadmap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55576" y="3392996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-source non-malleable extractors</a:t>
            </a:r>
            <a:endParaRPr lang="he-IL" sz="2400" dirty="0"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133" y="4106402"/>
            <a:ext cx="4138443" cy="256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11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1733749"/>
            <a:ext cx="3204506" cy="13352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323528" y="1628800"/>
                <a:ext cx="4320480" cy="93275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b="1" dirty="0" smtClean="0">
                    <a:latin typeface="Comic Sans MS" pitchFamily="66" charset="0"/>
                  </a:rPr>
                  <a:t>The merging problem </a:t>
                </a:r>
                <a:r>
                  <a:rPr lang="en-US" sz="1600" b="1" dirty="0">
                    <a:solidFill>
                      <a:srgbClr val="7030A0"/>
                    </a:solidFill>
                    <a:latin typeface="Comic Sans MS" pitchFamily="66" charset="0"/>
                  </a:rPr>
                  <a:t>[</a:t>
                </a: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Ta-Shma96]</a:t>
                </a:r>
                <a:r>
                  <a:rPr lang="en-US" sz="2000" b="1" dirty="0" smtClean="0">
                    <a:latin typeface="Comic Sans MS" pitchFamily="66" charset="0"/>
                  </a:rPr>
                  <a:t>.</a:t>
                </a:r>
                <a:r>
                  <a:rPr lang="en-US" sz="2000" b="1" dirty="0" smtClean="0">
                    <a:solidFill>
                      <a:srgbClr val="F57B17"/>
                    </a:solidFill>
                    <a:latin typeface="Comic Sans MS" pitchFamily="66" charset="0"/>
                  </a:rPr>
                  <a:t> </a:t>
                </a:r>
                <a:r>
                  <a:rPr lang="en-US" sz="2000" dirty="0" smtClean="0">
                    <a:latin typeface="Comic Sans MS" pitchFamily="66" charset="0"/>
                  </a:rPr>
                  <a:t>Merge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into a single uniform random variable.</a:t>
                </a:r>
              </a:p>
            </p:txBody>
          </p:sp>
        </mc:Choice>
        <mc:Fallback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628800"/>
                <a:ext cx="4320480" cy="932752"/>
              </a:xfrm>
              <a:prstGeom prst="rect">
                <a:avLst/>
              </a:prstGeom>
              <a:blipFill rotWithShape="0">
                <a:blip r:embed="rId4"/>
                <a:stretch>
                  <a:fillRect l="-1410" t="-3268" r="-1551" b="-1960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 txBox="1">
            <a:spLocks/>
          </p:cNvSpPr>
          <p:nvPr/>
        </p:nvSpPr>
        <p:spPr>
          <a:xfrm>
            <a:off x="-48446" y="548680"/>
            <a:ext cx="9148378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1550" b="1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[Ta-Shma96, LuReingoldVadhanWigderson03, Raz05, DvirShpilka07, Zuckerman07, DvirRaz08, </a:t>
            </a:r>
            <a:r>
              <a:rPr lang="en-US" sz="1550" b="1" dirty="0" smtClean="0">
                <a:solidFill>
                  <a:srgbClr val="7030A0"/>
                </a:solidFill>
                <a:latin typeface="Comic Sans MS" pitchFamily="66" charset="0"/>
              </a:rPr>
              <a:t>BarakRaoShaltielWigderson08, </a:t>
            </a:r>
            <a:r>
              <a:rPr lang="en-US" sz="1550" b="1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DvirWigderson11</a:t>
            </a:r>
            <a:r>
              <a:rPr lang="en-US" sz="1550" b="1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, DvirKoppartySarafSudan09]</a:t>
            </a:r>
            <a:endParaRPr lang="he-IL" sz="155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23528" y="3730480"/>
                <a:ext cx="8496944" cy="4465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  <a:latin typeface="Comic Sans MS" pitchFamily="66" charset="0"/>
                  </a:rPr>
                  <a:t>*</a:t>
                </a:r>
                <a:r>
                  <a:rPr lang="en-US" sz="2000" dirty="0">
                    <a:latin typeface="Comic Sans MS" pitchFamily="66" charset="0"/>
                  </a:rPr>
                  <a:t> </a:t>
                </a:r>
                <a:r>
                  <a:rPr lang="en-US" sz="2000" dirty="0" smtClean="0">
                    <a:latin typeface="Comic Sans MS" pitchFamily="66" charset="0"/>
                  </a:rPr>
                  <a:t>Explicit seeded-merger </a:t>
                </a:r>
                <a:r>
                  <a:rPr lang="en-US" sz="2000" dirty="0" smtClean="0">
                    <a:latin typeface="Comic Sans MS" pitchFamily="66" charset="0"/>
                  </a:rPr>
                  <a:t>with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random bits </a:t>
                </a:r>
                <a:r>
                  <a:rPr lang="en-US" sz="1600" b="1" dirty="0">
                    <a:solidFill>
                      <a:srgbClr val="7030A0"/>
                    </a:solidFill>
                    <a:latin typeface="Comic Sans MS" pitchFamily="66" charset="0"/>
                  </a:rPr>
                  <a:t>[DvirWigderson11</a:t>
                </a: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]</a:t>
                </a:r>
                <a:r>
                  <a:rPr lang="en-US" sz="2000" dirty="0" smtClean="0">
                    <a:latin typeface="Comic Sans MS" pitchFamily="66" charset="0"/>
                  </a:rPr>
                  <a:t>.</a:t>
                </a:r>
                <a:endParaRPr lang="en-US" sz="2000" b="1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730480"/>
                <a:ext cx="8496944" cy="446540"/>
              </a:xfrm>
              <a:prstGeom prst="rect">
                <a:avLst/>
              </a:prstGeom>
              <a:blipFill rotWithShape="0">
                <a:blip r:embed="rId5"/>
                <a:stretch>
                  <a:fillRect l="-717" t="-8219" b="-1369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323528" y="4333689"/>
                <a:ext cx="8064896" cy="4465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  <a:latin typeface="Comic Sans MS" pitchFamily="66" charset="0"/>
                  </a:rPr>
                  <a:t>* </a:t>
                </a:r>
                <a:r>
                  <a:rPr lang="en-US" sz="2000" dirty="0" smtClean="0">
                    <a:latin typeface="Comic Sans MS" pitchFamily="66" charset="0"/>
                  </a:rPr>
                  <a:t>Explicit merger with weak-seeds</a:t>
                </a:r>
                <a:r>
                  <a:rPr lang="en-US" sz="2000" b="1" baseline="30000" dirty="0" smtClean="0">
                    <a:latin typeface="Comic Sans MS" pitchFamily="66" charset="0"/>
                  </a:rPr>
                  <a:t>*</a:t>
                </a:r>
                <a:r>
                  <a:rPr lang="en-US" sz="2000" dirty="0" smtClean="0">
                    <a:latin typeface="Comic Sans MS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ℓ=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𝑝𝑜𝑙𝑦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</a:t>
                </a: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[BarakRaoShaltielWigderson08]</a:t>
                </a:r>
                <a:r>
                  <a:rPr lang="en-US" sz="2000" dirty="0" smtClean="0">
                    <a:latin typeface="Comic Sans MS" pitchFamily="66" charset="0"/>
                  </a:rPr>
                  <a:t>.</a:t>
                </a:r>
                <a:endParaRPr lang="en-US" sz="2000" b="1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333689"/>
                <a:ext cx="8064896" cy="446540"/>
              </a:xfrm>
              <a:prstGeom prst="rect">
                <a:avLst/>
              </a:prstGeom>
              <a:blipFill rotWithShape="0">
                <a:blip r:embed="rId6"/>
                <a:stretch>
                  <a:fillRect l="-756" t="-8219" b="-8219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ontent Placeholder 2"/>
          <p:cNvSpPr txBox="1">
            <a:spLocks/>
          </p:cNvSpPr>
          <p:nvPr/>
        </p:nvSpPr>
        <p:spPr>
          <a:xfrm>
            <a:off x="323528" y="5226549"/>
            <a:ext cx="9180512" cy="44654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000" dirty="0" smtClean="0">
                <a:latin typeface="Comic Sans MS" pitchFamily="66" charset="0"/>
              </a:rPr>
              <a:t> Existential argument </a:t>
            </a:r>
            <a:r>
              <a:rPr lang="en-US" sz="2000" dirty="0" smtClean="0">
                <a:latin typeface="Comic Sans MS" pitchFamily="66" charset="0"/>
              </a:rPr>
              <a:t>gives</a:t>
            </a:r>
            <a:endParaRPr lang="en-US" sz="2000" b="1" dirty="0" smtClean="0"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827584" y="6205897"/>
                <a:ext cx="1584176" cy="4465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ℓ=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6205897"/>
                <a:ext cx="1584176" cy="446540"/>
              </a:xfrm>
              <a:prstGeom prst="rect">
                <a:avLst/>
              </a:prstGeom>
              <a:blipFill rotWithShape="0">
                <a:blip r:embed="rId7"/>
                <a:stretch>
                  <a:fillRect b="-411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827584" y="5764277"/>
                <a:ext cx="2736304" cy="4465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764277"/>
                <a:ext cx="2736304" cy="446540"/>
              </a:xfrm>
              <a:prstGeom prst="rect">
                <a:avLst/>
              </a:prstGeom>
              <a:blipFill rotWithShape="0">
                <a:blip r:embed="rId8"/>
                <a:stretch>
                  <a:fillRect b="-411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22315" y="2417544"/>
            <a:ext cx="466159" cy="3440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-156778" y="-116808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Mergers with weak-seeds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174385" y="2431905"/>
            <a:ext cx="162018" cy="14401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23528" y="3140968"/>
            <a:ext cx="8208912" cy="44654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Cannot be done deterministically.</a:t>
            </a:r>
            <a:endParaRPr lang="en-US" sz="2000" b="1" dirty="0" smtClean="0">
              <a:latin typeface="Comic Sans MS" pitchFamily="66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978682" y="2766436"/>
            <a:ext cx="567680" cy="44654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1400" dirty="0" smtClean="0">
                <a:latin typeface="Comic Sans MS" pitchFamily="66" charset="0"/>
              </a:rPr>
              <a:t>(</a:t>
            </a:r>
            <a:r>
              <a:rPr lang="en-US" sz="1400" dirty="0" err="1" smtClean="0">
                <a:latin typeface="Comic Sans MS" pitchFamily="66" charset="0"/>
              </a:rPr>
              <a:t>n,k</a:t>
            </a:r>
            <a:r>
              <a:rPr lang="en-US" sz="1400" dirty="0" smtClean="0">
                <a:latin typeface="Comic Sans MS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2124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3" grpId="0"/>
      <p:bldP spid="14" grpId="0"/>
      <p:bldP spid="15" grpId="0"/>
      <p:bldP spid="16" grpId="0"/>
      <p:bldP spid="19" grpId="0" animBg="1"/>
      <p:bldP spid="19" grpId="1" animBg="1"/>
      <p:bldP spid="25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251520" y="3140968"/>
            <a:ext cx="8352928" cy="1550724"/>
          </a:xfrm>
          <a:prstGeom prst="roundRect">
            <a:avLst>
              <a:gd name="adj" fmla="val 11411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394041" y="3263112"/>
            <a:ext cx="7922375" cy="357396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Theorem.</a:t>
            </a:r>
            <a:r>
              <a:rPr lang="en-US" sz="2000" dirty="0" smtClean="0">
                <a:latin typeface="Comic Sans MS" pitchFamily="66" charset="0"/>
              </a:rPr>
              <a:t> There exists an explicit merger with weak-seeds for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3059832" y="4103143"/>
                <a:ext cx="3096344" cy="300517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ℓ=</m:t>
                      </m:r>
                      <m:acc>
                        <m:accPr>
                          <m:chr m:val="̃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</m:acc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20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4103143"/>
                <a:ext cx="3096344" cy="300517"/>
              </a:xfrm>
              <a:prstGeom prst="rect">
                <a:avLst/>
              </a:prstGeom>
              <a:blipFill rotWithShape="0">
                <a:blip r:embed="rId3"/>
                <a:stretch>
                  <a:fillRect t="-8163" b="-5714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ontent Placeholder 2"/>
              <p:cNvSpPr txBox="1">
                <a:spLocks/>
              </p:cNvSpPr>
              <p:nvPr/>
            </p:nvSpPr>
            <p:spPr>
              <a:xfrm>
                <a:off x="3059832" y="3697592"/>
                <a:ext cx="3736032" cy="418036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̃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</m:acc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</m:t>
                      </m:r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𝐥𝐨𝐠</m:t>
                          </m:r>
                        </m:fName>
                        <m:e>
                          <m:func>
                            <m:func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</a:rPr>
                                <m:t>𝐥𝐨𝐠</m:t>
                              </m:r>
                            </m:fName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0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3697592"/>
                <a:ext cx="3736032" cy="418036"/>
              </a:xfrm>
              <a:prstGeom prst="rect">
                <a:avLst/>
              </a:prstGeom>
              <a:blipFill rotWithShape="0">
                <a:blip r:embed="rId4"/>
                <a:stretch>
                  <a:fillRect t="-5882" b="-1323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-156778" y="-116808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Mergers with weak-seeds via LCBs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3732" y="1052736"/>
            <a:ext cx="976068" cy="19825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04123" y="1247771"/>
            <a:ext cx="3160090" cy="14691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48536" y="1546868"/>
            <a:ext cx="1503784" cy="6973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43732" y="5157878"/>
            <a:ext cx="7486650" cy="14763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64639" y="5165911"/>
            <a:ext cx="7458075" cy="14573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1520" y="5061988"/>
            <a:ext cx="8342337" cy="1572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13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395536" y="1412776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400" dirty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4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Local correlation breakers</a:t>
            </a:r>
            <a:endParaRPr lang="he-IL" sz="2400" dirty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95536" y="2132856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Applications</a:t>
            </a:r>
            <a:endParaRPr lang="he-IL" sz="2400" b="1" dirty="0">
              <a:latin typeface="Comic Sans MS" pitchFamily="66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55576" y="2744924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Mergers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with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weak-seeds</a:t>
            </a:r>
            <a:endParaRPr lang="he-IL" sz="24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55576" y="3350318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3-source extractors</a:t>
            </a:r>
            <a:endParaRPr lang="he-IL" sz="2400" b="1" dirty="0"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Roadmap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55576" y="3969060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-source non-malleable extractors</a:t>
            </a:r>
            <a:endParaRPr lang="he-IL" sz="2400" dirty="0">
              <a:latin typeface="Comic Sans MS" pitchFamily="66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95536" y="4692093"/>
            <a:ext cx="8064896" cy="75608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The LCB construction</a:t>
            </a:r>
            <a:endParaRPr lang="he-IL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69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08" y="5093147"/>
            <a:ext cx="2149357" cy="64010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240" y="4498103"/>
            <a:ext cx="1944216" cy="199741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-156778" y="-116808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multi-source extractors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4378" y="548680"/>
            <a:ext cx="9040874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[ChorGoldreich88, 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BarakImpagliazzoWigderson06, Bourgain05, Raz05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</a:rPr>
              <a:t>, 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BarakKindlerShaltielSudakovWigderson05, Rao09, Li11, Li13, Li15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]</a:t>
            </a:r>
            <a:endParaRPr lang="he-IL" sz="3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51520" y="4321036"/>
            <a:ext cx="6095998" cy="2315271"/>
            <a:chOff x="251519" y="3208906"/>
            <a:chExt cx="6043155" cy="2802517"/>
          </a:xfrm>
        </p:grpSpPr>
        <p:grpSp>
          <p:nvGrpSpPr>
            <p:cNvPr id="21" name="Group 20"/>
            <p:cNvGrpSpPr/>
            <p:nvPr/>
          </p:nvGrpSpPr>
          <p:grpSpPr>
            <a:xfrm>
              <a:off x="251519" y="3208906"/>
              <a:ext cx="6043155" cy="2802517"/>
              <a:chOff x="4344100" y="1640161"/>
              <a:chExt cx="4712536" cy="1962533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4344100" y="1640161"/>
                <a:ext cx="4712536" cy="1962533"/>
              </a:xfrm>
              <a:prstGeom prst="roundRect">
                <a:avLst>
                  <a:gd name="adj" fmla="val 11411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Content Placeholder 2"/>
                  <p:cNvSpPr txBox="1">
                    <a:spLocks/>
                  </p:cNvSpPr>
                  <p:nvPr/>
                </p:nvSpPr>
                <p:spPr>
                  <a:xfrm>
                    <a:off x="4402779" y="1747007"/>
                    <a:ext cx="4456562" cy="407156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1">
                    <a:noAutofit/>
                  </a:bodyPr>
                  <a:lstStyle>
                    <a:lvl1pPr marL="342900" indent="-3429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146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9718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4290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8862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just" rtl="0">
                      <a:buNone/>
                    </a:pPr>
                    <a:r>
                      <a:rPr lang="en-US" sz="20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omic Sans MS" pitchFamily="66" charset="0"/>
                      </a:rPr>
                      <a:t>Theorem.</a:t>
                    </a:r>
                    <a:r>
                      <a:rPr lang="en-US" sz="2000" dirty="0" smtClean="0">
                        <a:latin typeface="Comic Sans MS" pitchFamily="66" charset="0"/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∀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oMath>
                    </a14:m>
                    <a:r>
                      <a:rPr lang="en-US" sz="2000" dirty="0" smtClean="0">
                        <a:latin typeface="Comic Sans MS" pitchFamily="66" charset="0"/>
                      </a:rPr>
                      <a:t> there exists an explicit 3-source extractor for entropies</a:t>
                    </a:r>
                    <a:endParaRPr lang="en-US" sz="2000" dirty="0" smtClean="0">
                      <a:solidFill>
                        <a:schemeClr val="tx1"/>
                      </a:solidFill>
                      <a:latin typeface="Comic Sans MS" pitchFamily="66" charset="0"/>
                    </a:endParaRPr>
                  </a:p>
                </p:txBody>
              </p:sp>
            </mc:Choice>
            <mc:Fallback xmlns="">
              <p:sp>
                <p:nvSpPr>
                  <p:cNvPr id="26" name="Content Placeholder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02779" y="1747007"/>
                    <a:ext cx="4456562" cy="407156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1164" t="-7692" r="-1164" b="-70513"/>
                    </a:stretch>
                  </a:blipFill>
                </p:spPr>
                <p:txBody>
                  <a:bodyPr/>
                  <a:lstStyle/>
                  <a:p>
                    <a:r>
                      <a:rPr lang="he-IL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Content Placeholder 2"/>
                <p:cNvSpPr txBox="1">
                  <a:spLocks/>
                </p:cNvSpPr>
                <p:nvPr/>
              </p:nvSpPr>
              <p:spPr>
                <a:xfrm>
                  <a:off x="622897" y="4237509"/>
                  <a:ext cx="1974431" cy="540312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en-US" sz="2000" b="1" dirty="0" smtClean="0"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22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897" y="4237509"/>
                  <a:ext cx="1974431" cy="54031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Content Placeholder 2"/>
                <p:cNvSpPr txBox="1">
                  <a:spLocks/>
                </p:cNvSpPr>
                <p:nvPr/>
              </p:nvSpPr>
              <p:spPr>
                <a:xfrm>
                  <a:off x="622896" y="4783046"/>
                  <a:ext cx="3410122" cy="604908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l" rtl="0"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𝑝𝑜𝑙𝑦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en-US" sz="2000" b="1" dirty="0" smtClean="0"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23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896" y="4783046"/>
                  <a:ext cx="3410122" cy="60490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Content Placeholder 2"/>
                <p:cNvSpPr txBox="1">
                  <a:spLocks/>
                </p:cNvSpPr>
                <p:nvPr/>
              </p:nvSpPr>
              <p:spPr>
                <a:xfrm>
                  <a:off x="622897" y="5319354"/>
                  <a:ext cx="3816424" cy="604908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l" rtl="0"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𝑝𝑜𝑙𝑦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sz="2000" b="1" i="0" smtClean="0">
                            <a:latin typeface="Cambria Math" panose="02040503050406030204" pitchFamily="18" charset="0"/>
                          </a:rPr>
                          <m:t>𝐥𝐨𝐠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⁡</m:t>
                        </m:r>
                        <m:func>
                          <m:func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000" b="1" i="0" smtClean="0">
                                <a:latin typeface="Cambria Math" panose="02040503050406030204" pitchFamily="18" charset="0"/>
                              </a:rPr>
                              <m:t>𝐥𝐨𝐠</m:t>
                            </m:r>
                          </m:fName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func>
                      </m:oMath>
                    </m:oMathPara>
                  </a14:m>
                  <a:endParaRPr lang="en-US" sz="2000" b="1" dirty="0" smtClean="0"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24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897" y="5319354"/>
                  <a:ext cx="3816424" cy="604908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ontent Placeholder 2"/>
              <p:cNvSpPr txBox="1">
                <a:spLocks/>
              </p:cNvSpPr>
              <p:nvPr/>
            </p:nvSpPr>
            <p:spPr>
              <a:xfrm>
                <a:off x="328638" y="1556792"/>
                <a:ext cx="8347817" cy="4465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  <a:latin typeface="Comic Sans MS" pitchFamily="66" charset="0"/>
                  </a:rPr>
                  <a:t>*</a:t>
                </a:r>
                <a:r>
                  <a:rPr lang="en-US" sz="2000" dirty="0" smtClean="0">
                    <a:latin typeface="Comic Sans MS" pitchFamily="66" charset="0"/>
                  </a:rPr>
                  <a:t> Existential argument requires 2 </a:t>
                </a:r>
                <a:r>
                  <a:rPr lang="en-US" sz="2000" dirty="0" smtClean="0">
                    <a:latin typeface="Comic Sans MS" pitchFamily="66" charset="0"/>
                  </a:rPr>
                  <a:t>n-bit sources </a:t>
                </a:r>
                <a:r>
                  <a:rPr lang="en-US" sz="2000" dirty="0" smtClean="0">
                    <a:latin typeface="Comic Sans MS" pitchFamily="66" charset="0"/>
                  </a:rPr>
                  <a:t>with entropy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1" dirty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b="1" dirty="0" smtClean="0">
                    <a:latin typeface="Comic Sans MS" pitchFamily="66" charset="0"/>
                  </a:rPr>
                  <a:t>.</a:t>
                </a:r>
              </a:p>
            </p:txBody>
          </p:sp>
        </mc:Choice>
        <mc:Fallback>
          <p:sp>
            <p:nvSpPr>
              <p:cNvPr id="2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38" y="1556792"/>
                <a:ext cx="8347817" cy="446540"/>
              </a:xfrm>
              <a:prstGeom prst="rect">
                <a:avLst/>
              </a:prstGeom>
              <a:blipFill rotWithShape="0">
                <a:blip r:embed="rId9"/>
                <a:stretch>
                  <a:fillRect l="-804" t="-6757" b="-1216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4247261" y="3182152"/>
                <a:ext cx="3254489" cy="4465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spcBef>
                    <a:spcPts val="0"/>
                  </a:spcBef>
                  <a:buNone/>
                </a:pPr>
                <a:r>
                  <a:rPr lang="en-US" sz="2000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 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</a:rPr>
                      <m:t>,  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1600" b="1" dirty="0">
                    <a:solidFill>
                      <a:srgbClr val="C00000"/>
                    </a:solidFill>
                    <a:latin typeface="Comic Sans MS" pitchFamily="66" charset="0"/>
                  </a:rPr>
                  <a:t> </a:t>
                </a:r>
                <a:r>
                  <a:rPr lang="en-US" sz="1600" b="1" dirty="0">
                    <a:solidFill>
                      <a:srgbClr val="7030A0"/>
                    </a:solidFill>
                    <a:latin typeface="Comic Sans MS" pitchFamily="66" charset="0"/>
                  </a:rPr>
                  <a:t>[Raz05].</a:t>
                </a:r>
                <a:endParaRPr lang="he-IL" sz="3600" b="1" dirty="0">
                  <a:solidFill>
                    <a:srgbClr val="7030A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261" y="3182152"/>
                <a:ext cx="3254489" cy="446540"/>
              </a:xfrm>
              <a:prstGeom prst="rect">
                <a:avLst/>
              </a:prstGeom>
              <a:blipFill rotWithShape="0">
                <a:blip r:embed="rId10"/>
                <a:stretch>
                  <a:fillRect b="-547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ontent Placeholder 2"/>
              <p:cNvSpPr txBox="1">
                <a:spLocks/>
              </p:cNvSpPr>
              <p:nvPr/>
            </p:nvSpPr>
            <p:spPr>
              <a:xfrm>
                <a:off x="4189759" y="3702540"/>
                <a:ext cx="3838625" cy="4465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spcBef>
                    <a:spcPts val="0"/>
                  </a:spcBef>
                  <a:buNone/>
                </a:pPr>
                <a:r>
                  <a:rPr lang="en-US" sz="2000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 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p>
                        </m:sSup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 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p>
                        </m:sSup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1600" b="1" dirty="0" smtClean="0">
                    <a:solidFill>
                      <a:srgbClr val="C00000"/>
                    </a:solidFill>
                    <a:latin typeface="Comic Sans MS" pitchFamily="66" charset="0"/>
                  </a:rPr>
                  <a:t> </a:t>
                </a: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[Li15].</a:t>
                </a:r>
                <a:endParaRPr lang="he-IL" sz="3600" b="1" dirty="0">
                  <a:solidFill>
                    <a:srgbClr val="7030A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759" y="3702540"/>
                <a:ext cx="3838625" cy="446540"/>
              </a:xfrm>
              <a:prstGeom prst="rect">
                <a:avLst/>
              </a:prstGeom>
              <a:blipFill rotWithShape="0">
                <a:blip r:embed="rId11"/>
                <a:stretch>
                  <a:fillRect b="-405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4283968" y="2144145"/>
                <a:ext cx="3528392" cy="4465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49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49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 </a:t>
                </a:r>
                <a:r>
                  <a:rPr lang="en-US" sz="12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 </a:t>
                </a: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[Bourgain05]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omic Sans MS" pitchFamily="66" charset="0"/>
                  </a:rPr>
                  <a:t>.</a:t>
                </a:r>
                <a:endParaRPr lang="he-IL" sz="3600" b="1" dirty="0">
                  <a:solidFill>
                    <a:srgbClr val="7030A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144145"/>
                <a:ext cx="3528392" cy="446540"/>
              </a:xfrm>
              <a:prstGeom prst="rect">
                <a:avLst/>
              </a:prstGeom>
              <a:blipFill rotWithShape="0">
                <a:blip r:embed="rId12"/>
                <a:stretch>
                  <a:fillRect t="-8219" b="-1369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ontent Placeholder 2"/>
          <p:cNvSpPr txBox="1">
            <a:spLocks/>
          </p:cNvSpPr>
          <p:nvPr/>
        </p:nvSpPr>
        <p:spPr>
          <a:xfrm>
            <a:off x="323528" y="2141318"/>
            <a:ext cx="8496944" cy="44654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Explicit 2-source extractors:</a:t>
            </a:r>
            <a:endParaRPr lang="he-IL" sz="3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4283968" y="2630882"/>
                <a:ext cx="2520280" cy="4465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51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 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 </a:t>
                </a: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[Raz05</a:t>
                </a:r>
                <a:r>
                  <a:rPr lang="en-US" sz="1600" b="1" dirty="0">
                    <a:solidFill>
                      <a:srgbClr val="7030A0"/>
                    </a:solidFill>
                    <a:latin typeface="Comic Sans MS" pitchFamily="66" charset="0"/>
                  </a:rPr>
                  <a:t>]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omic Sans MS" pitchFamily="66" charset="0"/>
                  </a:rPr>
                  <a:t>.</a:t>
                </a:r>
                <a:endParaRPr lang="he-IL" sz="3600" b="1" dirty="0">
                  <a:solidFill>
                    <a:srgbClr val="7030A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630882"/>
                <a:ext cx="2520280" cy="446540"/>
              </a:xfrm>
              <a:prstGeom prst="rect">
                <a:avLst/>
              </a:prstGeom>
              <a:blipFill rotWithShape="0">
                <a:blip r:embed="rId13"/>
                <a:stretch>
                  <a:fillRect t="-8219" r="-242" b="-1369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23528" y="3193167"/>
            <a:ext cx="3898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/>
            <a:r>
              <a:rPr lang="en-US" sz="2000" b="1" dirty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000" dirty="0">
                <a:latin typeface="Comic Sans MS" pitchFamily="66" charset="0"/>
              </a:rPr>
              <a:t> Explicit </a:t>
            </a:r>
            <a:r>
              <a:rPr lang="en-US" sz="2000" dirty="0" smtClean="0">
                <a:latin typeface="Comic Sans MS" pitchFamily="66" charset="0"/>
              </a:rPr>
              <a:t>3-source </a:t>
            </a:r>
            <a:r>
              <a:rPr lang="en-US" sz="2000" dirty="0">
                <a:latin typeface="Comic Sans MS" pitchFamily="66" charset="0"/>
              </a:rPr>
              <a:t>extractors:</a:t>
            </a:r>
            <a:endParaRPr lang="he-IL" sz="3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109806" y="3920346"/>
            <a:ext cx="1130094" cy="847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21626" y="3661947"/>
            <a:ext cx="2201244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/>
            <a:r>
              <a:rPr lang="en-US" sz="2000" dirty="0" smtClean="0">
                <a:latin typeface="Comic Sans MS" pitchFamily="66" charset="0"/>
              </a:rPr>
              <a:t>+ lower </a:t>
            </a:r>
            <a:r>
              <a:rPr lang="en-US" sz="2000" dirty="0" smtClean="0">
                <a:latin typeface="Comic Sans MS" pitchFamily="66" charset="0"/>
              </a:rPr>
              <a:t>exponent</a:t>
            </a:r>
          </a:p>
          <a:p>
            <a:pPr lvl="0" algn="ctr" rtl="0"/>
            <a:r>
              <a:rPr lang="en-US" sz="1400" dirty="0" smtClean="0">
                <a:latin typeface="Comic Sans MS" pitchFamily="66" charset="0"/>
              </a:rPr>
              <a:t>(12 -&gt; 5 </a:t>
            </a:r>
            <a:r>
              <a:rPr lang="en-US" sz="1400" dirty="0">
                <a:latin typeface="Comic Sans MS" pitchFamily="66" charset="0"/>
              </a:rPr>
              <a:t>I </a:t>
            </a:r>
            <a:r>
              <a:rPr lang="en-US" sz="1400" dirty="0" smtClean="0">
                <a:latin typeface="Comic Sans MS" pitchFamily="66" charset="0"/>
              </a:rPr>
              <a:t>think..)</a:t>
            </a:r>
            <a:endParaRPr lang="en-US" sz="1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58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18" grpId="0"/>
      <p:bldP spid="19" grpId="0"/>
      <p:bldP spid="28" grpId="0"/>
      <p:bldP spid="2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33397</TotalTime>
  <Words>1881</Words>
  <Application>Microsoft Office PowerPoint</Application>
  <PresentationFormat>On-screen Show (4:3)</PresentationFormat>
  <Paragraphs>524</Paragraphs>
  <Slides>37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Cambria Math</vt:lpstr>
      <vt:lpstr>Comic Sans MS</vt:lpstr>
      <vt:lpstr>Times New Roman</vt:lpstr>
      <vt:lpstr>Office Theme</vt:lpstr>
      <vt:lpstr>Local correlation breakers and applications</vt:lpstr>
      <vt:lpstr>Breaking correlations</vt:lpstr>
      <vt:lpstr>Breaking correlations</vt:lpstr>
      <vt:lpstr>Local correlation breakers (LCBs)</vt:lpstr>
      <vt:lpstr>PowerPoint Presentation</vt:lpstr>
      <vt:lpstr>Mergers with weak-seeds</vt:lpstr>
      <vt:lpstr>Mergers with weak-seeds via LCBs</vt:lpstr>
      <vt:lpstr>PowerPoint Presentation</vt:lpstr>
      <vt:lpstr>multi-source extractors</vt:lpstr>
      <vt:lpstr>PowerPoint Presentation</vt:lpstr>
      <vt:lpstr>Seeded extractors</vt:lpstr>
      <vt:lpstr>Hierarchy of independence</vt:lpstr>
      <vt:lpstr>Hierarchy of independence</vt:lpstr>
      <vt:lpstr>Hierarchy of independence</vt:lpstr>
      <vt:lpstr>Hierarchy of independence</vt:lpstr>
      <vt:lpstr>2-steps look-ahead extractors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GilCohen</dc:creator>
  <cp:lastModifiedBy>Gil</cp:lastModifiedBy>
  <cp:revision>1449</cp:revision>
  <dcterms:created xsi:type="dcterms:W3CDTF">2011-08-15T07:34:47Z</dcterms:created>
  <dcterms:modified xsi:type="dcterms:W3CDTF">2015-03-23T11:12:20Z</dcterms:modified>
</cp:coreProperties>
</file>