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564" r:id="rId3"/>
    <p:sldId id="601" r:id="rId4"/>
    <p:sldId id="600" r:id="rId5"/>
    <p:sldId id="577" r:id="rId6"/>
    <p:sldId id="602" r:id="rId7"/>
    <p:sldId id="580" r:id="rId8"/>
    <p:sldId id="607" r:id="rId9"/>
    <p:sldId id="603" r:id="rId10"/>
    <p:sldId id="579" r:id="rId11"/>
    <p:sldId id="581" r:id="rId12"/>
    <p:sldId id="584" r:id="rId13"/>
    <p:sldId id="609" r:id="rId14"/>
    <p:sldId id="591" r:id="rId15"/>
    <p:sldId id="586" r:id="rId16"/>
    <p:sldId id="590" r:id="rId17"/>
    <p:sldId id="604" r:id="rId18"/>
    <p:sldId id="592" r:id="rId19"/>
    <p:sldId id="610" r:id="rId20"/>
    <p:sldId id="597" r:id="rId21"/>
    <p:sldId id="605" r:id="rId22"/>
    <p:sldId id="598" r:id="rId23"/>
    <p:sldId id="608" r:id="rId24"/>
    <p:sldId id="599" r:id="rId25"/>
    <p:sldId id="588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C96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84380"/>
    <p:restoredTop sz="94619" autoAdjust="0"/>
  </p:normalViewPr>
  <p:slideViewPr>
    <p:cSldViewPr>
      <p:cViewPr>
        <p:scale>
          <a:sx n="60" d="100"/>
          <a:sy n="60" d="100"/>
        </p:scale>
        <p:origin x="-2112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898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א'/אדר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5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10" Type="http://schemas.openxmlformats.org/officeDocument/2006/relationships/image" Target="../media/image23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0.png"/><Relationship Id="rId7" Type="http://schemas.openxmlformats.org/officeDocument/2006/relationships/image" Target="../media/image42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0.png"/><Relationship Id="rId5" Type="http://schemas.openxmlformats.org/officeDocument/2006/relationships/image" Target="../media/image400.png"/><Relationship Id="rId4" Type="http://schemas.openxmlformats.org/officeDocument/2006/relationships/image" Target="../media/image39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82911"/>
            <a:ext cx="8856984" cy="1470025"/>
          </a:xfrm>
        </p:spPr>
        <p:txBody>
          <a:bodyPr>
            <a:noAutofit/>
          </a:bodyPr>
          <a:lstStyle/>
          <a:p>
            <a:pPr rtl="0"/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</a:rPr>
              <a:t>PRG </a:t>
            </a:r>
            <a:r>
              <a:rPr lang="en-US" sz="4000" b="1" dirty="0">
                <a:solidFill>
                  <a:srgbClr val="7030A0"/>
                </a:solidFill>
                <a:latin typeface="Comic Sans MS" pitchFamily="66" charset="0"/>
              </a:rPr>
              <a:t>for Low Degree Polynomials </a:t>
            </a:r>
            <a:r>
              <a:rPr lang="en-US" sz="4000" b="1" dirty="0" smtClean="0">
                <a:solidFill>
                  <a:srgbClr val="7030A0"/>
                </a:solidFill>
                <a:latin typeface="Comic Sans MS" pitchFamily="66" charset="0"/>
              </a:rPr>
              <a:t>from AG-Codes</a:t>
            </a:r>
            <a:endParaRPr lang="he-IL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429000"/>
            <a:ext cx="3600400" cy="576064"/>
          </a:xfrm>
        </p:spPr>
        <p:txBody>
          <a:bodyPr wrap="square">
            <a:noAutofit/>
          </a:bodyPr>
          <a:lstStyle/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Gil Cohen</a:t>
            </a: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107631"/>
            <a:ext cx="1944216" cy="1496507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11560" y="3933056"/>
            <a:ext cx="7776864" cy="576064"/>
          </a:xfrm>
          <a:prstGeom prst="rect">
            <a:avLst/>
          </a:prstGeom>
        </p:spPr>
        <p:txBody>
          <a:bodyPr vert="horz" wrap="square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rtl="0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Joint work with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Amnon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Ta-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Shma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rtl="0"/>
            <a:endParaRPr lang="en-US" sz="2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87810" y="3417125"/>
            <a:ext cx="8064896" cy="2316131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Bogdanov’s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Reduction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Want PRG: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𝑫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 ~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𝑼</m:t>
                        </m:r>
                      </m:e>
                    </m:d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95442" y="2391271"/>
                <a:ext cx="8125030" cy="6648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Easier HSG: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𝑫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δ</m:t>
                    </m:r>
                  </m:oMath>
                </a14:m>
                <a:endParaRPr lang="en-US" sz="2400" b="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42" y="2391271"/>
                <a:ext cx="8125030" cy="664862"/>
              </a:xfrm>
              <a:prstGeom prst="rect">
                <a:avLst/>
              </a:prstGeom>
              <a:blipFill rotWithShape="1">
                <a:blip r:embed="rId3"/>
                <a:stretch>
                  <a:fillRect l="-1125" b="-275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9948" y="3524815"/>
                <a:ext cx="769847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rgbClr val="C96009"/>
                    </a:solidFill>
                    <a:latin typeface="Comic Sans MS" pitchFamily="66" charset="0"/>
                  </a:rPr>
                  <a:t>Theorem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[Bogdanov05]</a:t>
                </a:r>
                <a:r>
                  <a:rPr lang="en-US" sz="2400" dirty="0" smtClean="0">
                    <a:solidFill>
                      <a:srgbClr val="C96009"/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 PRG for degree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polynomials can be efficiently constructed given a HSG for degree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b="0" dirty="0" smtClean="0">
                    <a:solidFill>
                      <a:prstClr val="black"/>
                    </a:solidFill>
                    <a:latin typeface="Comic Sans MS" pitchFamily="66" charset="0"/>
                  </a:rPr>
                  <a:t> polynomials.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48" y="3524815"/>
                <a:ext cx="7698475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1188" t="-4061" r="-1267" b="-111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3568" y="5108991"/>
                <a:ext cx="769847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The reduction “multiplies” the field size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b="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108991"/>
                <a:ext cx="769847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88" t="-9211" b="-30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8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10647" y="5013176"/>
            <a:ext cx="6840760" cy="705424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Linear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01824" y="3212976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Rate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/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3212976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123728" y="1877085"/>
            <a:ext cx="13681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Oval 4"/>
          <p:cNvSpPr/>
          <p:nvPr/>
        </p:nvSpPr>
        <p:spPr>
          <a:xfrm>
            <a:off x="5220072" y="1543575"/>
            <a:ext cx="2160240" cy="181914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Freeform 3"/>
          <p:cNvSpPr/>
          <p:nvPr/>
        </p:nvSpPr>
        <p:spPr>
          <a:xfrm>
            <a:off x="3657600" y="1949500"/>
            <a:ext cx="1472540" cy="315078"/>
          </a:xfrm>
          <a:custGeom>
            <a:avLst/>
            <a:gdLst>
              <a:gd name="connsiteX0" fmla="*/ 0 w 1472540"/>
              <a:gd name="connsiteY0" fmla="*/ 315078 h 315078"/>
              <a:gd name="connsiteX1" fmla="*/ 771896 w 1472540"/>
              <a:gd name="connsiteY1" fmla="*/ 6320 h 315078"/>
              <a:gd name="connsiteX2" fmla="*/ 1472540 w 1472540"/>
              <a:gd name="connsiteY2" fmla="*/ 136948 h 315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2540" h="315078">
                <a:moveTo>
                  <a:pt x="0" y="315078"/>
                </a:moveTo>
                <a:cubicBezTo>
                  <a:pt x="263236" y="175543"/>
                  <a:pt x="526473" y="36008"/>
                  <a:pt x="771896" y="6320"/>
                </a:cubicBezTo>
                <a:cubicBezTo>
                  <a:pt x="1017319" y="-23368"/>
                  <a:pt x="1244929" y="56790"/>
                  <a:pt x="1472540" y="136948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094584" y="1562217"/>
            <a:ext cx="405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63688" y="1543576"/>
                <a:ext cx="936104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543576"/>
                <a:ext cx="936104" cy="490840"/>
              </a:xfrm>
              <a:prstGeom prst="rect">
                <a:avLst/>
              </a:prstGeom>
              <a:blipFill rotWithShape="1"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948264" y="1484784"/>
                <a:ext cx="936104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484784"/>
                <a:ext cx="936104" cy="490840"/>
              </a:xfrm>
              <a:prstGeom prst="rect">
                <a:avLst/>
              </a:prstGeom>
              <a:blipFill rotWithShape="1"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 flipH="1">
            <a:off x="5724128" y="2029485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10"/>
          <p:cNvSpPr/>
          <p:nvPr/>
        </p:nvSpPr>
        <p:spPr>
          <a:xfrm flipH="1">
            <a:off x="6336208" y="190361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/>
          <p:nvPr/>
        </p:nvSpPr>
        <p:spPr>
          <a:xfrm flipH="1">
            <a:off x="6804248" y="222766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Oval 12"/>
          <p:cNvSpPr/>
          <p:nvPr/>
        </p:nvSpPr>
        <p:spPr>
          <a:xfrm flipH="1">
            <a:off x="5364088" y="255171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 flipH="1">
            <a:off x="5976168" y="247968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Oval 14"/>
          <p:cNvSpPr/>
          <p:nvPr/>
        </p:nvSpPr>
        <p:spPr>
          <a:xfrm flipH="1">
            <a:off x="6588224" y="265971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Oval 15"/>
          <p:cNvSpPr/>
          <p:nvPr/>
        </p:nvSpPr>
        <p:spPr>
          <a:xfrm flipH="1">
            <a:off x="6156176" y="301975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/>
          <p:cNvSpPr/>
          <p:nvPr/>
        </p:nvSpPr>
        <p:spPr>
          <a:xfrm flipH="1">
            <a:off x="6048176" y="161558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 flipH="1">
            <a:off x="6384466" y="231191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Oval 18"/>
          <p:cNvSpPr/>
          <p:nvPr/>
        </p:nvSpPr>
        <p:spPr>
          <a:xfrm flipH="1">
            <a:off x="6912272" y="291172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19"/>
          <p:cNvSpPr/>
          <p:nvPr/>
        </p:nvSpPr>
        <p:spPr>
          <a:xfrm flipH="1">
            <a:off x="7164288" y="25516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 flipH="1">
            <a:off x="6804248" y="179561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 flipH="1">
            <a:off x="5724128" y="287573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07318" y="3777165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Distance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≠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/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8" y="3777165"/>
                <a:ext cx="732656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248" t="-9333" b="-32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07318" y="4376979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Want to maximize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simultaneously. 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8" y="4376979"/>
                <a:ext cx="732656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01824" y="5157192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[Singleton64]</a:t>
                </a:r>
                <a:r>
                  <a:rPr lang="en-US" sz="2400" b="1" dirty="0">
                    <a:solidFill>
                      <a:srgbClr val="C96009"/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𝑜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5157192"/>
                <a:ext cx="732656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611560" y="5901022"/>
            <a:ext cx="6840760" cy="705424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702737" y="5925121"/>
                <a:ext cx="7326560" cy="675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Theorem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[Plotkin60]</a:t>
                </a:r>
                <a:r>
                  <a:rPr lang="en-US" sz="2400" b="1" dirty="0" smtClean="0">
                    <a:solidFill>
                      <a:srgbClr val="C96009"/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𝛿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𝑜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37" y="5925121"/>
                <a:ext cx="7326560" cy="675954"/>
              </a:xfrm>
              <a:prstGeom prst="rect">
                <a:avLst/>
              </a:prstGeom>
              <a:blipFill rotWithShape="1">
                <a:blip r:embed="rId8"/>
                <a:stretch>
                  <a:fillRect l="-1248" b="-270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49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" grpId="0" animBg="1"/>
      <p:bldP spid="5" grpId="0" animBg="1"/>
      <p:bldP spid="4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HSG for d=1 from Linear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: 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  <a:blipFill rotWithShape="1">
                <a:blip r:embed="rId2"/>
                <a:stretch>
                  <a:fillRect l="-1341" t="-3571" b="-226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84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95536" y="3057085"/>
                <a:ext cx="43924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57085"/>
                <a:ext cx="439248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50"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5536" y="3789040"/>
                <a:ext cx="44644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𝑫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𝛿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~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89040"/>
                <a:ext cx="446449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10" b="-18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00" y="4995430"/>
            <a:ext cx="3968459" cy="15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97" y="3734519"/>
            <a:ext cx="1819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44008" y="3068960"/>
                <a:ext cx="34563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68960"/>
                <a:ext cx="345638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2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35" grpId="0"/>
      <p:bldP spid="3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1702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Where does the Idea Break for d&gt;1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: 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  <a:blipFill rotWithShape="1">
                <a:blip r:embed="rId2"/>
                <a:stretch>
                  <a:fillRect l="-1341" t="-3571" b="-226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84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95536" y="3057085"/>
                <a:ext cx="43924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57085"/>
                <a:ext cx="4392488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250"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95536" y="3789040"/>
                <a:ext cx="446449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𝑫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≤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𝛿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 ~ 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</m:func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89040"/>
                <a:ext cx="446449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10" b="-18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00" y="4995430"/>
            <a:ext cx="3968459" cy="15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97" y="3734519"/>
            <a:ext cx="1819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44008" y="3068960"/>
                <a:ext cx="34563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+⋯+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3068960"/>
                <a:ext cx="3456384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1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: 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~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𝒃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𝑟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7272808" cy="509178"/>
              </a:xfrm>
              <a:prstGeom prst="rect">
                <a:avLst/>
              </a:prstGeom>
              <a:blipFill rotWithShape="1">
                <a:blip r:embed="rId2"/>
                <a:stretch>
                  <a:fillRect l="-1341" t="-3571" b="-2261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+⋯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6" y="2360755"/>
                <a:ext cx="546622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84" t="-9211" b="-30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95536" y="3057085"/>
                <a:ext cx="7416824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b>
                                      <m:r>
                                        <a:rPr lang="en-US" sz="24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⋅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+⋯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57085"/>
                <a:ext cx="7416824" cy="5091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95536" y="3789040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What is the meaning of 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multiplying</a:t>
            </a:r>
            <a:r>
              <a:rPr lang="en-US" sz="24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omic Sans MS" pitchFamily="66" charset="0"/>
              </a:rPr>
              <a:t>codewords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?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97" y="3734519"/>
            <a:ext cx="1819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00" y="4995430"/>
            <a:ext cx="3968459" cy="15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1702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Where does the Idea Break for d&gt;1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2316591"/>
            <a:ext cx="2808311" cy="108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Evaluation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536" y="162880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Treat message as a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function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and evaluate it on wisely chosen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places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5" y="2564904"/>
            <a:ext cx="5184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C96009"/>
                </a:solidFill>
                <a:latin typeface="Comic Sans MS" pitchFamily="66" charset="0"/>
              </a:rPr>
              <a:t>Example: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[ReedSolomon60]</a:t>
            </a:r>
            <a:r>
              <a:rPr lang="en-US" sz="2400" b="1" dirty="0" smtClean="0">
                <a:solidFill>
                  <a:srgbClr val="C96009"/>
                </a:solidFill>
                <a:latin typeface="Comic Sans MS" pitchFamily="66" charset="0"/>
              </a:rPr>
              <a:t>.</a:t>
            </a:r>
            <a:endParaRPr lang="en-US" sz="2400" b="1" dirty="0">
              <a:solidFill>
                <a:srgbClr val="C96009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5536" y="3164718"/>
                <a:ext cx="6192688" cy="490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Fix distinct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and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64718"/>
                <a:ext cx="6192688" cy="490199"/>
              </a:xfrm>
              <a:prstGeom prst="rect">
                <a:avLst/>
              </a:prstGeom>
              <a:blipFill rotWithShape="1">
                <a:blip r:embed="rId4"/>
                <a:stretch>
                  <a:fillRect l="-1575" t="-8642" b="-222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5536" y="3764532"/>
                <a:ext cx="5184577" cy="490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𝑞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764532"/>
                <a:ext cx="5184577" cy="490840"/>
              </a:xfrm>
              <a:prstGeom prst="rect">
                <a:avLst/>
              </a:prstGeom>
              <a:blipFill rotWithShape="1">
                <a:blip r:embed="rId5"/>
                <a:stretch>
                  <a:fillRect l="-1882" t="-8750" b="-2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5536" y="4400955"/>
                <a:ext cx="5184577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Let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</m:acc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400955"/>
                <a:ext cx="5184577" cy="468205"/>
              </a:xfrm>
              <a:prstGeom prst="rect">
                <a:avLst/>
              </a:prstGeom>
              <a:blipFill rotWithShape="1">
                <a:blip r:embed="rId6"/>
                <a:stretch>
                  <a:fillRect l="-1882" t="-10390" b="-285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5536" y="5008054"/>
                <a:ext cx="5184577" cy="5091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,…,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008054"/>
                <a:ext cx="5184577" cy="50917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514" y="3800915"/>
            <a:ext cx="19240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31918" y="5694347"/>
                <a:ext cx="518457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Linear, and achieves the Singleton Bound over large fields (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𝑞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).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18" y="5694347"/>
                <a:ext cx="5184577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1882" t="-5882" r="-1765" b="-16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197" y="3734519"/>
            <a:ext cx="18192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3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6" grpId="0"/>
      <p:bldP spid="15" grpId="0"/>
      <p:bldP spid="17" grpId="0"/>
      <p:bldP spid="18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Evaluation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536" y="2636912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Reed-Solomon – </a:t>
            </a:r>
            <a:r>
              <a:rPr lang="en-US" sz="2400" dirty="0" err="1">
                <a:solidFill>
                  <a:prstClr val="black"/>
                </a:solidFill>
                <a:latin typeface="Comic Sans MS" pitchFamily="66" charset="0"/>
              </a:rPr>
              <a:t>univariate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 polynomials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5" y="3284984"/>
            <a:ext cx="8436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Reed-Muller – multivariate bounded degree polynomials.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6" y="393305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AG codes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[Goppa81]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– polynomials will only get you so far…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162880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Treat message as a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function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and evaluate it on wisely chosen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places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latin typeface="Comic Sans MS" panose="030F0702030302020204" pitchFamily="66" charset="0"/>
              </a:rPr>
              <a:t>PRGs.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PRGs for low degree polynomials.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7981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Constructing a PRG for degree d=1 via linear codes.</a:t>
            </a:r>
            <a:endParaRPr lang="en-US" sz="2400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</a:t>
            </a:r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?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Algebraic Geometry codes to the rescue !</a:t>
            </a:r>
            <a:endParaRPr lang="en-US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Proof idea.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AG Codes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[Goppa81]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732412" y="5733256"/>
                <a:ext cx="1152128" cy="490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412" y="5733256"/>
                <a:ext cx="1152128" cy="490199"/>
              </a:xfrm>
              <a:prstGeom prst="rect">
                <a:avLst/>
              </a:prstGeom>
              <a:blipFill rotWithShape="1">
                <a:blip r:embed="rId2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2412" y="4509120"/>
                <a:ext cx="1152128" cy="490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412" y="4509120"/>
                <a:ext cx="1152128" cy="490199"/>
              </a:xfrm>
              <a:prstGeom prst="rect">
                <a:avLst/>
              </a:prstGeom>
              <a:blipFill rotWithShape="1">
                <a:blip r:embed="rId3"/>
                <a:stretch>
                  <a:fillRect l="-1058" b="-62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87173" y="4549100"/>
                <a:ext cx="18002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173" y="4549100"/>
                <a:ext cx="18002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endCxn id="17" idx="0"/>
          </p:cNvCxnSpPr>
          <p:nvPr/>
        </p:nvCxnSpPr>
        <p:spPr>
          <a:xfrm>
            <a:off x="4308476" y="4984968"/>
            <a:ext cx="0" cy="7482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9552" y="1400901"/>
            <a:ext cx="8064896" cy="2565457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/>
          <p:cNvSpPr/>
          <p:nvPr/>
        </p:nvSpPr>
        <p:spPr>
          <a:xfrm>
            <a:off x="641690" y="1508591"/>
            <a:ext cx="7698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[Goppa81]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There is a general way of constructing a linear valuation code from any algebraic function field.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941" y="2958043"/>
            <a:ext cx="7698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The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distance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and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rate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are determined by the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genus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of the function field.</a:t>
            </a:r>
          </a:p>
        </p:txBody>
      </p:sp>
    </p:spTree>
    <p:extLst>
      <p:ext uri="{BB962C8B-B14F-4D97-AF65-F5344CB8AC3E}">
        <p14:creationId xmlns:p14="http://schemas.microsoft.com/office/powerpoint/2010/main" val="38805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3" grpId="0"/>
      <p:bldP spid="34" grpId="0" animBg="1"/>
      <p:bldP spid="3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AG Codes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[Goppa81]</a:t>
            </a:r>
            <a:endParaRPr lang="he-IL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283968" y="1994064"/>
                <a:ext cx="453650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Rational functions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from an appropriate vector space (the Riemann-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Roch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space).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994064"/>
                <a:ext cx="4536504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2151" t="-4061" r="-2016" b="-1066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80728"/>
            <a:ext cx="1570660" cy="10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88" y="1376393"/>
            <a:ext cx="693682" cy="44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837367" y="1383159"/>
            <a:ext cx="1614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AG Codes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15615" y="1376393"/>
            <a:ext cx="2376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Reed Solomon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51520" y="1988840"/>
                <a:ext cx="3600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Functions are spanned by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36004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538" t="-5839" r="-2538" b="-160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1520" y="3433565"/>
                <a:ext cx="3816424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arbitrarily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chosen evaluation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33565"/>
                <a:ext cx="3816424" cy="859531"/>
              </a:xfrm>
              <a:prstGeom prst="rect">
                <a:avLst/>
              </a:prstGeom>
              <a:blipFill rotWithShape="1">
                <a:blip r:embed="rId6"/>
                <a:stretch>
                  <a:fillRect l="-2396" t="-5674" r="-2556" b="-1276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83968" y="3429000"/>
                <a:ext cx="4536504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carefully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chosen evaluation points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429000"/>
                <a:ext cx="4536504" cy="859531"/>
              </a:xfrm>
              <a:prstGeom prst="rect">
                <a:avLst/>
              </a:prstGeom>
              <a:blipFill rotWithShape="1">
                <a:blip r:embed="rId7"/>
                <a:stretch>
                  <a:fillRect l="-2151" t="-5714" r="-2016" b="-1285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139952" y="1613991"/>
            <a:ext cx="0" cy="5055369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1520" y="4585693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Degree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83968" y="4581128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Valuation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51520" y="5127575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deg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⋅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deg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deg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127575"/>
                <a:ext cx="381642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278"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51520" y="5703639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Distinct degrees implies linear independence.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83968" y="5127575"/>
                <a:ext cx="38164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⋅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𝑔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127575"/>
                <a:ext cx="381642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283968" y="5694347"/>
            <a:ext cx="4104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Distinct valuations implies linear independence.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4" grpId="0"/>
      <p:bldP spid="15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latin typeface="Comic Sans MS" panose="030F0702030302020204" pitchFamily="66" charset="0"/>
              </a:rPr>
              <a:t>PRGs.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PRGs for low degree polynomials.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7836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Constructing a PRG for degree d=1 via linear codes.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 ?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Algebraic Geometry codes to the rescue !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Proof idea.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2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Garcia-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Stichtenoth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Tower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56792"/>
            <a:ext cx="2808312" cy="27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539552" y="1634037"/>
            <a:ext cx="4536504" cy="1578939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611560" y="1810086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Theorem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[GarciaStichtenoth96]</a:t>
            </a:r>
            <a:r>
              <a:rPr lang="en-US" sz="2400" dirty="0" smtClean="0">
                <a:solidFill>
                  <a:srgbClr val="C96009"/>
                </a:solidFill>
                <a:latin typeface="Comic Sans MS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71600" y="2395442"/>
                <a:ext cx="3375992" cy="673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0"/>
                <a:r>
                  <a:rPr lang="en-US" sz="2400" dirty="0" smtClean="0">
                    <a:solidFill>
                      <a:srgbClr val="C96009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≥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</m:rad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395442"/>
                <a:ext cx="3375992" cy="6735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67544" y="3645024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Exponential improvement over the probabilistic construction 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[GilbertVarshamov57]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67544" y="5013176"/>
                <a:ext cx="7164796" cy="675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Recall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Plotkin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bound: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𝜌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𝛿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≤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1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𝛿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𝑜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13176"/>
                <a:ext cx="7164796" cy="675954"/>
              </a:xfrm>
              <a:prstGeom prst="rect">
                <a:avLst/>
              </a:prstGeom>
              <a:blipFill rotWithShape="1">
                <a:blip r:embed="rId4"/>
                <a:stretch>
                  <a:fillRect l="-1362" b="-270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67544" y="5877272"/>
            <a:ext cx="7164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Best one can do with AG codes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[DrinfeldVladut83]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7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9" grpId="0"/>
      <p:bldP spid="21" grpId="0"/>
      <p:bldP spid="24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latin typeface="Comic Sans MS" panose="030F0702030302020204" pitchFamily="66" charset="0"/>
              </a:rPr>
              <a:t>PRGs.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PRGs for low degree polynomials.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7981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Constructing a PRG for degree d=1 via linear codes.</a:t>
            </a:r>
            <a:endParaRPr lang="en-US" sz="2400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Algebraic Geometry codes to the rescue.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Proof idea.</a:t>
            </a:r>
            <a:endParaRPr lang="en-US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HSG from AG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5536" y="2852936"/>
                <a:ext cx="54006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𝑫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+⋯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54006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016" b="-1842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1916" y="2256746"/>
                <a:ext cx="54662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+⋯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6" y="2256746"/>
                <a:ext cx="546622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84" t="-9211" b="-3026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704141" y="2809060"/>
                <a:ext cx="2928578" cy="524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+⋯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141" y="2809060"/>
                <a:ext cx="2928578" cy="5241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95536" y="1628800"/>
                <a:ext cx="84249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: sample a “valid” place P and 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628800"/>
                <a:ext cx="842493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5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5536" y="3419509"/>
                <a:ext cx="8424936" cy="5241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/>
                              </m:sSubSup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419509"/>
                <a:ext cx="8424936" cy="52418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5536" y="4181980"/>
                <a:ext cx="842493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Each monomial induces a linear combination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’s.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81980"/>
                <a:ext cx="8424936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15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95536" y="475804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We want these combinations to be pairwise distinct so to avoid cancelations.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5536" y="5733256"/>
                <a:ext cx="842493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Choosing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’s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(and corresponding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’s) at random will do. Now –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derandomize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(requires fairly standard ideas).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733256"/>
                <a:ext cx="8424936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1158" t="-5839" r="-1085" b="-1532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93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  <p:bldP spid="11" grpId="0"/>
      <p:bldP spid="13" grpId="0"/>
      <p:bldP spid="14" grpId="0"/>
      <p:bldP spid="8" grpId="0"/>
      <p:bldP spid="10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HSG from AG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7810" y="1628800"/>
            <a:ext cx="8064896" cy="4608512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9948" y="1736490"/>
                <a:ext cx="769847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rgbClr val="C96009"/>
                    </a:solidFill>
                    <a:latin typeface="Comic Sans MS" pitchFamily="66" charset="0"/>
                  </a:rPr>
                  <a:t>Main Result</a:t>
                </a:r>
                <a:r>
                  <a:rPr lang="en-US" sz="2400" dirty="0" smtClean="0">
                    <a:solidFill>
                      <a:srgbClr val="C96009"/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There exists a HSG for degree d polynomials over fields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, that uses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b="0" dirty="0" smtClean="0">
                    <a:solidFill>
                      <a:prstClr val="black"/>
                    </a:solidFill>
                    <a:latin typeface="Comic Sans MS" pitchFamily="66" charset="0"/>
                  </a:rPr>
                  <a:t> random bits. In fact, a random sub-code, with a proper dimension, of any good AG code will do.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48" y="1736490"/>
                <a:ext cx="7698475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188" t="-3113" r="-1267" b="-81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5443" y="3668831"/>
                <a:ext cx="7698475" cy="837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Running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time is polynomial in the number of monomials (worst case,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43" y="3668831"/>
                <a:ext cx="7698475" cy="837537"/>
              </a:xfrm>
              <a:prstGeom prst="rect">
                <a:avLst/>
              </a:prstGeom>
              <a:blipFill rotWithShape="1">
                <a:blip r:embed="rId3"/>
                <a:stretch>
                  <a:fillRect l="-1188" t="-5839" r="-1267" b="-1678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83568" y="4676943"/>
            <a:ext cx="7698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Better understanding of the computational aspect of algebraic function field may lead to running-time logarithmic in the number of monomials.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ular Callout 2"/>
              <p:cNvSpPr/>
              <p:nvPr/>
            </p:nvSpPr>
            <p:spPr>
              <a:xfrm>
                <a:off x="683568" y="3594618"/>
                <a:ext cx="5112568" cy="2138638"/>
              </a:xfrm>
              <a:prstGeom prst="wedgeRoundRectCallout">
                <a:avLst>
                  <a:gd name="adj1" fmla="val 40001"/>
                  <a:gd name="adj2" fmla="val -101861"/>
                  <a:gd name="adj3" fmla="val 16667"/>
                </a:avLst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2000" dirty="0" smtClean="0">
                    <a:latin typeface="Comic Sans MS" panose="030F0702030302020204" pitchFamily="66" charset="0"/>
                  </a:rPr>
                  <a:t>Slightly weaker than </a:t>
                </a:r>
                <a:r>
                  <a:rPr lang="en-US" sz="1600" b="1" dirty="0" smtClean="0">
                    <a:latin typeface="Comic Sans MS" panose="030F0702030302020204" pitchFamily="66" charset="0"/>
                  </a:rPr>
                  <a:t>[GX13]</a:t>
                </a:r>
                <a:r>
                  <a:rPr lang="en-US" sz="2000" dirty="0" smtClean="0">
                    <a:latin typeface="Comic Sans MS" panose="030F0702030302020204" pitchFamily="66" charset="0"/>
                  </a:rPr>
                  <a:t>, which require field size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000" dirty="0" smtClean="0">
                    <a:latin typeface="Comic Sans MS" panose="030F0702030302020204" pitchFamily="66" charset="0"/>
                  </a:rPr>
                  <a:t>. On the positive side, a straightforward, mathematically cleaner construction.</a:t>
                </a:r>
                <a:endParaRPr lang="he-IL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94618"/>
                <a:ext cx="5112568" cy="2138638"/>
              </a:xfrm>
              <a:prstGeom prst="wedgeRoundRectCallout">
                <a:avLst>
                  <a:gd name="adj1" fmla="val 40001"/>
                  <a:gd name="adj2" fmla="val -101861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0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" grpId="0" animBg="1"/>
      <p:bldP spid="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Open Problems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536" y="162880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Obtain a PRG with optimal seed length. Perhaps by bypassing 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Bogdanov’s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reduction.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6" y="2751311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Strongly explicit constructions of Riemann-</a:t>
            </a:r>
            <a:r>
              <a:rPr lang="en-US" sz="2400" dirty="0" err="1" smtClean="0">
                <a:solidFill>
                  <a:prstClr val="black"/>
                </a:solidFill>
                <a:latin typeface="Comic Sans MS" pitchFamily="66" charset="0"/>
              </a:rPr>
              <a:t>Roch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spaces.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6" y="3501008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Other applications of our method.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5536" y="5055567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Applications of PRG for low degree polynomials.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5536" y="4263479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Break the log(n) barrier for constant size fields.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535039"/>
            <a:ext cx="8856984" cy="1470025"/>
          </a:xfrm>
        </p:spPr>
        <p:txBody>
          <a:bodyPr>
            <a:noAutofit/>
          </a:bodyPr>
          <a:lstStyle/>
          <a:p>
            <a:pPr rtl="0"/>
            <a:r>
              <a:rPr lang="en-US" sz="6000" b="1" dirty="0" smtClean="0">
                <a:solidFill>
                  <a:srgbClr val="7030A0"/>
                </a:solidFill>
                <a:latin typeface="Comic Sans MS" pitchFamily="66" charset="0"/>
              </a:rPr>
              <a:t>Thank you for your attention !</a:t>
            </a:r>
            <a:endParaRPr lang="he-IL" sz="6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PRGs.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PRGs for low degree polynomials.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7909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Constructing a PRG for degree d=1 via linear codes.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 ?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Algebraic Geometry codes to the rescue !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Proof idea.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Pseudorandom Generators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824" y="1599183"/>
            <a:ext cx="7326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For (an interesting) class of functions </a:t>
            </a:r>
            <a:r>
              <a:rPr lang="en-US" sz="2400" b="1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, find a distribution </a:t>
            </a:r>
            <a:r>
              <a:rPr lang="en-US" sz="2400" b="1" dirty="0" smtClean="0">
                <a:solidFill>
                  <a:prstClr val="black"/>
                </a:solidFill>
                <a:latin typeface="Comic Sans MS" pitchFamily="66" charset="0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such that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989856" y="2670011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1)</a:t>
                </a:r>
                <a:r>
                  <a:rPr lang="en-US" sz="2400" b="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fools </a:t>
                </a:r>
                <a:r>
                  <a:rPr lang="en-US" sz="2400" b="1" dirty="0">
                    <a:solidFill>
                      <a:prstClr val="black"/>
                    </a:solidFill>
                    <a:latin typeface="Comic Sans MS" pitchFamily="66" charset="0"/>
                  </a:rPr>
                  <a:t>C</a:t>
                </a:r>
                <a:r>
                  <a:rPr lang="en-US" sz="2400" b="0" dirty="0" smtClean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- </a:t>
                </a:r>
                <a:r>
                  <a:rPr lang="en-US" sz="2400" b="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∀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,  f(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) ~ f(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U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).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56" y="2670011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983475" y="3255367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2)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mic Sans MS" pitchFamily="66" charset="0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can be sampled </a:t>
            </a:r>
            <a:r>
              <a:rPr lang="en-US" sz="2400" u="sng" dirty="0" smtClean="0">
                <a:solidFill>
                  <a:prstClr val="black"/>
                </a:solidFill>
                <a:latin typeface="Comic Sans MS" pitchFamily="66" charset="0"/>
              </a:rPr>
              <a:t>efficiently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7094" y="3840723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3)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mic Sans MS" pitchFamily="66" charset="0"/>
              </a:rPr>
              <a:t>D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can be sampled using </a:t>
            </a:r>
            <a:r>
              <a:rPr lang="en-US" sz="2400" u="sng" dirty="0" smtClean="0">
                <a:solidFill>
                  <a:prstClr val="black"/>
                </a:solidFill>
                <a:latin typeface="Comic Sans MS" pitchFamily="66" charset="0"/>
              </a:rPr>
              <a:t>few random bits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07318" y="5478323"/>
                <a:ext cx="811864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(1) + (3):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∀</m:t>
                    </m:r>
                  </m:oMath>
                </a14:m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∃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u="sng" dirty="0" smtClean="0">
                    <a:solidFill>
                      <a:prstClr val="black"/>
                    </a:solidFill>
                    <a:latin typeface="Comic Sans MS" pitchFamily="66" charset="0"/>
                  </a:rPr>
                  <a:t>inefficiently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sampleable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D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, that can be sampled using O(log </a:t>
                </a:r>
                <a:r>
                  <a:rPr lang="en-US" sz="2400" dirty="0" err="1" smtClean="0">
                    <a:solidFill>
                      <a:prstClr val="black"/>
                    </a:solidFill>
                    <a:latin typeface="Comic Sans MS" pitchFamily="66" charset="0"/>
                  </a:rPr>
                  <a:t>log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|</a:t>
                </a:r>
                <a:r>
                  <a:rPr lang="en-US" sz="2400" b="1" dirty="0" smtClean="0">
                    <a:solidFill>
                      <a:prstClr val="black"/>
                    </a:solidFill>
                    <a:latin typeface="Comic Sans MS" pitchFamily="66" charset="0"/>
                  </a:rPr>
                  <a:t>C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|) random bits.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18" y="5478323"/>
                <a:ext cx="8118648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126" t="-5882" b="-1617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01824" y="4839543"/>
            <a:ext cx="8118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(1) + (2): </a:t>
            </a:r>
            <a:r>
              <a:rPr lang="en-US" sz="2400" b="1" dirty="0" smtClean="0">
                <a:latin typeface="Comic Sans MS" pitchFamily="66" charset="0"/>
              </a:rPr>
              <a:t>D</a:t>
            </a:r>
            <a:r>
              <a:rPr lang="en-US" sz="2400" dirty="0" smtClean="0">
                <a:latin typeface="Comic Sans MS" pitchFamily="66" charset="0"/>
              </a:rPr>
              <a:t> = </a:t>
            </a:r>
            <a:r>
              <a:rPr lang="en-US" sz="2400" b="1" dirty="0" smtClean="0">
                <a:latin typeface="Comic Sans MS" pitchFamily="66" charset="0"/>
              </a:rPr>
              <a:t>U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8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40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Pseudorandom Generators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824" y="1599183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Interesting classes to fool: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9856" y="2348880"/>
            <a:ext cx="235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P/poly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83475" y="2934236"/>
            <a:ext cx="14282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ROBP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7094" y="4041447"/>
            <a:ext cx="3018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Linear functions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9808" y="2348880"/>
            <a:ext cx="1665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 = BPP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38936" y="2895327"/>
            <a:ext cx="1665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L</a:t>
            </a:r>
            <a:r>
              <a:rPr lang="en-US" sz="2400" b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= BPL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00" y="3501008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Low degree polynomials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11681" y="3471391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prstClr val="black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20809" y="4047455"/>
            <a:ext cx="3015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Many applications !</a:t>
            </a:r>
          </a:p>
          <a:p>
            <a:pPr algn="l" rtl="0"/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Mainly due to Fourier analysis</a:t>
            </a:r>
            <a:endParaRPr lang="en-US" sz="24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9" grpId="0"/>
      <p:bldP spid="10" grpId="0"/>
      <p:bldP spid="12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latin typeface="Comic Sans MS" panose="030F0702030302020204" pitchFamily="66" charset="0"/>
              </a:rPr>
              <a:t>PRGs.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PRGs for low degree polynomials.</a:t>
            </a: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8197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Constructing a PRG for degree d=1 via linear codes.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 ?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Algebraic Geometry codes to the rescue !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Proof idea.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Fooling Low Degree Polynomials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Trivial: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random field elements.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1599183"/>
                <a:ext cx="732656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48" t="-10526" b="-2894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01824" y="2319263"/>
                <a:ext cx="7902624" cy="8771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Probabilistic construction (optimal) :</a:t>
                </a:r>
              </a:p>
              <a:p>
                <a:pPr algn="just" rtl="0"/>
                <a:endParaRPr lang="en-US" sz="300" b="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just" rtl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random field elements.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2319263"/>
                <a:ext cx="7902624" cy="877163"/>
              </a:xfrm>
              <a:prstGeom prst="rect">
                <a:avLst/>
              </a:prstGeom>
              <a:blipFill rotWithShape="1">
                <a:blip r:embed="rId3"/>
                <a:stretch>
                  <a:fillRect l="-1157" t="-5556" b="-1527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01824" y="3395165"/>
                <a:ext cx="7902624" cy="1329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Constant size fields: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[LubyVelickovicWigderson93,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Comic Sans MS" pitchFamily="66" charset="0"/>
                  </a:rPr>
                  <a:t>Bogdanov</a:t>
                </a:r>
                <a:r>
                  <a:rPr lang="en-US" b="1" dirty="0">
                    <a:solidFill>
                      <a:srgbClr val="7030A0"/>
                    </a:solidFill>
                    <a:latin typeface="Comic Sans MS" pitchFamily="66" charset="0"/>
                  </a:rPr>
                  <a:t>-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 Viola07, GreenTao07, KaufmanLovett08, Lovett08, </a:t>
                </a:r>
                <a:r>
                  <a:rPr lang="en-US" b="1" u="sng" dirty="0" smtClean="0">
                    <a:solidFill>
                      <a:srgbClr val="7030A0"/>
                    </a:solidFill>
                    <a:latin typeface="Comic Sans MS" pitchFamily="66" charset="0"/>
                  </a:rPr>
                  <a:t>Viola09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</a:p>
              <a:p>
                <a:pPr algn="just" rtl="0"/>
                <a:endParaRPr lang="en-US" sz="6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  <a:p>
                <a:pPr algn="just" rtl="0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random field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elements.</a:t>
                </a:r>
                <a:endParaRPr lang="en-US" sz="2400" dirty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3395165"/>
                <a:ext cx="7902624" cy="1329979"/>
              </a:xfrm>
              <a:prstGeom prst="rect">
                <a:avLst/>
              </a:prstGeom>
              <a:blipFill rotWithShape="1">
                <a:blip r:embed="rId4"/>
                <a:stretch>
                  <a:fillRect l="-1157" t="-3670" r="-694" b="-77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1824" y="5051349"/>
                <a:ext cx="8118648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Field size depends on </a:t>
                </a:r>
                <a:r>
                  <a:rPr lang="en-US" sz="2400" b="1" dirty="0" err="1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n,d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: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[KlivansSpielman01, Bogdanov05, Lu12, </a:t>
                </a:r>
                <a:r>
                  <a:rPr lang="en-US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CT13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, </a:t>
                </a:r>
                <a:r>
                  <a:rPr lang="en-US" b="1" u="sng" dirty="0" smtClean="0">
                    <a:solidFill>
                      <a:srgbClr val="7030A0"/>
                    </a:solidFill>
                    <a:latin typeface="Comic Sans MS" pitchFamily="66" charset="0"/>
                  </a:rPr>
                  <a:t>GX13</a:t>
                </a:r>
                <a:r>
                  <a:rPr lang="en-US" b="1" dirty="0" smtClean="0">
                    <a:solidFill>
                      <a:srgbClr val="7030A0"/>
                    </a:solidFill>
                    <a:latin typeface="Comic Sans MS" pitchFamily="66" charset="0"/>
                  </a:rPr>
                  <a:t>]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</a:p>
              <a:p>
                <a:pPr algn="just" rtl="0"/>
                <a:endParaRPr lang="en-US" sz="3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  <a:p>
                <a:pPr algn="just" rtl="0"/>
                <a:endParaRPr lang="en-US" sz="60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  <a:p>
                <a:pPr algn="just" rtl="0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400" b="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random field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elements.</a:t>
                </a:r>
                <a:endParaRPr lang="en-US" sz="2400" b="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824" y="5051349"/>
                <a:ext cx="8118648" cy="1338828"/>
              </a:xfrm>
              <a:prstGeom prst="rect">
                <a:avLst/>
              </a:prstGeom>
              <a:blipFill rotWithShape="1">
                <a:blip r:embed="rId5"/>
                <a:stretch>
                  <a:fillRect l="-1126" t="-3653" r="-676" b="-1004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04248" y="5949280"/>
                <a:ext cx="179944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≥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949280"/>
                <a:ext cx="1799442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3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PRG from AG Codes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7810" y="1628800"/>
            <a:ext cx="8064896" cy="2952328"/>
          </a:xfrm>
          <a:prstGeom prst="roundRect">
            <a:avLst>
              <a:gd name="adj" fmla="val 1141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9948" y="1736490"/>
                <a:ext cx="769847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Main Result</a:t>
                </a:r>
                <a:r>
                  <a:rPr lang="en-US" sz="24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There exists a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PRG for 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degree d polynomials over fields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, that uses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⋅</m:t>
                    </m:r>
                    <m:func>
                      <m:func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prstClr val="black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random bits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48" y="1736490"/>
                <a:ext cx="7698475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188" t="-4061" r="-1267" b="-111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3568" y="3187603"/>
                <a:ext cx="7698475" cy="1249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Running time: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.</a:t>
                </a:r>
                <a:r>
                  <a:rPr lang="en-US" sz="2400" dirty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We believe this could be improved to time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𝑝𝑜𝑙𝑦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 by better understanding the computational aspect of algebraic function fields.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87603"/>
                <a:ext cx="7698475" cy="1249509"/>
              </a:xfrm>
              <a:prstGeom prst="rect">
                <a:avLst/>
              </a:prstGeom>
              <a:blipFill rotWithShape="1">
                <a:blip r:embed="rId3"/>
                <a:stretch>
                  <a:fillRect l="-1188" r="-1267" b="-1024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38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Talk Outline</a:t>
            </a:r>
            <a:endParaRPr lang="he-IL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162880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* </a:t>
            </a:r>
            <a:r>
              <a:rPr lang="en-US" sz="2400" dirty="0" smtClean="0">
                <a:latin typeface="Comic Sans MS" panose="030F0702030302020204" pitchFamily="66" charset="0"/>
              </a:rPr>
              <a:t>PRGs.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824" y="2228614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PRGs for low degree polynomials.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5442" y="2813970"/>
            <a:ext cx="82690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Constructing a PRG for degree d=1 via linear codes.</a:t>
            </a:r>
            <a:endParaRPr lang="en-US" sz="2400" b="1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443" y="3434250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Where does the idea break for d&gt;1 ?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443" y="4023705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Algebraic Geometry codes to the rescue !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9949" y="4653136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Very high level idea of what AG codes are.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076" y="5271591"/>
            <a:ext cx="7326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Proof idea.</a:t>
            </a:r>
            <a:endParaRPr lang="en-US" sz="2400" u="sng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19470</TotalTime>
  <Words>1916</Words>
  <Application>Microsoft Office PowerPoint</Application>
  <PresentationFormat>On-screen Show (4:3)</PresentationFormat>
  <Paragraphs>176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PRG for Low Degree Polynomials from AG-Codes</vt:lpstr>
      <vt:lpstr>Talk Outline</vt:lpstr>
      <vt:lpstr>Talk Outline</vt:lpstr>
      <vt:lpstr>Pseudorandom Generators</vt:lpstr>
      <vt:lpstr>Pseudorandom Generators</vt:lpstr>
      <vt:lpstr>Talk Outline</vt:lpstr>
      <vt:lpstr>Fooling Low Degree Polynomials</vt:lpstr>
      <vt:lpstr>PRG from AG Codes</vt:lpstr>
      <vt:lpstr>Talk Outline</vt:lpstr>
      <vt:lpstr>Bogdanov’s Reduction</vt:lpstr>
      <vt:lpstr>Linear Codes</vt:lpstr>
      <vt:lpstr>HSG for d=1 from Linear Codes</vt:lpstr>
      <vt:lpstr>Where does the Idea Break for d&gt;1</vt:lpstr>
      <vt:lpstr>Where does the Idea Break for d&gt;1</vt:lpstr>
      <vt:lpstr>Evaluation Codes</vt:lpstr>
      <vt:lpstr>Evaluation Codes</vt:lpstr>
      <vt:lpstr>Talk Outline</vt:lpstr>
      <vt:lpstr>AG Codes [Goppa81]</vt:lpstr>
      <vt:lpstr>AG Codes [Goppa81]</vt:lpstr>
      <vt:lpstr>The Garcia-Stichtenoth Tower</vt:lpstr>
      <vt:lpstr>Talk Outline</vt:lpstr>
      <vt:lpstr>HSG from AG Codes</vt:lpstr>
      <vt:lpstr>HSG from AG Codes</vt:lpstr>
      <vt:lpstr>Open Problems</vt:lpstr>
      <vt:lpstr>Thank you for your attention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Gil</cp:lastModifiedBy>
  <cp:revision>913</cp:revision>
  <dcterms:created xsi:type="dcterms:W3CDTF">2011-08-15T07:34:47Z</dcterms:created>
  <dcterms:modified xsi:type="dcterms:W3CDTF">2014-03-03T19:04:02Z</dcterms:modified>
</cp:coreProperties>
</file>