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621" r:id="rId3"/>
    <p:sldId id="600" r:id="rId4"/>
    <p:sldId id="610" r:id="rId5"/>
    <p:sldId id="629" r:id="rId6"/>
    <p:sldId id="609" r:id="rId7"/>
    <p:sldId id="615" r:id="rId8"/>
    <p:sldId id="628" r:id="rId9"/>
    <p:sldId id="597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C96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4619" autoAdjust="0"/>
  </p:normalViewPr>
  <p:slideViewPr>
    <p:cSldViewPr>
      <p:cViewPr>
        <p:scale>
          <a:sx n="80" d="100"/>
          <a:sy n="80" d="100"/>
        </p:scale>
        <p:origin x="-59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759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58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58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58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58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58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65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י"ד/אלול/תשע"ד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2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.png"/><Relationship Id="rId3" Type="http://schemas.openxmlformats.org/officeDocument/2006/relationships/image" Target="../media/image100.png"/><Relationship Id="rId7" Type="http://schemas.openxmlformats.org/officeDocument/2006/relationships/image" Target="../media/image7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14.png"/><Relationship Id="rId5" Type="http://schemas.openxmlformats.org/officeDocument/2006/relationships/image" Target="../media/image59.png"/><Relationship Id="rId10" Type="http://schemas.openxmlformats.org/officeDocument/2006/relationships/image" Target="../media/image13.png"/><Relationship Id="rId4" Type="http://schemas.openxmlformats.org/officeDocument/2006/relationships/image" Target="../media/image46.png"/><Relationship Id="rId9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8856984" cy="1470025"/>
          </a:xfrm>
        </p:spPr>
        <p:txBody>
          <a:bodyPr>
            <a:noAutofit/>
          </a:bodyPr>
          <a:lstStyle/>
          <a:p>
            <a:pPr rtl="0"/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</a:rPr>
              <a:t>Two Sides of the</a:t>
            </a:r>
            <a:br>
              <a:rPr lang="en-US" sz="60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</a:rPr>
              <a:t>Coin Problem</a:t>
            </a:r>
            <a:endParaRPr lang="he-IL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7488832" cy="936104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Gil Cohen</a:t>
            </a:r>
          </a:p>
          <a:p>
            <a:pPr lvl="1" rt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Joint with: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Anat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Ganor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and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Ran Raz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187" y="5019329"/>
            <a:ext cx="1675917" cy="128999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Coin Problem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539552" y="2852936"/>
                <a:ext cx="7992888" cy="56120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dirty="0" smtClean="0">
                    <a:latin typeface="Comic Sans MS" pitchFamily="66" charset="0"/>
                  </a:rPr>
                  <a:t>Easy! Take majority. Works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</a:rPr>
                      <m:t>&gt;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Ω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/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52936"/>
                <a:ext cx="7992888" cy="561204"/>
              </a:xfrm>
              <a:prstGeom prst="rect">
                <a:avLst/>
              </a:prstGeom>
              <a:blipFill rotWithShape="1">
                <a:blip r:embed="rId3"/>
                <a:stretch>
                  <a:fillRect l="-1220" t="-7609" b="-760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1"/>
            <a:ext cx="864095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2"/>
            <a:ext cx="869269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864095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843" y="1628800"/>
            <a:ext cx="869269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39150"/>
            <a:ext cx="869269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49500"/>
            <a:ext cx="869269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1628800"/>
            <a:ext cx="864095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869269" cy="8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/>
              <p:cNvSpPr txBox="1">
                <a:spLocks/>
              </p:cNvSpPr>
              <p:nvPr/>
            </p:nvSpPr>
            <p:spPr>
              <a:xfrm>
                <a:off x="539552" y="3645024"/>
                <a:ext cx="7992888" cy="97839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dirty="0" smtClean="0">
                    <a:latin typeface="Comic Sans MS" pitchFamily="66" charset="0"/>
                  </a:rPr>
                  <a:t>Is computing majority necessary? How well bounded width ROBPs 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𝑨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𝑪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circuits can do?</a:t>
                </a: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645024"/>
                <a:ext cx="7992888" cy="978392"/>
              </a:xfrm>
              <a:prstGeom prst="rect">
                <a:avLst/>
              </a:prstGeom>
              <a:blipFill rotWithShape="1">
                <a:blip r:embed="rId6"/>
                <a:stretch>
                  <a:fillRect l="-1220" t="-5000" r="-114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2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3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3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4" y="274638"/>
            <a:ext cx="89644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Read Once Branching Programs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530102"/>
            <a:ext cx="81057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3323125"/>
            <a:ext cx="7992888" cy="93610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Outperforms the naïve “take the last sample” </a:t>
            </a:r>
            <a:r>
              <a:rPr lang="en-US" sz="2400" dirty="0" smtClean="0">
                <a:latin typeface="Comic Sans MS" pitchFamily="66" charset="0"/>
              </a:rPr>
              <a:t>algorithm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[Steinberger13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]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9552" y="4293096"/>
            <a:ext cx="7992888" cy="93610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39552" y="4403245"/>
                <a:ext cx="7992888" cy="86409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[BrodyVerbin10]</a:t>
                </a:r>
                <a:r>
                  <a:rPr lang="en-US" sz="2400" dirty="0" smtClean="0">
                    <a:latin typeface="Comic Sans MS" pitchFamily="66" charset="0"/>
                  </a:rPr>
                  <a:t>: Length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 width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ROBPs cannot solve the coin problem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𝛽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𝑤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403245"/>
                <a:ext cx="7992888" cy="864096"/>
              </a:xfrm>
              <a:prstGeom prst="rect">
                <a:avLst/>
              </a:prstGeom>
              <a:blipFill rotWithShape="1">
                <a:blip r:embed="rId4"/>
                <a:stretch>
                  <a:fillRect l="-1220" t="-5634" r="-1144" b="-112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39552" y="5483365"/>
                <a:ext cx="7992888" cy="8259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[Steinberger13]</a:t>
                </a:r>
                <a:r>
                  <a:rPr lang="en-US" sz="2400" dirty="0" smtClean="0">
                    <a:latin typeface="Comic Sans MS" pitchFamily="66" charset="0"/>
                  </a:rPr>
                  <a:t>: Improved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𝒘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which is tight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[Amano09]</a:t>
                </a:r>
                <a:r>
                  <a:rPr lang="en-US" sz="2400" dirty="0" smtClean="0">
                    <a:latin typeface="Comic Sans MS" pitchFamily="66" charset="0"/>
                  </a:rPr>
                  <a:t>.</a:t>
                </a: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3365"/>
                <a:ext cx="7992888" cy="825955"/>
              </a:xfrm>
              <a:prstGeom prst="rect">
                <a:avLst/>
              </a:prstGeom>
              <a:blipFill rotWithShape="1">
                <a:blip r:embed="rId5"/>
                <a:stretch>
                  <a:fillRect l="-1220" t="-4444" r="-1144" b="-1851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66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4" y="274638"/>
            <a:ext cx="89644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It is All About the Bias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2911852"/>
                <a:ext cx="7992888" cy="90638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Definition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[SanthaVazirani86]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 </a:t>
                </a:r>
                <a:r>
                  <a:rPr lang="en-US" sz="2400" dirty="0" smtClean="0">
                    <a:latin typeface="Comic Sans MS" pitchFamily="66" charset="0"/>
                  </a:rPr>
                  <a:t>A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a </a:t>
                </a:r>
                <a:r>
                  <a:rPr lang="en-US" sz="2400" dirty="0">
                    <a:latin typeface="Comic Sans MS" pitchFamily="66" charset="0"/>
                  </a:rPr>
                  <a:t>bias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SV-source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if each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an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adversarially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chosen probabilistic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s.t.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911852"/>
                <a:ext cx="7992888" cy="906384"/>
              </a:xfrm>
              <a:prstGeom prst="rect">
                <a:avLst/>
              </a:prstGeom>
              <a:blipFill rotWithShape="1">
                <a:blip r:embed="rId3"/>
                <a:stretch>
                  <a:fillRect l="-1220" t="-5405" r="-1144" b="-472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39552" y="4207996"/>
                <a:ext cx="7992888" cy="58915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𝑏𝑖𝑎𝑠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∣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07996"/>
                <a:ext cx="7992888" cy="5891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67544" y="1522925"/>
            <a:ext cx="8352928" cy="1080120"/>
            <a:chOff x="467544" y="1522925"/>
            <a:chExt cx="8352928" cy="1080120"/>
          </a:xfrm>
        </p:grpSpPr>
        <p:sp>
          <p:nvSpPr>
            <p:cNvPr id="8" name="Rounded Rectangle 7"/>
            <p:cNvSpPr/>
            <p:nvPr/>
          </p:nvSpPr>
          <p:spPr>
            <a:xfrm>
              <a:off x="467544" y="1522925"/>
              <a:ext cx="8352928" cy="1080120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539552" y="1628800"/>
              <a:ext cx="7992888" cy="864096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1 (informal).</a:t>
              </a:r>
              <a:r>
                <a:rPr lang="en-US" sz="2400" dirty="0" smtClean="0">
                  <a:solidFill>
                    <a:schemeClr val="tx1"/>
                  </a:solidFill>
                  <a:latin typeface="Comic Sans MS" pitchFamily="66" charset="0"/>
                </a:rPr>
                <a:t> It is all about the bias - ROBPs cannot make use of the dependencies.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35513"/>
            <a:ext cx="1952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0" y="6068788"/>
            <a:ext cx="23145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0" y="5108934"/>
            <a:ext cx="1200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97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4" y="274638"/>
            <a:ext cx="89644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It is All About the Bias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2911852"/>
                <a:ext cx="7992888" cy="90638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Definition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[SanthaVazirani86]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 </a:t>
                </a:r>
                <a:r>
                  <a:rPr lang="en-US" sz="2400" dirty="0" smtClean="0">
                    <a:latin typeface="Comic Sans MS" pitchFamily="66" charset="0"/>
                  </a:rPr>
                  <a:t>A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a </a:t>
                </a:r>
                <a:r>
                  <a:rPr lang="en-US" sz="2400" dirty="0">
                    <a:latin typeface="Comic Sans MS" pitchFamily="66" charset="0"/>
                  </a:rPr>
                  <a:t>bias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SV-source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if each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an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adversarially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chosen probabilistic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s.t.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911852"/>
                <a:ext cx="7992888" cy="906384"/>
              </a:xfrm>
              <a:prstGeom prst="rect">
                <a:avLst/>
              </a:prstGeom>
              <a:blipFill rotWithShape="1">
                <a:blip r:embed="rId3"/>
                <a:stretch>
                  <a:fillRect l="-1220" t="-5405" r="-1144" b="-472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39552" y="4207996"/>
                <a:ext cx="7992888" cy="58915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𝑏𝑖𝑎𝑠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∣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07996"/>
                <a:ext cx="7992888" cy="5891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467544" y="1522925"/>
            <a:ext cx="8352928" cy="1080120"/>
            <a:chOff x="467544" y="1522925"/>
            <a:chExt cx="8352928" cy="1080120"/>
          </a:xfrm>
        </p:grpSpPr>
        <p:sp>
          <p:nvSpPr>
            <p:cNvPr id="18" name="Rounded Rectangle 17"/>
            <p:cNvSpPr/>
            <p:nvPr/>
          </p:nvSpPr>
          <p:spPr>
            <a:xfrm>
              <a:off x="467544" y="1522925"/>
              <a:ext cx="8352928" cy="1080120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ontent Placeholder 2"/>
                <p:cNvSpPr txBox="1">
                  <a:spLocks/>
                </p:cNvSpPr>
                <p:nvPr/>
              </p:nvSpPr>
              <p:spPr>
                <a:xfrm>
                  <a:off x="539552" y="1628800"/>
                  <a:ext cx="7992888" cy="864096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4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1 (informal).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 </a:t>
                  </a:r>
                  <a:r>
                    <a:rPr lang="en-US" sz="2400" dirty="0">
                      <a:latin typeface="Comic Sans MS" pitchFamily="66" charset="0"/>
                    </a:rPr>
                    <a:t>Any bias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𝛽</m:t>
                      </m:r>
                      <m:r>
                        <a:rPr lang="en-US" sz="2400"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𝑤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400" dirty="0">
                      <a:latin typeface="Comic Sans MS" pitchFamily="66" charset="0"/>
                    </a:rPr>
                    <a:t> SV-source on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𝑛</m:t>
                      </m:r>
                    </m:oMath>
                  </a14:m>
                  <a:r>
                    <a:rPr lang="en-US" sz="2400" dirty="0">
                      <a:latin typeface="Comic Sans MS" pitchFamily="66" charset="0"/>
                    </a:rPr>
                    <a:t> bits fools length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𝑛</m:t>
                      </m:r>
                    </m:oMath>
                  </a14:m>
                  <a:r>
                    <a:rPr lang="en-US" sz="2400" dirty="0">
                      <a:latin typeface="Comic Sans MS" pitchFamily="66" charset="0"/>
                    </a:rPr>
                    <a:t>, width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𝑤</m:t>
                      </m:r>
                    </m:oMath>
                  </a14:m>
                  <a:r>
                    <a:rPr lang="en-US" sz="2400" dirty="0">
                      <a:latin typeface="Comic Sans MS" pitchFamily="66" charset="0"/>
                    </a:rPr>
                    <a:t> ROBPs.</a:t>
                  </a:r>
                </a:p>
              </p:txBody>
            </p:sp>
          </mc:Choice>
          <mc:Fallback xmlns="">
            <p:sp>
              <p:nvSpPr>
                <p:cNvPr id="19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552" y="1628800"/>
                  <a:ext cx="7992888" cy="86409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220" t="-4930" r="-1144" b="-11268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" name="Straight Connector 5"/>
          <p:cNvCxnSpPr/>
          <p:nvPr/>
        </p:nvCxnSpPr>
        <p:spPr>
          <a:xfrm>
            <a:off x="2339752" y="1796566"/>
            <a:ext cx="1512168" cy="1440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3563888" y="5025051"/>
            <a:ext cx="5112568" cy="108012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Proof Idea. </a:t>
            </a:r>
            <a:r>
              <a:rPr lang="en-US" sz="2400" dirty="0"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lack-box reduction to the coin problem.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7780" y="5537434"/>
            <a:ext cx="2314575" cy="942850"/>
            <a:chOff x="607780" y="5535513"/>
            <a:chExt cx="2314575" cy="942850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535513"/>
              <a:ext cx="1952625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780" y="6068788"/>
              <a:ext cx="2314575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0" y="5108934"/>
            <a:ext cx="1200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2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4" y="274638"/>
            <a:ext cx="8964488" cy="1143000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AC 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Circuits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41310" y="355234"/>
            <a:ext cx="473094" cy="5715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0</a:t>
            </a:r>
            <a:endParaRPr lang="he-IL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1514504"/>
                <a:ext cx="7992888" cy="90638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[ShaltielViola08, Aaronson10]</a:t>
                </a:r>
                <a:r>
                  <a:rPr lang="en-US" sz="2400" dirty="0" smtClean="0">
                    <a:latin typeface="Comic Sans MS" pitchFamily="66" charset="0"/>
                  </a:rPr>
                  <a:t>: Depth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 size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Boolean circuits cannot solve the coin problem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14504"/>
                <a:ext cx="7992888" cy="906384"/>
              </a:xfrm>
              <a:prstGeom prst="rect">
                <a:avLst/>
              </a:prstGeom>
              <a:blipFill rotWithShape="1">
                <a:blip r:embed="rId3"/>
                <a:stretch>
                  <a:fillRect l="-1220" t="-5369" r="-1144" b="-73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539552" y="2522616"/>
            <a:ext cx="7992888" cy="90638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Motivation came from hardness amplification and oracle separation between </a:t>
            </a:r>
            <a:r>
              <a:rPr lang="en-US" sz="2400" b="1" dirty="0" smtClean="0">
                <a:latin typeface="Comic Sans MS" pitchFamily="66" charset="0"/>
              </a:rPr>
              <a:t>BQP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b="1" dirty="0" smtClean="0">
                <a:latin typeface="Comic Sans MS" pitchFamily="66" charset="0"/>
              </a:rPr>
              <a:t>PH</a:t>
            </a:r>
            <a:r>
              <a:rPr lang="en-US" sz="2400" dirty="0" smtClean="0">
                <a:latin typeface="Comic Sans MS" pitchFamily="66" charset="0"/>
              </a:rPr>
              <a:t>, respectively. 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84168" y="3825044"/>
            <a:ext cx="2571022" cy="2844316"/>
            <a:chOff x="6084168" y="3825044"/>
            <a:chExt cx="2571022" cy="2844316"/>
          </a:xfrm>
        </p:grpSpPr>
        <p:grpSp>
          <p:nvGrpSpPr>
            <p:cNvPr id="7" name="Group 6"/>
            <p:cNvGrpSpPr/>
            <p:nvPr/>
          </p:nvGrpSpPr>
          <p:grpSpPr>
            <a:xfrm>
              <a:off x="6084168" y="3825044"/>
              <a:ext cx="2571022" cy="2844316"/>
              <a:chOff x="6012160" y="3284984"/>
              <a:chExt cx="2571022" cy="284431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6500653" y="4749859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400" dirty="0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ontent Placeholder 2"/>
                  <p:cNvSpPr txBox="1">
                    <a:spLocks/>
                  </p:cNvSpPr>
                  <p:nvPr/>
                </p:nvSpPr>
                <p:spPr>
                  <a:xfrm>
                    <a:off x="6012160" y="5481228"/>
                    <a:ext cx="576064" cy="648072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1">
                    <a:noAutofit/>
                  </a:bodyPr>
                  <a:lstStyle>
                    <a:lvl1pPr marL="342900" indent="-3429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just" rtl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 smtClean="0">
                      <a:latin typeface="Comic Sans MS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9" name="Content Placeholder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2160" y="5481228"/>
                    <a:ext cx="576064" cy="64807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e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Content Placeholder 2"/>
                  <p:cNvSpPr txBox="1">
                    <a:spLocks/>
                  </p:cNvSpPr>
                  <p:nvPr/>
                </p:nvSpPr>
                <p:spPr>
                  <a:xfrm>
                    <a:off x="6516216" y="5481228"/>
                    <a:ext cx="576064" cy="648072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1">
                    <a:noAutofit/>
                  </a:bodyPr>
                  <a:lstStyle>
                    <a:lvl1pPr marL="342900" indent="-3429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just" rtl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 smtClean="0">
                      <a:latin typeface="Comic Sans MS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14" name="Content Placeholder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6216" y="5481228"/>
                    <a:ext cx="576064" cy="64807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e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ontent Placeholder 2"/>
                  <p:cNvSpPr txBox="1">
                    <a:spLocks/>
                  </p:cNvSpPr>
                  <p:nvPr/>
                </p:nvSpPr>
                <p:spPr>
                  <a:xfrm>
                    <a:off x="7956376" y="5481228"/>
                    <a:ext cx="576064" cy="648072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1">
                    <a:noAutofit/>
                  </a:bodyPr>
                  <a:lstStyle>
                    <a:lvl1pPr marL="342900" indent="-3429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just" rtl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2400" dirty="0" smtClean="0">
                      <a:latin typeface="Comic Sans MS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15" name="Content Placeholder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56376" y="5481228"/>
                    <a:ext cx="576064" cy="64807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e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Content Placeholder 2"/>
                  <p:cNvSpPr txBox="1">
                    <a:spLocks/>
                  </p:cNvSpPr>
                  <p:nvPr/>
                </p:nvSpPr>
                <p:spPr>
                  <a:xfrm>
                    <a:off x="7236296" y="5481228"/>
                    <a:ext cx="576064" cy="648072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1">
                    <a:noAutofit/>
                  </a:bodyPr>
                  <a:lstStyle>
                    <a:lvl1pPr marL="342900" indent="-3429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just" rtl="0"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/>
                            </a:rPr>
                            <m:t>⋯</m:t>
                          </m:r>
                        </m:oMath>
                      </m:oMathPara>
                    </a14:m>
                    <a:endParaRPr lang="en-US" sz="2400" dirty="0" smtClean="0">
                      <a:latin typeface="Comic Sans MS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16" name="Content Placeholder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36296" y="5481228"/>
                    <a:ext cx="576064" cy="64807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e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Oval 15"/>
              <p:cNvSpPr/>
              <p:nvPr/>
            </p:nvSpPr>
            <p:spPr>
              <a:xfrm>
                <a:off x="7308304" y="4761148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800" dirty="0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092280" y="4041068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800" dirty="0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8223142" y="4288991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800" dirty="0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812360" y="353701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800" dirty="0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H="1">
                <a:off x="6300192" y="5140469"/>
                <a:ext cx="196743" cy="41276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7390945" y="5174353"/>
                <a:ext cx="61376" cy="37888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7471600" y="3825044"/>
                <a:ext cx="268752" cy="20638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6742873" y="4411741"/>
                <a:ext cx="304755" cy="3047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8172400" y="3897052"/>
                <a:ext cx="144016" cy="3240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90945" y="4462483"/>
                <a:ext cx="72008" cy="2433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7721230" y="4584173"/>
                <a:ext cx="451170" cy="17697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14" idx="0"/>
              </p:cNvCxnSpPr>
              <p:nvPr/>
            </p:nvCxnSpPr>
            <p:spPr>
              <a:xfrm flipH="1">
                <a:off x="8244408" y="4716496"/>
                <a:ext cx="216024" cy="7647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985852" y="3284984"/>
                <a:ext cx="1" cy="18002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742721" y="5157192"/>
                <a:ext cx="49682" cy="39604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7812360" y="4712890"/>
                <a:ext cx="504057" cy="84034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7605976" y="3969060"/>
                <a:ext cx="278392" cy="67997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576935" y="5242626"/>
                  <a:ext cx="288032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∧</m:t>
                        </m:r>
                      </m:oMath>
                    </m:oMathPara>
                  </a14:m>
                  <a:endParaRPr lang="he-IL" sz="2000" b="1" dirty="0">
                    <a:solidFill>
                      <a:srgbClr val="FFFF00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6935" y="5242626"/>
                  <a:ext cx="288032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10638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8293838" y="4793086"/>
                  <a:ext cx="288032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∧</m:t>
                        </m:r>
                      </m:oMath>
                    </m:oMathPara>
                  </a14:m>
                  <a:endParaRPr lang="he-IL" sz="2000" b="1" dirty="0">
                    <a:solidFill>
                      <a:srgbClr val="FFFF00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93838" y="4793086"/>
                  <a:ext cx="288032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10638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7173107" y="4550362"/>
                  <a:ext cx="38504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∧</m:t>
                        </m:r>
                      </m:oMath>
                    </m:oMathPara>
                  </a14:m>
                  <a:endParaRPr lang="he-IL" dirty="0">
                    <a:solidFill>
                      <a:srgbClr val="FFFF00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3107" y="4550362"/>
                  <a:ext cx="385041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7895657" y="4067780"/>
                  <a:ext cx="38504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∨</m:t>
                        </m:r>
                      </m:oMath>
                    </m:oMathPara>
                  </a14:m>
                  <a:endParaRPr lang="he-IL" dirty="0">
                    <a:solidFill>
                      <a:srgbClr val="FFFF00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5657" y="4067780"/>
                  <a:ext cx="385041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374275" y="5256052"/>
                  <a:ext cx="42191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¬</m:t>
                        </m:r>
                      </m:oMath>
                    </m:oMathPara>
                  </a14:m>
                  <a:endParaRPr lang="he-IL" dirty="0">
                    <a:solidFill>
                      <a:srgbClr val="FFFF00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4275" y="5256052"/>
                  <a:ext cx="42191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467544" y="3769006"/>
            <a:ext cx="5400600" cy="1941844"/>
            <a:chOff x="467544" y="3722813"/>
            <a:chExt cx="8352928" cy="1218355"/>
          </a:xfrm>
        </p:grpSpPr>
        <p:sp>
          <p:nvSpPr>
            <p:cNvPr id="36" name="Rounded Rectangle 35"/>
            <p:cNvSpPr/>
            <p:nvPr/>
          </p:nvSpPr>
          <p:spPr>
            <a:xfrm>
              <a:off x="467544" y="3722813"/>
              <a:ext cx="8352928" cy="1127889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ontent Placeholder 2"/>
                <p:cNvSpPr txBox="1">
                  <a:spLocks/>
                </p:cNvSpPr>
                <p:nvPr/>
              </p:nvSpPr>
              <p:spPr>
                <a:xfrm>
                  <a:off x="539552" y="3789040"/>
                  <a:ext cx="7992888" cy="115212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4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2.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 </a:t>
                  </a:r>
                  <a:r>
                    <a:rPr lang="en-US" sz="2400" dirty="0">
                      <a:latin typeface="Comic Sans MS" pitchFamily="66" charset="0"/>
                    </a:rPr>
                    <a:t>Depth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𝑑</m:t>
                      </m:r>
                    </m:oMath>
                  </a14:m>
                  <a:r>
                    <a:rPr lang="en-US" sz="2400" dirty="0" smtClean="0">
                      <a:latin typeface="Comic Sans MS" pitchFamily="66" charset="0"/>
                    </a:rPr>
                    <a:t>,</a:t>
                  </a:r>
                  <a:r>
                    <a:rPr lang="en-US" sz="2400" dirty="0">
                      <a:latin typeface="Comic Sans MS" pitchFamily="66" charset="0"/>
                    </a:rPr>
                    <a:t> size </a:t>
                  </a:r>
                  <a14:m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𝑠</m:t>
                      </m:r>
                    </m:oMath>
                  </a14:m>
                  <a:r>
                    <a:rPr lang="en-US" sz="2400" dirty="0">
                      <a:latin typeface="Comic Sans MS" pitchFamily="66" charset="0"/>
                    </a:rPr>
                    <a:t> Boolean circuits </a:t>
                  </a:r>
                  <a:r>
                    <a:rPr lang="en-US" sz="2400" dirty="0" smtClean="0">
                      <a:latin typeface="Comic Sans MS" pitchFamily="66" charset="0"/>
                    </a:rPr>
                    <a:t>cannot solve </a:t>
                  </a:r>
                  <a:r>
                    <a:rPr lang="en-US" sz="2400" dirty="0">
                      <a:latin typeface="Comic Sans MS" pitchFamily="66" charset="0"/>
                    </a:rPr>
                    <a:t>the </a:t>
                  </a:r>
                  <a:r>
                    <a:rPr lang="en-US" sz="2400" dirty="0" smtClean="0">
                      <a:latin typeface="Comic Sans MS" pitchFamily="66" charset="0"/>
                    </a:rPr>
                    <a:t>coin problem for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𝛽</m:t>
                      </m:r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a14:m>
                  <a:r>
                    <a:rPr lang="en-US" sz="2400" dirty="0">
                      <a:latin typeface="Comic Sans MS" pitchFamily="66" charset="0"/>
                    </a:rPr>
                    <a:t>.</a:t>
                  </a:r>
                  <a:r>
                    <a:rPr lang="en-US" sz="2400" dirty="0" smtClean="0">
                      <a:latin typeface="Comic Sans MS" pitchFamily="66" charset="0"/>
                    </a:rPr>
                    <a:t> This is tight.</a:t>
                  </a:r>
                  <a:endParaRPr lang="en-US" sz="24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7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552" y="3789040"/>
                  <a:ext cx="7992888" cy="115212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1769" t="-2658" r="-188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380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4" y="274638"/>
            <a:ext cx="8964488" cy="1143000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Random Restrictions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400157" y="1628800"/>
            <a:ext cx="1659675" cy="2124615"/>
            <a:chOff x="1400157" y="1772816"/>
            <a:chExt cx="1659675" cy="2124615"/>
          </a:xfrm>
        </p:grpSpPr>
        <p:sp>
          <p:nvSpPr>
            <p:cNvPr id="10" name="Isosceles Triangle 9"/>
            <p:cNvSpPr/>
            <p:nvPr/>
          </p:nvSpPr>
          <p:spPr>
            <a:xfrm>
              <a:off x="1403648" y="1772816"/>
              <a:ext cx="1656184" cy="1296144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1523914" y="2540396"/>
              <a:ext cx="143177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0">
                <a:buNone/>
              </a:pPr>
              <a:r>
                <a:rPr lang="en-US" sz="1800" b="1" dirty="0" smtClean="0">
                  <a:solidFill>
                    <a:schemeClr val="bg1"/>
                  </a:solidFill>
                  <a:latin typeface="Comic Sans MS" pitchFamily="66" charset="0"/>
                </a:rPr>
                <a:t>Majority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1619672" y="3068960"/>
              <a:ext cx="144016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195736" y="3068960"/>
              <a:ext cx="0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699792" y="3068960"/>
              <a:ext cx="72008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ontent Placeholder 2"/>
                <p:cNvSpPr txBox="1">
                  <a:spLocks/>
                </p:cNvSpPr>
                <p:nvPr/>
              </p:nvSpPr>
              <p:spPr>
                <a:xfrm>
                  <a:off x="1400157" y="3321367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0157" y="3321367"/>
                  <a:ext cx="423664" cy="5760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7246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ontent Placeholder 2"/>
                <p:cNvSpPr txBox="1">
                  <a:spLocks/>
                </p:cNvSpPr>
                <p:nvPr/>
              </p:nvSpPr>
              <p:spPr>
                <a:xfrm>
                  <a:off x="1976221" y="3320609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9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6221" y="3320609"/>
                  <a:ext cx="423664" cy="5760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571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Content Placeholder 2"/>
                <p:cNvSpPr txBox="1">
                  <a:spLocks/>
                </p:cNvSpPr>
                <p:nvPr/>
              </p:nvSpPr>
              <p:spPr>
                <a:xfrm>
                  <a:off x="2564160" y="3319851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0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4160" y="3319851"/>
                  <a:ext cx="423664" cy="5760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3995936" y="1628800"/>
            <a:ext cx="1659675" cy="2160240"/>
            <a:chOff x="3995936" y="1772816"/>
            <a:chExt cx="1659675" cy="2160240"/>
          </a:xfrm>
        </p:grpSpPr>
        <p:sp>
          <p:nvSpPr>
            <p:cNvPr id="31" name="Isosceles Triangle 30"/>
            <p:cNvSpPr/>
            <p:nvPr/>
          </p:nvSpPr>
          <p:spPr>
            <a:xfrm>
              <a:off x="3999427" y="1772816"/>
              <a:ext cx="1656184" cy="1296144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4119693" y="2540396"/>
              <a:ext cx="143177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0">
                <a:buNone/>
              </a:pPr>
              <a:r>
                <a:rPr lang="en-US" sz="1800" b="1" dirty="0" smtClean="0">
                  <a:solidFill>
                    <a:schemeClr val="bg1"/>
                  </a:solidFill>
                  <a:latin typeface="Comic Sans MS" pitchFamily="66" charset="0"/>
                </a:rPr>
                <a:t>Majority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4215451" y="3068960"/>
              <a:ext cx="144016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791515" y="3068960"/>
              <a:ext cx="0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5295571" y="3068960"/>
              <a:ext cx="72008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Content Placeholder 2"/>
                <p:cNvSpPr txBox="1">
                  <a:spLocks/>
                </p:cNvSpPr>
                <p:nvPr/>
              </p:nvSpPr>
              <p:spPr>
                <a:xfrm>
                  <a:off x="3995936" y="3356992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5936" y="3356992"/>
                  <a:ext cx="423664" cy="5760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ontent Placeholder 2"/>
                <p:cNvSpPr txBox="1">
                  <a:spLocks/>
                </p:cNvSpPr>
                <p:nvPr/>
              </p:nvSpPr>
              <p:spPr>
                <a:xfrm>
                  <a:off x="4572000" y="3320609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7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3320609"/>
                  <a:ext cx="423664" cy="57606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ontent Placeholder 2"/>
                <p:cNvSpPr txBox="1">
                  <a:spLocks/>
                </p:cNvSpPr>
                <p:nvPr/>
              </p:nvSpPr>
              <p:spPr>
                <a:xfrm>
                  <a:off x="5159939" y="3319851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9939" y="3319851"/>
                  <a:ext cx="423664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8571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6609241" y="1916832"/>
            <a:ext cx="1431776" cy="1835825"/>
            <a:chOff x="6609241" y="2060848"/>
            <a:chExt cx="1431776" cy="1835825"/>
          </a:xfrm>
        </p:grpSpPr>
        <p:sp>
          <p:nvSpPr>
            <p:cNvPr id="39" name="Isosceles Triangle 38"/>
            <p:cNvSpPr/>
            <p:nvPr/>
          </p:nvSpPr>
          <p:spPr>
            <a:xfrm>
              <a:off x="6660232" y="2060848"/>
              <a:ext cx="1296144" cy="1008112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6609241" y="2587896"/>
              <a:ext cx="143177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0">
                <a:buNone/>
              </a:pPr>
              <a:r>
                <a:rPr lang="en-US" sz="1800" b="1" dirty="0" smtClean="0">
                  <a:solidFill>
                    <a:schemeClr val="bg1"/>
                  </a:solidFill>
                  <a:latin typeface="Comic Sans MS" pitchFamily="66" charset="0"/>
                </a:rPr>
                <a:t>Or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7020272" y="3068960"/>
              <a:ext cx="72008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7524328" y="3068960"/>
              <a:ext cx="72008" cy="36004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Content Placeholder 2"/>
                <p:cNvSpPr txBox="1">
                  <a:spLocks/>
                </p:cNvSpPr>
                <p:nvPr/>
              </p:nvSpPr>
              <p:spPr>
                <a:xfrm>
                  <a:off x="6804248" y="3320609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4248" y="3320609"/>
                  <a:ext cx="423664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r="-8571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7392187" y="3319851"/>
                  <a:ext cx="423664" cy="57606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2187" y="3319851"/>
                  <a:ext cx="423664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5856269" y="2060848"/>
            <a:ext cx="423664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=</a:t>
            </a:r>
            <a:endParaRPr lang="en-US" sz="4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395536" y="4819840"/>
                <a:ext cx="8136904" cy="93610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 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[Hastad86, LinialMansourNisan93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latin typeface="Comic Sans MS" pitchFamily="66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a </a:t>
                </a:r>
              </a:p>
              <a:p>
                <a:pPr marL="0" indent="0" algn="just" rtl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random restriction. Then,</a:t>
                </a:r>
              </a:p>
            </p:txBody>
          </p:sp>
        </mc:Choice>
        <mc:Fallback xmlns=""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819840"/>
                <a:ext cx="8136904" cy="936104"/>
              </a:xfrm>
              <a:prstGeom prst="rect">
                <a:avLst/>
              </a:prstGeom>
              <a:blipFill rotWithShape="1">
                <a:blip r:embed="rId13"/>
                <a:stretch>
                  <a:fillRect l="-1199" t="-5229" b="-1111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880538"/>
            <a:ext cx="3600995" cy="64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764" y="4844917"/>
            <a:ext cx="17907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/>
              <p:cNvSpPr txBox="1">
                <a:spLocks/>
              </p:cNvSpPr>
              <p:nvPr/>
            </p:nvSpPr>
            <p:spPr>
              <a:xfrm>
                <a:off x="3019958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958" y="3933056"/>
                <a:ext cx="423664" cy="576064"/>
              </a:xfrm>
              <a:prstGeom prst="rect">
                <a:avLst/>
              </a:prstGeom>
              <a:blipFill rotWithShape="1">
                <a:blip r:embed="rId16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3524014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014" y="3933056"/>
                <a:ext cx="423664" cy="576064"/>
              </a:xfrm>
              <a:prstGeom prst="rect">
                <a:avLst/>
              </a:prstGeom>
              <a:blipFill rotWithShape="1">
                <a:blip r:embed="rId17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4028070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070" y="3933056"/>
                <a:ext cx="423664" cy="576064"/>
              </a:xfrm>
              <a:prstGeom prst="rect">
                <a:avLst/>
              </a:prstGeom>
              <a:blipFill rotWithShape="1">
                <a:blip r:embed="rId18"/>
                <a:stretch>
                  <a:fillRect r="-869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ontent Placeholder 2"/>
              <p:cNvSpPr txBox="1">
                <a:spLocks/>
              </p:cNvSpPr>
              <p:nvPr/>
            </p:nvSpPr>
            <p:spPr>
              <a:xfrm>
                <a:off x="4532126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126" y="3933056"/>
                <a:ext cx="423664" cy="576064"/>
              </a:xfrm>
              <a:prstGeom prst="rect">
                <a:avLst/>
              </a:prstGeom>
              <a:blipFill rotWithShape="1">
                <a:blip r:embed="rId19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5036182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182" y="3933056"/>
                <a:ext cx="423664" cy="576064"/>
              </a:xfrm>
              <a:prstGeom prst="rect">
                <a:avLst/>
              </a:prstGeom>
              <a:blipFill rotWithShape="1">
                <a:blip r:embed="rId20"/>
                <a:stretch>
                  <a:fillRect r="-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ontent Placeholder 2"/>
              <p:cNvSpPr txBox="1">
                <a:spLocks/>
              </p:cNvSpPr>
              <p:nvPr/>
            </p:nvSpPr>
            <p:spPr>
              <a:xfrm>
                <a:off x="5540238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238" y="3933056"/>
                <a:ext cx="423664" cy="576064"/>
              </a:xfrm>
              <a:prstGeom prst="rect">
                <a:avLst/>
              </a:prstGeom>
              <a:blipFill rotWithShape="1">
                <a:blip r:embed="rId21"/>
                <a:stretch>
                  <a:fillRect r="-869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ontent Placeholder 2"/>
              <p:cNvSpPr txBox="1">
                <a:spLocks/>
              </p:cNvSpPr>
              <p:nvPr/>
            </p:nvSpPr>
            <p:spPr>
              <a:xfrm>
                <a:off x="3012332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332" y="3933056"/>
                <a:ext cx="423664" cy="576064"/>
              </a:xfrm>
              <a:prstGeom prst="rect">
                <a:avLst/>
              </a:prstGeom>
              <a:blipFill rotWithShape="1">
                <a:blip r:embed="rId22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/>
              <p:cNvSpPr txBox="1">
                <a:spLocks/>
              </p:cNvSpPr>
              <p:nvPr/>
            </p:nvSpPr>
            <p:spPr>
              <a:xfrm>
                <a:off x="3503755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55" y="3933056"/>
                <a:ext cx="423664" cy="57606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ontent Placeholder 2"/>
              <p:cNvSpPr txBox="1">
                <a:spLocks/>
              </p:cNvSpPr>
              <p:nvPr/>
            </p:nvSpPr>
            <p:spPr>
              <a:xfrm>
                <a:off x="4020444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444" y="3933056"/>
                <a:ext cx="423664" cy="576064"/>
              </a:xfrm>
              <a:prstGeom prst="rect">
                <a:avLst/>
              </a:prstGeom>
              <a:blipFill rotWithShape="1">
                <a:blip r:embed="rId24"/>
                <a:stretch>
                  <a:fillRect r="-1449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2"/>
              <p:cNvSpPr txBox="1">
                <a:spLocks/>
              </p:cNvSpPr>
              <p:nvPr/>
            </p:nvSpPr>
            <p:spPr>
              <a:xfrm>
                <a:off x="4532884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884" y="3933056"/>
                <a:ext cx="423664" cy="576064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ontent Placeholder 2"/>
              <p:cNvSpPr txBox="1">
                <a:spLocks/>
              </p:cNvSpPr>
              <p:nvPr/>
            </p:nvSpPr>
            <p:spPr>
              <a:xfrm>
                <a:off x="5036182" y="3945689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182" y="3945689"/>
                <a:ext cx="423664" cy="576064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ontent Placeholder 2"/>
              <p:cNvSpPr txBox="1">
                <a:spLocks/>
              </p:cNvSpPr>
              <p:nvPr/>
            </p:nvSpPr>
            <p:spPr>
              <a:xfrm>
                <a:off x="5519979" y="3933056"/>
                <a:ext cx="42366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b="1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979" y="3933056"/>
                <a:ext cx="423664" cy="576064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5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1" grpId="0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4" y="274638"/>
            <a:ext cx="896448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Distinguishability and Random Restrictions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39552" y="2354585"/>
                <a:ext cx="7992888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Lemma.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random restriction, then</a:t>
                </a: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54585"/>
                <a:ext cx="7992888" cy="576064"/>
              </a:xfrm>
              <a:prstGeom prst="rect">
                <a:avLst/>
              </a:prstGeom>
              <a:blipFill rotWithShape="1">
                <a:blip r:embed="rId3"/>
                <a:stretch>
                  <a:fillRect l="-1220" t="-8421" b="-31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1700808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Definition.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39552" y="3946482"/>
                <a:ext cx="8064896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Proof sketch of Theorem 2. </a:t>
                </a:r>
                <a:r>
                  <a:rPr lang="en-US" sz="2400" dirty="0" smtClean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400" dirty="0"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latin typeface="Comic Sans MS" pitchFamily="66" charset="0"/>
                  </a:rPr>
                  <a:t>is constant then the difference is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>
                    <a:latin typeface="Comic Sans MS" pitchFamily="66" charset="0"/>
                  </a:rPr>
                  <a:t>. </a:t>
                </a:r>
                <a:r>
                  <a:rPr lang="en-US" sz="2400" dirty="0" smtClean="0">
                    <a:latin typeface="Comic Sans MS" pitchFamily="66" charset="0"/>
                  </a:rPr>
                  <a:t>In any case it is bounded by 2. </a:t>
                </a:r>
                <a:r>
                  <a:rPr lang="en-US" sz="2400" dirty="0">
                    <a:latin typeface="Comic Sans MS" pitchFamily="66" charset="0"/>
                  </a:rPr>
                  <a:t>So</a:t>
                </a:r>
                <a:r>
                  <a:rPr lang="en-US" sz="2400" dirty="0" smtClean="0">
                    <a:latin typeface="Comic Sans MS" pitchFamily="66" charset="0"/>
                  </a:rPr>
                  <a:t>,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946482"/>
                <a:ext cx="8064896" cy="792088"/>
              </a:xfrm>
              <a:prstGeom prst="rect">
                <a:avLst/>
              </a:prstGeom>
              <a:blipFill rotWithShape="1">
                <a:blip r:embed="rId4"/>
                <a:stretch>
                  <a:fillRect l="-1210" t="-6154" r="-1210" b="-215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5805264"/>
            <a:ext cx="7399282" cy="79208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When                            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3926" y="4332974"/>
            <a:ext cx="4398911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1921130" y="4882586"/>
            <a:ext cx="792088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7164288" y="2204864"/>
            <a:ext cx="1052166" cy="47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275" y="5069012"/>
            <a:ext cx="619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884368" y="4342526"/>
            <a:ext cx="622867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049" y="1712683"/>
            <a:ext cx="6048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996952"/>
            <a:ext cx="64579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58" y="4981357"/>
            <a:ext cx="6515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61" y="5841647"/>
            <a:ext cx="235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8" grpId="0" animBg="1"/>
      <p:bldP spid="19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Summary and Open Problems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51427" y="1484784"/>
            <a:ext cx="7992888" cy="10081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latin typeface="Comic Sans MS" pitchFamily="66" charset="0"/>
              </a:rPr>
              <a:t> For ROBPs it is all about the bias.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5589240"/>
            <a:ext cx="8229600" cy="792088"/>
          </a:xfrm>
        </p:spPr>
        <p:txBody>
          <a:bodyPr wrap="none">
            <a:noAutofit/>
          </a:bodyPr>
          <a:lstStyle/>
          <a:p>
            <a:pPr marL="0" indent="0" algn="ctr" rtl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Thank you for your attention!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62130" y="2132856"/>
                <a:ext cx="7992888" cy="100811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*</a:t>
                </a:r>
                <a:r>
                  <a:rPr lang="en-US" sz="2400" dirty="0" smtClean="0">
                    <a:latin typeface="Comic Sans MS" pitchFamily="66" charset="0"/>
                  </a:rPr>
                  <a:t> Depth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</a:t>
                </a:r>
                <a:r>
                  <a:rPr lang="en-US" sz="2400" dirty="0">
                    <a:latin typeface="Comic Sans MS" pitchFamily="66" charset="0"/>
                  </a:rPr>
                  <a:t> size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400" dirty="0">
                    <a:latin typeface="Comic Sans MS" pitchFamily="66" charset="0"/>
                  </a:rPr>
                  <a:t> Boolean circuits cannot solve the coin </a:t>
                </a:r>
                <a:endParaRPr lang="en-US" sz="24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r>
                  <a:rPr lang="en-US" sz="2400" dirty="0" smtClean="0">
                    <a:latin typeface="Comic Sans MS" pitchFamily="66" charset="0"/>
                  </a:rPr>
                  <a:t>   problem </a:t>
                </a:r>
                <a:r>
                  <a:rPr lang="en-US" sz="2400" dirty="0">
                    <a:latin typeface="Comic Sans MS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𝛽</m:t>
                    </m:r>
                    <m:r>
                      <a:rPr lang="en-US" sz="2400" i="1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and this is tight.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30" y="2132856"/>
                <a:ext cx="7992888" cy="1008112"/>
              </a:xfrm>
              <a:prstGeom prst="rect">
                <a:avLst/>
              </a:prstGeom>
              <a:blipFill rotWithShape="1">
                <a:blip r:embed="rId2"/>
                <a:stretch>
                  <a:fillRect l="-1144" t="-4848" r="-686" b="-424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62130" y="4509120"/>
                <a:ext cx="7992888" cy="50405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*</a:t>
                </a:r>
                <a:r>
                  <a:rPr lang="en-US" sz="2400" dirty="0"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latin typeface="Comic Sans MS" pitchFamily="66" charset="0"/>
                  </a:rPr>
                  <a:t>What about degree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𝐺𝐹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2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polynomials?</a:t>
                </a: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30" y="4509120"/>
                <a:ext cx="7992888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1144" t="-9756" b="-1951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562130" y="3933056"/>
            <a:ext cx="7992888" cy="50405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*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Any application of the SV result for PRGs?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23945</TotalTime>
  <Words>701</Words>
  <Application>Microsoft Office PowerPoint</Application>
  <PresentationFormat>On-screen Show (4:3)</PresentationFormat>
  <Paragraphs>79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Two Sides of the Coin Problem</vt:lpstr>
      <vt:lpstr>The Coin Problem</vt:lpstr>
      <vt:lpstr>Read Once Branching Programs</vt:lpstr>
      <vt:lpstr>It is All About the Bias</vt:lpstr>
      <vt:lpstr>It is All About the Bias</vt:lpstr>
      <vt:lpstr>AC  Circuits</vt:lpstr>
      <vt:lpstr>Random Restrictions</vt:lpstr>
      <vt:lpstr>Distinguishability and Random Restrictions</vt:lpstr>
      <vt:lpstr>Summary and Open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gil cohen</cp:lastModifiedBy>
  <cp:revision>1078</cp:revision>
  <dcterms:created xsi:type="dcterms:W3CDTF">2011-08-15T07:34:47Z</dcterms:created>
  <dcterms:modified xsi:type="dcterms:W3CDTF">2014-09-09T09:51:07Z</dcterms:modified>
</cp:coreProperties>
</file>